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8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9DCE32-03AB-46FF-B62F-7266AF276E7E}" type="doc">
      <dgm:prSet loTypeId="urn:microsoft.com/office/officeart/2005/8/layout/hProcess3" loCatId="process" qsTypeId="urn:microsoft.com/office/officeart/2005/8/quickstyle/simple1" qsCatId="simple" csTypeId="urn:microsoft.com/office/officeart/2005/8/colors/colorful4" csCatId="colorful" phldr="1"/>
      <dgm:spPr/>
    </dgm:pt>
    <dgm:pt modelId="{F82331BD-A7E5-413C-9B66-55A952861037}">
      <dgm:prSet/>
      <dgm:spPr/>
      <dgm:t>
        <a:bodyPr/>
        <a:lstStyle/>
        <a:p>
          <a:r>
            <a:rPr lang="sk-SK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26 </a:t>
          </a:r>
          <a:r>
            <a:rPr lang="sk-SK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dní</a:t>
          </a:r>
          <a:r>
            <a:rPr lang="sk-SK" b="1" dirty="0" smtClean="0"/>
            <a:t> </a:t>
          </a:r>
          <a:endParaRPr lang="sk-SK" b="1" dirty="0"/>
        </a:p>
      </dgm:t>
    </dgm:pt>
    <dgm:pt modelId="{88BD0449-D692-46DA-8579-45E61725602E}" type="parTrans" cxnId="{D109E5DA-2DAF-4EFD-A054-D8AD4A20D1F4}">
      <dgm:prSet/>
      <dgm:spPr/>
      <dgm:t>
        <a:bodyPr/>
        <a:lstStyle/>
        <a:p>
          <a:endParaRPr lang="sk-SK"/>
        </a:p>
      </dgm:t>
    </dgm:pt>
    <dgm:pt modelId="{DF0A13A1-08C3-47DD-A9D5-FE152480DE0C}" type="sibTrans" cxnId="{D109E5DA-2DAF-4EFD-A054-D8AD4A20D1F4}">
      <dgm:prSet/>
      <dgm:spPr/>
      <dgm:t>
        <a:bodyPr/>
        <a:lstStyle/>
        <a:p>
          <a:endParaRPr lang="sk-SK"/>
        </a:p>
      </dgm:t>
    </dgm:pt>
    <dgm:pt modelId="{917D404D-1998-4493-9AC5-1A396E2A63DE}" type="pres">
      <dgm:prSet presAssocID="{8B9DCE32-03AB-46FF-B62F-7266AF276E7E}" presName="Name0" presStyleCnt="0">
        <dgm:presLayoutVars>
          <dgm:dir/>
          <dgm:animLvl val="lvl"/>
          <dgm:resizeHandles val="exact"/>
        </dgm:presLayoutVars>
      </dgm:prSet>
      <dgm:spPr/>
    </dgm:pt>
    <dgm:pt modelId="{A6825AE8-16D0-459D-B908-332D46294906}" type="pres">
      <dgm:prSet presAssocID="{8B9DCE32-03AB-46FF-B62F-7266AF276E7E}" presName="dummy" presStyleCnt="0"/>
      <dgm:spPr/>
    </dgm:pt>
    <dgm:pt modelId="{8FF3A4C2-2A5D-405C-B561-0D71CDEAD299}" type="pres">
      <dgm:prSet presAssocID="{8B9DCE32-03AB-46FF-B62F-7266AF276E7E}" presName="linH" presStyleCnt="0"/>
      <dgm:spPr/>
    </dgm:pt>
    <dgm:pt modelId="{CE0B81CC-F055-4F63-8E79-9939FA26BA4B}" type="pres">
      <dgm:prSet presAssocID="{8B9DCE32-03AB-46FF-B62F-7266AF276E7E}" presName="padding1" presStyleCnt="0"/>
      <dgm:spPr/>
    </dgm:pt>
    <dgm:pt modelId="{1C74FF7D-1F29-496C-909B-ED0CA264812C}" type="pres">
      <dgm:prSet presAssocID="{F82331BD-A7E5-413C-9B66-55A952861037}" presName="linV" presStyleCnt="0"/>
      <dgm:spPr/>
    </dgm:pt>
    <dgm:pt modelId="{8293FE4A-E80C-4BCD-AC30-88ED53DBC0A4}" type="pres">
      <dgm:prSet presAssocID="{F82331BD-A7E5-413C-9B66-55A952861037}" presName="spVertical1" presStyleCnt="0"/>
      <dgm:spPr/>
    </dgm:pt>
    <dgm:pt modelId="{0A111DA7-3DC0-4E2E-AB07-1362AB61FC57}" type="pres">
      <dgm:prSet presAssocID="{F82331BD-A7E5-413C-9B66-55A952861037}" presName="parTx" presStyleLbl="revTx" presStyleIdx="0" presStyleCnt="1" custScaleX="33357" custScaleY="96566" custLinFactX="-100000" custLinFactNeighborX="-137186" custLinFactNeighborY="-234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A370484-80C8-445F-8C89-EF1D2E4919DF}" type="pres">
      <dgm:prSet presAssocID="{F82331BD-A7E5-413C-9B66-55A952861037}" presName="spVertical2" presStyleCnt="0"/>
      <dgm:spPr/>
    </dgm:pt>
    <dgm:pt modelId="{31FA926E-40D4-4D51-A2A3-8D41CEC82573}" type="pres">
      <dgm:prSet presAssocID="{F82331BD-A7E5-413C-9B66-55A952861037}" presName="spVertical3" presStyleCnt="0"/>
      <dgm:spPr/>
    </dgm:pt>
    <dgm:pt modelId="{B4B5317C-2EA0-4FD5-80C7-11DA8DD8F6B2}" type="pres">
      <dgm:prSet presAssocID="{8B9DCE32-03AB-46FF-B62F-7266AF276E7E}" presName="padding2" presStyleCnt="0"/>
      <dgm:spPr/>
    </dgm:pt>
    <dgm:pt modelId="{68DE2CE8-C756-4F88-A334-476C8DDFBF2D}" type="pres">
      <dgm:prSet presAssocID="{8B9DCE32-03AB-46FF-B62F-7266AF276E7E}" presName="negArrow" presStyleCnt="0"/>
      <dgm:spPr/>
    </dgm:pt>
    <dgm:pt modelId="{1351C31B-D859-4E6A-B74D-FA005497255E}" type="pres">
      <dgm:prSet presAssocID="{8B9DCE32-03AB-46FF-B62F-7266AF276E7E}" presName="backgroundArrow" presStyleLbl="node1" presStyleIdx="0" presStyleCnt="1" custScaleX="30432" custScaleY="75133" custLinFactNeighborX="167" custLinFactNeighborY="-52992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k-SK"/>
        </a:p>
      </dgm:t>
    </dgm:pt>
  </dgm:ptLst>
  <dgm:cxnLst>
    <dgm:cxn modelId="{59C5C41A-90D8-4699-98F4-52EA4441A58C}" type="presOf" srcId="{F82331BD-A7E5-413C-9B66-55A952861037}" destId="{0A111DA7-3DC0-4E2E-AB07-1362AB61FC57}" srcOrd="0" destOrd="0" presId="urn:microsoft.com/office/officeart/2005/8/layout/hProcess3"/>
    <dgm:cxn modelId="{D109E5DA-2DAF-4EFD-A054-D8AD4A20D1F4}" srcId="{8B9DCE32-03AB-46FF-B62F-7266AF276E7E}" destId="{F82331BD-A7E5-413C-9B66-55A952861037}" srcOrd="0" destOrd="0" parTransId="{88BD0449-D692-46DA-8579-45E61725602E}" sibTransId="{DF0A13A1-08C3-47DD-A9D5-FE152480DE0C}"/>
    <dgm:cxn modelId="{A4DD4B09-6C4E-42A9-9DE3-3B4A5C03EB70}" type="presOf" srcId="{8B9DCE32-03AB-46FF-B62F-7266AF276E7E}" destId="{917D404D-1998-4493-9AC5-1A396E2A63DE}" srcOrd="0" destOrd="0" presId="urn:microsoft.com/office/officeart/2005/8/layout/hProcess3"/>
    <dgm:cxn modelId="{FB02CC31-762C-4A78-8D64-FEC86108CA70}" type="presParOf" srcId="{917D404D-1998-4493-9AC5-1A396E2A63DE}" destId="{A6825AE8-16D0-459D-B908-332D46294906}" srcOrd="0" destOrd="0" presId="urn:microsoft.com/office/officeart/2005/8/layout/hProcess3"/>
    <dgm:cxn modelId="{61F0F2C6-CE83-4008-ADBC-75EF238CA130}" type="presParOf" srcId="{917D404D-1998-4493-9AC5-1A396E2A63DE}" destId="{8FF3A4C2-2A5D-405C-B561-0D71CDEAD299}" srcOrd="1" destOrd="0" presId="urn:microsoft.com/office/officeart/2005/8/layout/hProcess3"/>
    <dgm:cxn modelId="{3CC2A39D-AAF9-4A81-AC3F-3E63308E168D}" type="presParOf" srcId="{8FF3A4C2-2A5D-405C-B561-0D71CDEAD299}" destId="{CE0B81CC-F055-4F63-8E79-9939FA26BA4B}" srcOrd="0" destOrd="0" presId="urn:microsoft.com/office/officeart/2005/8/layout/hProcess3"/>
    <dgm:cxn modelId="{54A80D6C-3547-40FC-9FA4-B61DB3429595}" type="presParOf" srcId="{8FF3A4C2-2A5D-405C-B561-0D71CDEAD299}" destId="{1C74FF7D-1F29-496C-909B-ED0CA264812C}" srcOrd="1" destOrd="0" presId="urn:microsoft.com/office/officeart/2005/8/layout/hProcess3"/>
    <dgm:cxn modelId="{D4B783E5-F491-44C4-A00F-66D3293C7C5F}" type="presParOf" srcId="{1C74FF7D-1F29-496C-909B-ED0CA264812C}" destId="{8293FE4A-E80C-4BCD-AC30-88ED53DBC0A4}" srcOrd="0" destOrd="0" presId="urn:microsoft.com/office/officeart/2005/8/layout/hProcess3"/>
    <dgm:cxn modelId="{27B9698E-15C6-4556-8383-849F7410CF34}" type="presParOf" srcId="{1C74FF7D-1F29-496C-909B-ED0CA264812C}" destId="{0A111DA7-3DC0-4E2E-AB07-1362AB61FC57}" srcOrd="1" destOrd="0" presId="urn:microsoft.com/office/officeart/2005/8/layout/hProcess3"/>
    <dgm:cxn modelId="{861002CA-D5CE-4CBA-A6D8-1E4810CED2C5}" type="presParOf" srcId="{1C74FF7D-1F29-496C-909B-ED0CA264812C}" destId="{EA370484-80C8-445F-8C89-EF1D2E4919DF}" srcOrd="2" destOrd="0" presId="urn:microsoft.com/office/officeart/2005/8/layout/hProcess3"/>
    <dgm:cxn modelId="{0AD9662A-94EC-4C14-A0F9-947BBF2315E7}" type="presParOf" srcId="{1C74FF7D-1F29-496C-909B-ED0CA264812C}" destId="{31FA926E-40D4-4D51-A2A3-8D41CEC82573}" srcOrd="3" destOrd="0" presId="urn:microsoft.com/office/officeart/2005/8/layout/hProcess3"/>
    <dgm:cxn modelId="{7ACE0C0B-AA1B-4D85-976F-7C1A8A1E91BA}" type="presParOf" srcId="{8FF3A4C2-2A5D-405C-B561-0D71CDEAD299}" destId="{B4B5317C-2EA0-4FD5-80C7-11DA8DD8F6B2}" srcOrd="2" destOrd="0" presId="urn:microsoft.com/office/officeart/2005/8/layout/hProcess3"/>
    <dgm:cxn modelId="{E866F31D-A070-454A-9742-91D1CE921C41}" type="presParOf" srcId="{8FF3A4C2-2A5D-405C-B561-0D71CDEAD299}" destId="{68DE2CE8-C756-4F88-A334-476C8DDFBF2D}" srcOrd="3" destOrd="0" presId="urn:microsoft.com/office/officeart/2005/8/layout/hProcess3"/>
    <dgm:cxn modelId="{5D5041EB-D37F-4131-9AE6-ECD3D7E73823}" type="presParOf" srcId="{8FF3A4C2-2A5D-405C-B561-0D71CDEAD299}" destId="{1351C31B-D859-4E6A-B74D-FA005497255E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51C31B-D859-4E6A-B74D-FA005497255E}">
      <dsp:nvSpPr>
        <dsp:cNvPr id="0" name=""/>
        <dsp:cNvSpPr/>
      </dsp:nvSpPr>
      <dsp:spPr>
        <a:xfrm>
          <a:off x="24842" y="642294"/>
          <a:ext cx="3617086" cy="1893351"/>
        </a:xfrm>
        <a:prstGeom prst="rightArrow">
          <a:avLst/>
        </a:prstGeom>
        <a:solidFill>
          <a:schemeClr val="accent4"/>
        </a:solidFill>
        <a:ln w="15875" cap="rnd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</dsp:sp>
    <dsp:sp modelId="{0A111DA7-3DC0-4E2E-AB07-1362AB61FC57}">
      <dsp:nvSpPr>
        <dsp:cNvPr id="0" name=""/>
        <dsp:cNvSpPr/>
      </dsp:nvSpPr>
      <dsp:spPr>
        <a:xfrm>
          <a:off x="961665" y="2459712"/>
          <a:ext cx="1200852" cy="1216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55600" rIns="0" bIns="3556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3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26 </a:t>
          </a:r>
          <a:r>
            <a:rPr lang="sk-SK" sz="3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dní</a:t>
          </a:r>
          <a:r>
            <a:rPr lang="sk-SK" sz="3500" b="1" kern="1200" dirty="0" smtClean="0"/>
            <a:t> </a:t>
          </a:r>
          <a:endParaRPr lang="sk-SK" sz="3500" b="1" kern="1200" dirty="0"/>
        </a:p>
      </dsp:txBody>
      <dsp:txXfrm>
        <a:off x="961665" y="2459712"/>
        <a:ext cx="1200852" cy="1216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361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030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2117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0629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1096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7893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0320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949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560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1283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878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1004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525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265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461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259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2F5B8-07FF-4BE4-832A-6055360221B0}" type="datetimeFigureOut">
              <a:rPr lang="sk-SK" smtClean="0"/>
              <a:t>6.6.2018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978AAAE-161F-4CA0-BC8B-0FD05A2808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77794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Reverzná verejná súťaž</a:t>
            </a:r>
            <a:endParaRPr lang="sk-S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Mgr. Marcela </a:t>
            </a: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Turčanová</a:t>
            </a:r>
            <a:endParaRPr lang="sk-S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Mgr. Jaroslav </a:t>
            </a:r>
            <a:r>
              <a:rPr lang="sk-SK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Lexa</a:t>
            </a:r>
            <a:endParaRPr 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98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01801" y="624110"/>
            <a:ext cx="9802812" cy="1280890"/>
          </a:xfrm>
        </p:spPr>
        <p:txBody>
          <a:bodyPr/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Reverzná verejná súťaž § 66 ods. </a:t>
            </a:r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/ § 114 ods. 9</a:t>
            </a:r>
            <a:endParaRPr lang="sk-S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463800" y="1905000"/>
            <a:ext cx="9040811" cy="4006222"/>
          </a:xfrm>
        </p:spPr>
        <p:txBody>
          <a:bodyPr>
            <a:normAutofit/>
          </a:bodyPr>
          <a:lstStyle/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 nadlimitnom aj podlimitnom postupe</a:t>
            </a:r>
            <a:endParaRPr lang="sk-SK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Skrátenie verejného obstarávania</a:t>
            </a:r>
          </a:p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Zrýchlenie </a:t>
            </a:r>
            <a:r>
              <a:rPr lang="sk-SK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verejného </a:t>
            </a:r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obstarávania</a:t>
            </a:r>
          </a:p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Dostupnejšie a rýchlejšie námietky</a:t>
            </a:r>
          </a:p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Zjednodušenie procesu VO</a:t>
            </a:r>
          </a:p>
          <a:p>
            <a:endParaRPr lang="sk-SK" sz="4000" dirty="0" smtClean="0"/>
          </a:p>
          <a:p>
            <a:endParaRPr lang="sk-SK" sz="4000" dirty="0" smtClean="0"/>
          </a:p>
          <a:p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238904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0267" y="624110"/>
            <a:ext cx="9794345" cy="1280890"/>
          </a:xfrm>
        </p:spPr>
        <p:txBody>
          <a:bodyPr>
            <a:normAutofit fontScale="90000"/>
          </a:bodyPr>
          <a:lstStyle/>
          <a:p>
            <a:r>
              <a:rPr lang="sk-SK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Reverzná verejná súťaž § 66 ods. 7 / § 114 ods. 9</a:t>
            </a:r>
            <a:endParaRPr lang="sk-SK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901521" y="1622738"/>
            <a:ext cx="10603091" cy="4687910"/>
          </a:xfrm>
        </p:spPr>
        <p:txBody>
          <a:bodyPr>
            <a:normAutofit/>
          </a:bodyPr>
          <a:lstStyle/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Elektronická komunikácia</a:t>
            </a:r>
          </a:p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Lehota na predkladanie ponúk min. </a:t>
            </a:r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16/26/30/35 </a:t>
            </a:r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dní </a:t>
            </a:r>
          </a:p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Jednoobálková súťaž (§ 49 ods. 6</a:t>
            </a:r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(§66!)</a:t>
            </a:r>
            <a:endParaRPr lang="sk-SK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Nemáme </a:t>
            </a:r>
            <a:r>
              <a:rPr lang="sk-SK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informačné povinnosti</a:t>
            </a:r>
          </a:p>
          <a:p>
            <a:r>
              <a:rPr lang="sk-SK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Iný spôsob začatia konania o námietkach</a:t>
            </a:r>
          </a:p>
          <a:p>
            <a:endParaRPr lang="sk-SK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k-SK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k-SK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33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382555"/>
              </p:ext>
            </p:extLst>
          </p:nvPr>
        </p:nvGraphicFramePr>
        <p:xfrm>
          <a:off x="296214" y="167425"/>
          <a:ext cx="11895786" cy="6432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Šípka doprava 4"/>
          <p:cNvSpPr/>
          <p:nvPr/>
        </p:nvSpPr>
        <p:spPr>
          <a:xfrm>
            <a:off x="7918240" y="467070"/>
            <a:ext cx="4180377" cy="2363624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Šípka doprava 6"/>
          <p:cNvSpPr/>
          <p:nvPr/>
        </p:nvSpPr>
        <p:spPr>
          <a:xfrm>
            <a:off x="3938186" y="518232"/>
            <a:ext cx="3980054" cy="23636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Šípka doprava 7"/>
          <p:cNvSpPr/>
          <p:nvPr/>
        </p:nvSpPr>
        <p:spPr>
          <a:xfrm>
            <a:off x="331858" y="3945066"/>
            <a:ext cx="4845449" cy="1915959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BlokTextu 10"/>
          <p:cNvSpPr txBox="1"/>
          <p:nvPr/>
        </p:nvSpPr>
        <p:spPr>
          <a:xfrm>
            <a:off x="3786629" y="2808200"/>
            <a:ext cx="3799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pracovných dní</a:t>
            </a:r>
            <a:endParaRPr lang="sk-SK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8250824" y="2805223"/>
            <a:ext cx="3056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eAukcia</a:t>
            </a:r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pracovné dni</a:t>
            </a:r>
            <a:endParaRPr lang="sk-SK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5819465" y="5943504"/>
            <a:ext cx="4983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dní podpis zmluvy</a:t>
            </a:r>
            <a:endParaRPr lang="sk-SK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Šípka doprava 8"/>
          <p:cNvSpPr/>
          <p:nvPr/>
        </p:nvSpPr>
        <p:spPr>
          <a:xfrm>
            <a:off x="5177307" y="3945065"/>
            <a:ext cx="5626043" cy="1915959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BlokTextu 9"/>
          <p:cNvSpPr txBox="1"/>
          <p:nvPr/>
        </p:nvSpPr>
        <p:spPr>
          <a:xfrm>
            <a:off x="331858" y="5630118"/>
            <a:ext cx="49838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pracovných dní podmienky účasti</a:t>
            </a:r>
            <a:endParaRPr lang="sk-SK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8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ednoobálková reverzná verejná súťaž</a:t>
            </a:r>
            <a:endParaRPr lang="sk-S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97735" y="1687132"/>
            <a:ext cx="10306877" cy="5074276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Otváranie ponúk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Overenie splnenia požiadaviek na predmet zákazky a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ceny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Úvodné vyhodnotenie návrhu na plnenie</a:t>
            </a:r>
            <a:endParaRPr lang="sk-SK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eAukcia</a:t>
            </a:r>
            <a:endParaRPr lang="sk-SK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Konečné vyhodnotenie návrhu na plnenie</a:t>
            </a:r>
            <a:endParaRPr lang="sk-SK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Overenie splnenia podmienok účasti (1-3 uchádzača v poradí)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Odoslanie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informácie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výsledku vyhodnotenia ponúk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Podpis zmluvy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Uzatvorenie </a:t>
            </a:r>
            <a:r>
              <a:rPr lang="sk-S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zmluvy reálne v priebehu 2 mesiacov od vyhlásenia zákazky.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4064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6538" y="558308"/>
            <a:ext cx="10515600" cy="845489"/>
          </a:xfrm>
        </p:spPr>
        <p:txBody>
          <a:bodyPr/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Dvojobálková verejná súťaž</a:t>
            </a:r>
            <a:endParaRPr lang="sk-S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51078" y="1403797"/>
            <a:ext cx="10675513" cy="5396248"/>
          </a:xfrm>
        </p:spPr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Otváranie ponúk „Ostatné“ (odoslanie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informácie o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otváraní)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Overenie splnenia podmienok účasti a požiadaviek na predmet zákazky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Odoslanie informácie podľa § 166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Čakanie na uplynutie 10 dňovej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lehoty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Otváranie </a:t>
            </a:r>
            <a:r>
              <a:rPr lang="sk-S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ponúk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„Kritériá“ </a:t>
            </a:r>
            <a:r>
              <a:rPr lang="sk-S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(odoslanie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informácie o </a:t>
            </a:r>
            <a:r>
              <a:rPr lang="sk-S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otváraní)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eAukcia</a:t>
            </a:r>
            <a:endParaRPr lang="sk-SK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Overenie splnenia podmienok účasti, ak sa použil JED (1., 2., a 3., uchádzača v poradí)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Odoslanie informácie o výsledku vyhodnotenia </a:t>
            </a: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ponúk § 55 ods. 2</a:t>
            </a:r>
            <a:endParaRPr lang="sk-SK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Odoslanie informácie podľa § 166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k-S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Podpis zmluvy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62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7776" y="3083975"/>
            <a:ext cx="5353339" cy="1280890"/>
          </a:xfrm>
        </p:spPr>
        <p:txBody>
          <a:bodyPr/>
          <a:lstStyle/>
          <a:p>
            <a:pPr algn="ctr"/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Ďakujeme za pozornosť.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25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ym">
  <a:themeElements>
    <a:clrScheme name="Oranžovočerven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434</TotalTime>
  <Words>248</Words>
  <Application>Microsoft Office PowerPoint</Application>
  <PresentationFormat>Širokouhlá</PresentationFormat>
  <Paragraphs>45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Dym</vt:lpstr>
      <vt:lpstr>Reverzná verejná súťaž</vt:lpstr>
      <vt:lpstr>Reverzná verejná súťaž § 66 ods. 7 / § 114 ods. 9</vt:lpstr>
      <vt:lpstr>Reverzná verejná súťaž § 66 ods. 7 / § 114 ods. 9</vt:lpstr>
      <vt:lpstr>Prezentácia programu PowerPoint</vt:lpstr>
      <vt:lpstr>Jednoobálková reverzná verejná súťaž</vt:lpstr>
      <vt:lpstr>Dvojobálková verejná súťaž</vt:lpstr>
      <vt:lpstr>Ďakujeme za pozornosť.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Akademia1 Akademia1</dc:creator>
  <cp:lastModifiedBy>PT</cp:lastModifiedBy>
  <cp:revision>25</cp:revision>
  <dcterms:created xsi:type="dcterms:W3CDTF">2016-03-05T19:53:37Z</dcterms:created>
  <dcterms:modified xsi:type="dcterms:W3CDTF">2018-06-06T12:55:01Z</dcterms:modified>
</cp:coreProperties>
</file>