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9"/>
  </p:notesMasterIdLst>
  <p:handoutMasterIdLst>
    <p:handoutMasterId r:id="rId20"/>
  </p:handoutMasterIdLst>
  <p:sldIdLst>
    <p:sldId id="432" r:id="rId2"/>
    <p:sldId id="435" r:id="rId3"/>
    <p:sldId id="436" r:id="rId4"/>
    <p:sldId id="541" r:id="rId5"/>
    <p:sldId id="438" r:id="rId6"/>
    <p:sldId id="552" r:id="rId7"/>
    <p:sldId id="553" r:id="rId8"/>
    <p:sldId id="554" r:id="rId9"/>
    <p:sldId id="442" r:id="rId10"/>
    <p:sldId id="558" r:id="rId11"/>
    <p:sldId id="543" r:id="rId12"/>
    <p:sldId id="559" r:id="rId13"/>
    <p:sldId id="557" r:id="rId14"/>
    <p:sldId id="440" r:id="rId15"/>
    <p:sldId id="555" r:id="rId16"/>
    <p:sldId id="546" r:id="rId17"/>
    <p:sldId id="467" r:id="rId18"/>
  </p:sldIdLst>
  <p:sldSz cx="10058400" cy="7772400"/>
  <p:notesSz cx="6797675" cy="9926638"/>
  <p:custDataLst>
    <p:tags r:id="rId21"/>
  </p:custDataLst>
  <p:defaultTextStyle>
    <a:defPPr>
      <a:defRPr lang="en-US"/>
    </a:defPPr>
    <a:lvl1pPr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508000" indent="-50800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017588" indent="-103188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527175" indent="-155575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36763" indent="-207963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" userDrawn="1">
          <p15:clr>
            <a:srgbClr val="A4A3A4"/>
          </p15:clr>
        </p15:guide>
        <p15:guide id="2" orient="horz" pos="624" userDrawn="1">
          <p15:clr>
            <a:srgbClr val="A4A3A4"/>
          </p15:clr>
        </p15:guide>
        <p15:guide id="3" orient="horz" pos="4665" userDrawn="1">
          <p15:clr>
            <a:srgbClr val="A4A3A4"/>
          </p15:clr>
        </p15:guide>
        <p15:guide id="4" orient="horz" pos="4383" userDrawn="1">
          <p15:clr>
            <a:srgbClr val="A4A3A4"/>
          </p15:clr>
        </p15:guide>
        <p15:guide id="5" orient="horz" pos="4532" userDrawn="1">
          <p15:clr>
            <a:srgbClr val="A4A3A4"/>
          </p15:clr>
        </p15:guide>
        <p15:guide id="6" orient="horz" pos="1296" userDrawn="1">
          <p15:clr>
            <a:srgbClr val="A4A3A4"/>
          </p15:clr>
        </p15:guide>
        <p15:guide id="7" orient="horz" pos="720" userDrawn="1">
          <p15:clr>
            <a:srgbClr val="A4A3A4"/>
          </p15:clr>
        </p15:guide>
        <p15:guide id="8" orient="horz" pos="1392" userDrawn="1">
          <p15:clr>
            <a:srgbClr val="A4A3A4"/>
          </p15:clr>
        </p15:guide>
        <p15:guide id="9" pos="3121" userDrawn="1">
          <p15:clr>
            <a:srgbClr val="A4A3A4"/>
          </p15:clr>
        </p15:guide>
        <p15:guide id="10" pos="337" userDrawn="1">
          <p15:clr>
            <a:srgbClr val="A4A3A4"/>
          </p15:clr>
        </p15:guide>
        <p15:guide id="11" pos="6000" userDrawn="1">
          <p15:clr>
            <a:srgbClr val="A4A3A4"/>
          </p15:clr>
        </p15:guide>
        <p15:guide id="12" pos="3217" userDrawn="1">
          <p15:clr>
            <a:srgbClr val="A4A3A4"/>
          </p15:clr>
        </p15:guide>
        <p15:guide id="13" pos="2160" userDrawn="1">
          <p15:clr>
            <a:srgbClr val="A4A3A4"/>
          </p15:clr>
        </p15:guide>
        <p15:guide id="14" pos="2256" userDrawn="1">
          <p15:clr>
            <a:srgbClr val="A4A3A4"/>
          </p15:clr>
        </p15:guide>
        <p15:guide id="15" pos="4080" userDrawn="1">
          <p15:clr>
            <a:srgbClr val="A4A3A4"/>
          </p15:clr>
        </p15:guide>
        <p15:guide id="16" pos="41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da Lavrincikova" initials="NL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2020"/>
    <a:srgbClr val="BB2740"/>
    <a:srgbClr val="F2F2F2"/>
    <a:srgbClr val="F8DDE1"/>
    <a:srgbClr val="FFE1C5"/>
    <a:srgbClr val="FFFF00"/>
    <a:srgbClr val="7D1A2B"/>
    <a:srgbClr val="FFB600"/>
    <a:srgbClr val="E998A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C30875-5027-47A9-8995-C2BF9F8F2FF4}">
  <a:tblStyle styleId="{D5C30875-5027-47A9-8995-C2BF9F8F2FF4}" styleName="Smart Colour Block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1H>
    <a:band2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solidFill>
            <a:schemeClr val="accent1">
              <a:lumMod val="20000"/>
              <a:lumOff val="80000"/>
            </a:schemeClr>
          </a:solidFill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noFill/>
        </a:fill>
      </a:tcStyle>
    </a:firstRow>
  </a:tblStyle>
  <a:tblStyle styleId="{74ED0A72-4B8E-423B-AE2F-120ADE3C16FB}" styleName="Smart Table Tex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aj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D360D96-D63B-11DF-A243-F2A3DFD72085}" styleName="Smart Table Figures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in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1BAE4E-8E61-4555-8164-91CCB0C98032}" styleName="Smart Text Lis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>
              <a:noFill/>
            </a:ln>
          </a:bottom>
        </a:tcBdr>
      </a:tcStyle>
    </a:band1H>
    <a:band2H>
      <a:tcStyle>
        <a:tcBdr>
          <a:bottom>
            <a:ln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>
        <a:fontRef idx="major">
          <a:prstClr val="black"/>
        </a:fontRef>
        <a:schemeClr val="dk1"/>
      </a:tcTxStyle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D073F8-1565-44D7-B386-08B59EADF2EE}" styleName="Smart Basic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582F6C1B-F5DC-4988-9FA3-4B01CB59C5F3}" styleName="Smart Classic">
    <a:wholeTbl>
      <a:tcTxStyle>
        <a:fontRef idx="major">
          <a:prstClr val="black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firstCol>
      <a:tcStyle>
        <a:tcBdr/>
      </a:tcStyle>
    </a:firstCol>
    <a:firstRow>
      <a:tcTxStyle b="on">
        <a:fontRef idx="major">
          <a:prstClr val="black"/>
        </a:fontRef>
        <a:schemeClr val="dk2"/>
      </a:tcTxStyle>
      <a:tcStyle>
        <a:tcBdr/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60" autoAdjust="0"/>
    <p:restoredTop sz="99666" autoAdjust="0"/>
  </p:normalViewPr>
  <p:slideViewPr>
    <p:cSldViewPr snapToObjects="1">
      <p:cViewPr varScale="1">
        <p:scale>
          <a:sx n="61" d="100"/>
          <a:sy n="61" d="100"/>
        </p:scale>
        <p:origin x="1476" y="48"/>
      </p:cViewPr>
      <p:guideLst>
        <p:guide orient="horz" pos="432"/>
        <p:guide orient="horz" pos="624"/>
        <p:guide orient="horz" pos="4665"/>
        <p:guide orient="horz" pos="4383"/>
        <p:guide orient="horz" pos="4532"/>
        <p:guide orient="horz" pos="1296"/>
        <p:guide orient="horz" pos="720"/>
        <p:guide orient="horz" pos="1392"/>
        <p:guide pos="3121"/>
        <p:guide pos="337"/>
        <p:guide pos="6000"/>
        <p:guide pos="3217"/>
        <p:guide pos="2160"/>
        <p:guide pos="2256"/>
        <p:guide pos="4080"/>
        <p:guide pos="41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17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095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32" y="0"/>
            <a:ext cx="2945660" cy="496095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8C2ECC-CD38-4511-9CA0-393F71B4479E}" type="datetimeFigureOut">
              <a:rPr lang="en-GB"/>
              <a:pPr>
                <a:defRPr/>
              </a:pPr>
              <a:t>23/11/2018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5660" cy="496094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 smtClean="0"/>
              <a:t>2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32" y="9428959"/>
            <a:ext cx="2945660" cy="496094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2A95CE-6714-4845-9579-03EEAFDFED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67751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095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32" y="0"/>
            <a:ext cx="2945660" cy="496095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EFF98C-C156-4908-BB13-EA81F2EC6A27}" type="datetimeFigureOut">
              <a:rPr lang="en-GB"/>
              <a:pPr>
                <a:defRPr/>
              </a:pPr>
              <a:t>23/11/2018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44538"/>
            <a:ext cx="48164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273"/>
            <a:ext cx="5438140" cy="4466432"/>
          </a:xfrm>
          <a:prstGeom prst="rect">
            <a:avLst/>
          </a:prstGeom>
        </p:spPr>
        <p:txBody>
          <a:bodyPr vert="horz" lIns="91275" tIns="45638" rIns="91275" bIns="4563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5660" cy="496094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 smtClean="0"/>
              <a:t>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32" y="9428959"/>
            <a:ext cx="2945660" cy="496094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 defTabSz="10169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7F1914F-A644-4B0D-8E46-120EFD89B8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83981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101758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8000" algn="l" defTabSz="101758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7588" algn="l" defTabSz="101758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7175" algn="l" defTabSz="101758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6763" algn="l" defTabSz="101758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44538"/>
            <a:ext cx="481647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15756" fontAlgn="base">
              <a:spcBef>
                <a:spcPct val="0"/>
              </a:spcBef>
              <a:spcAft>
                <a:spcPct val="0"/>
              </a:spcAft>
              <a:defRPr/>
            </a:pPr>
            <a:fld id="{F763A185-7159-4659-9298-1891A8986422}" type="slidenum">
              <a:rPr lang="en-US" smtClean="0"/>
              <a:pPr defTabSz="1015756"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589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3" Type="http://schemas.openxmlformats.org/officeDocument/2006/relationships/tags" Target="../tags/tag73.xml"/><Relationship Id="rId7" Type="http://schemas.openxmlformats.org/officeDocument/2006/relationships/tags" Target="../tags/tag77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9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86.xml"/><Relationship Id="rId3" Type="http://schemas.openxmlformats.org/officeDocument/2006/relationships/tags" Target="../tags/tag81.xml"/><Relationship Id="rId7" Type="http://schemas.openxmlformats.org/officeDocument/2006/relationships/tags" Target="../tags/tag85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94.xml"/><Relationship Id="rId3" Type="http://schemas.openxmlformats.org/officeDocument/2006/relationships/tags" Target="../tags/tag89.xml"/><Relationship Id="rId7" Type="http://schemas.openxmlformats.org/officeDocument/2006/relationships/tags" Target="../tags/tag93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9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9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3.xml"/><Relationship Id="rId4" Type="http://schemas.openxmlformats.org/officeDocument/2006/relationships/tags" Target="../tags/tag11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5.xml"/><Relationship Id="rId4" Type="http://schemas.openxmlformats.org/officeDocument/2006/relationships/tags" Target="../tags/tag12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8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8.xml"/><Relationship Id="rId3" Type="http://schemas.openxmlformats.org/officeDocument/2006/relationships/tags" Target="../tags/tag33.xml"/><Relationship Id="rId7" Type="http://schemas.openxmlformats.org/officeDocument/2006/relationships/tags" Target="../tags/tag37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54.xml"/><Relationship Id="rId3" Type="http://schemas.openxmlformats.org/officeDocument/2006/relationships/tags" Target="../tags/tag49.xml"/><Relationship Id="rId7" Type="http://schemas.openxmlformats.org/officeDocument/2006/relationships/tags" Target="../tags/tag53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tags" Target="../tags/tag52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9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Logo with Panels"/>
          <p:cNvGrpSpPr>
            <a:grpSpLocks/>
          </p:cNvGrpSpPr>
          <p:nvPr userDrawn="1"/>
        </p:nvGrpSpPr>
        <p:grpSpPr bwMode="auto">
          <a:xfrm>
            <a:off x="1128714" y="-4763"/>
            <a:ext cx="8931276" cy="7310438"/>
            <a:chOff x="1129337" y="-4762"/>
            <a:chExt cx="8931444" cy="7311219"/>
          </a:xfrm>
        </p:grpSpPr>
        <p:grpSp>
          <p:nvGrpSpPr>
            <p:cNvPr id="5" name="Logo Shapes"/>
            <p:cNvGrpSpPr>
              <a:grpSpLocks/>
            </p:cNvGrpSpPr>
            <p:nvPr userDrawn="1"/>
          </p:nvGrpSpPr>
          <p:grpSpPr bwMode="auto">
            <a:xfrm>
              <a:off x="1904332" y="-4762"/>
              <a:ext cx="8156449" cy="6784848"/>
              <a:chOff x="1733808" y="190516"/>
              <a:chExt cx="7414954" cy="5986630"/>
            </a:xfrm>
          </p:grpSpPr>
          <p:sp>
            <p:nvSpPr>
              <p:cNvPr id="9" name="Rectangle 1"/>
              <p:cNvSpPr>
                <a:spLocks noChangeArrowheads="1"/>
              </p:cNvSpPr>
              <p:nvPr/>
            </p:nvSpPr>
            <p:spPr bwMode="gray">
              <a:xfrm>
                <a:off x="1733553" y="4159223"/>
                <a:ext cx="7415209" cy="2017274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0" name="Rectangle 2"/>
              <p:cNvSpPr>
                <a:spLocks noChangeArrowheads="1"/>
              </p:cNvSpPr>
              <p:nvPr/>
            </p:nvSpPr>
            <p:spPr bwMode="gray">
              <a:xfrm>
                <a:off x="1733553" y="190516"/>
                <a:ext cx="5677585" cy="5971973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" name="Rectangle 3"/>
              <p:cNvSpPr>
                <a:spLocks noChangeArrowheads="1"/>
              </p:cNvSpPr>
              <p:nvPr/>
            </p:nvSpPr>
            <p:spPr bwMode="gray">
              <a:xfrm>
                <a:off x="1733553" y="3346710"/>
                <a:ext cx="6484338" cy="2812977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" name="Rectangle 4"/>
              <p:cNvSpPr>
                <a:spLocks noChangeArrowheads="1"/>
              </p:cNvSpPr>
              <p:nvPr/>
            </p:nvSpPr>
            <p:spPr bwMode="gray">
              <a:xfrm>
                <a:off x="1733553" y="1199154"/>
                <a:ext cx="5902725" cy="4968938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gray">
              <a:xfrm>
                <a:off x="1733553" y="4159223"/>
                <a:ext cx="6484338" cy="2017274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" name="Rectangle 6"/>
              <p:cNvSpPr>
                <a:spLocks noChangeArrowheads="1"/>
              </p:cNvSpPr>
              <p:nvPr/>
            </p:nvSpPr>
            <p:spPr bwMode="gray">
              <a:xfrm>
                <a:off x="1733553" y="3346710"/>
                <a:ext cx="5902725" cy="2812977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5" name="Rectangle 7"/>
              <p:cNvSpPr>
                <a:spLocks noChangeArrowheads="1"/>
              </p:cNvSpPr>
              <p:nvPr/>
            </p:nvSpPr>
            <p:spPr bwMode="gray">
              <a:xfrm>
                <a:off x="1733553" y="1199154"/>
                <a:ext cx="5677585" cy="4968938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6" name="Rectangle 8"/>
              <p:cNvSpPr>
                <a:spLocks noChangeArrowheads="1"/>
              </p:cNvSpPr>
              <p:nvPr/>
            </p:nvSpPr>
            <p:spPr bwMode="gray">
              <a:xfrm>
                <a:off x="1733553" y="4159223"/>
                <a:ext cx="5902725" cy="2017274"/>
              </a:xfrm>
              <a:prstGeom prst="rect">
                <a:avLst/>
              </a:prstGeom>
              <a:solidFill>
                <a:srgbClr val="D13A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7" name="Rectangle 9"/>
              <p:cNvSpPr>
                <a:spLocks noChangeArrowheads="1"/>
              </p:cNvSpPr>
              <p:nvPr/>
            </p:nvSpPr>
            <p:spPr bwMode="gray">
              <a:xfrm>
                <a:off x="1733553" y="3346710"/>
                <a:ext cx="5677585" cy="2812977"/>
              </a:xfrm>
              <a:prstGeom prst="rect">
                <a:avLst/>
              </a:prstGeom>
              <a:solidFill>
                <a:srgbClr val="CD2F1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8" name="Rectangle 10"/>
              <p:cNvSpPr>
                <a:spLocks noChangeArrowheads="1"/>
              </p:cNvSpPr>
              <p:nvPr userDrawn="1"/>
            </p:nvSpPr>
            <p:spPr bwMode="gray">
              <a:xfrm>
                <a:off x="1733553" y="4159223"/>
                <a:ext cx="5677585" cy="2017274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9" name="Rectangle 11"/>
              <p:cNvSpPr>
                <a:spLocks noChangeArrowheads="1"/>
              </p:cNvSpPr>
              <p:nvPr/>
            </p:nvSpPr>
            <p:spPr bwMode="gray">
              <a:xfrm>
                <a:off x="1733553" y="4425391"/>
                <a:ext cx="2078221" cy="1751106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6" name="Logo"/>
            <p:cNvGrpSpPr>
              <a:grpSpLocks/>
            </p:cNvGrpSpPr>
            <p:nvPr userDrawn="1"/>
          </p:nvGrpSpPr>
          <p:grpSpPr bwMode="auto">
            <a:xfrm>
              <a:off x="1129337" y="6778803"/>
              <a:ext cx="905256" cy="527654"/>
              <a:chOff x="1129337" y="6778803"/>
              <a:chExt cx="905256" cy="527654"/>
            </a:xfrm>
          </p:grpSpPr>
          <p:sp>
            <p:nvSpPr>
              <p:cNvPr id="7" name="Rectangle 0"/>
              <p:cNvSpPr>
                <a:spLocks noChangeArrowheads="1"/>
              </p:cNvSpPr>
              <p:nvPr userDrawn="1"/>
            </p:nvSpPr>
            <p:spPr bwMode="black">
              <a:xfrm>
                <a:off x="1675447" y="6779351"/>
                <a:ext cx="228604" cy="57156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" name="Freeform 7"/>
              <p:cNvSpPr>
                <a:spLocks noEditPoints="1"/>
              </p:cNvSpPr>
              <p:nvPr userDrawn="1"/>
            </p:nvSpPr>
            <p:spPr bwMode="black">
              <a:xfrm>
                <a:off x="1129337" y="6965109"/>
                <a:ext cx="904892" cy="341348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0" name="Descriptor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921"/>
            <a:ext cx="49694" cy="215444"/>
          </a:xfrm>
          <a:prstGeom prst="rect">
            <a:avLst/>
          </a:prstGeom>
          <a:noFill/>
        </p:spPr>
        <p:txBody>
          <a:bodyPr wrap="none" lIns="0" tIns="0" rIns="0" bIns="0" anchor="b">
            <a:spAutoFit/>
          </a:bodyPr>
          <a:lstStyle/>
          <a:p>
            <a:pPr indent="-274290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3" name="Confidentiality stamp"/>
          <p:cNvSpPr txBox="1"/>
          <p:nvPr userDrawn="1">
            <p:custDataLst>
              <p:tags r:id="rId2"/>
            </p:custDataLst>
          </p:nvPr>
        </p:nvSpPr>
        <p:spPr bwMode="black">
          <a:xfrm>
            <a:off x="530226" y="3730627"/>
            <a:ext cx="1225550" cy="15401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001" i="1" dirty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24" name="Draft stamp"/>
          <p:cNvSpPr txBox="1"/>
          <p:nvPr userDrawn="1">
            <p:custDataLst>
              <p:tags r:id="rId3"/>
            </p:custDataLst>
          </p:nvPr>
        </p:nvSpPr>
        <p:spPr bwMode="black">
          <a:xfrm>
            <a:off x="530226" y="4041777"/>
            <a:ext cx="1222376" cy="292517"/>
          </a:xfrm>
          <a:prstGeom prst="rect">
            <a:avLst/>
          </a:prstGeom>
          <a:noFill/>
          <a:ln>
            <a:noFill/>
          </a:ln>
        </p:spPr>
        <p:txBody>
          <a:bodyPr lIns="0" tIns="0" rIns="0" bIns="13716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b="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5" name="Report Date"/>
          <p:cNvSpPr txBox="1"/>
          <p:nvPr userDrawn="1">
            <p:custDataLst>
              <p:tags r:id="rId4"/>
            </p:custDataLst>
          </p:nvPr>
        </p:nvSpPr>
        <p:spPr bwMode="black">
          <a:xfrm>
            <a:off x="530226" y="4343402"/>
            <a:ext cx="1222376" cy="1540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26" name="Frame Line"/>
          <p:cNvCxnSpPr/>
          <p:nvPr userDrawn="1"/>
        </p:nvCxnSpPr>
        <p:spPr bwMode="black">
          <a:xfrm flipV="1">
            <a:off x="380999" y="3576642"/>
            <a:ext cx="1371601" cy="142875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ver image"/>
          <p:cNvSpPr txBox="1">
            <a:spLocks/>
          </p:cNvSpPr>
          <p:nvPr userDrawn="1">
            <p:custDataLst>
              <p:tags r:id="rId5"/>
            </p:custDataLst>
          </p:nvPr>
        </p:nvSpPr>
        <p:spPr>
          <a:xfrm>
            <a:off x="1905001" y="3570292"/>
            <a:ext cx="6738938" cy="3209925"/>
          </a:xfrm>
          <a:prstGeom prst="rect">
            <a:avLst/>
          </a:prstGeom>
          <a:noFill/>
          <a:ln w="3175">
            <a:noFill/>
          </a:ln>
        </p:spPr>
        <p:txBody>
          <a:bodyPr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2200" dirty="0">
              <a:latin typeface="Georgia" pitchFamily="18" charset="0"/>
            </a:endParaRPr>
          </a:p>
        </p:txBody>
      </p:sp>
      <p:sp>
        <p:nvSpPr>
          <p:cNvPr id="21" name="Title"/>
          <p:cNvSpPr>
            <a:spLocks noGrp="1"/>
          </p:cNvSpPr>
          <p:nvPr>
            <p:ph type="ctrTitle"/>
          </p:nvPr>
        </p:nvSpPr>
        <p:spPr bwMode="white">
          <a:xfrm>
            <a:off x="2057401" y="1219201"/>
            <a:ext cx="5943600" cy="101566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 bwMode="white">
          <a:xfrm>
            <a:off x="2057401" y="1752752"/>
            <a:ext cx="5943600" cy="914096"/>
          </a:xfrm>
        </p:spPr>
        <p:txBody>
          <a:bodyPr>
            <a:spAutoFit/>
          </a:bodyPr>
          <a:lstStyle>
            <a:lvl1pPr marL="0" marR="0" indent="0" algn="l" defTabSz="1018714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33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ong Top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3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4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0353" y="2212848"/>
            <a:ext cx="8997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30352" y="4498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102352" y="4498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ong Bottom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3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4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1813" y="2212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102352" y="2212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30353" y="4498848"/>
            <a:ext cx="8997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S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11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12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3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4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5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7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8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31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sz="quarter" idx="10"/>
          </p:nvPr>
        </p:nvSpPr>
        <p:spPr>
          <a:xfrm>
            <a:off x="530352" y="2212848"/>
            <a:ext cx="2898648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2" name="Content Placeholder 3"/>
          <p:cNvSpPr>
            <a:spLocks noGrp="1"/>
          </p:cNvSpPr>
          <p:nvPr>
            <p:ph sz="quarter" idx="11"/>
          </p:nvPr>
        </p:nvSpPr>
        <p:spPr>
          <a:xfrm>
            <a:off x="3579686" y="2212848"/>
            <a:ext cx="2898648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4" name="Content Placeholder 4"/>
          <p:cNvSpPr>
            <a:spLocks noGrp="1"/>
          </p:cNvSpPr>
          <p:nvPr>
            <p:ph sz="quarter" idx="12"/>
          </p:nvPr>
        </p:nvSpPr>
        <p:spPr>
          <a:xfrm>
            <a:off x="6629400" y="2212848"/>
            <a:ext cx="2898648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13"/>
          </p:nvPr>
        </p:nvSpPr>
        <p:spPr>
          <a:xfrm>
            <a:off x="530352" y="4498848"/>
            <a:ext cx="2898648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8" name="Content Placeholder 6"/>
          <p:cNvSpPr>
            <a:spLocks noGrp="1"/>
          </p:cNvSpPr>
          <p:nvPr>
            <p:ph sz="quarter" idx="14"/>
          </p:nvPr>
        </p:nvSpPr>
        <p:spPr>
          <a:xfrm>
            <a:off x="3579686" y="4498848"/>
            <a:ext cx="2898648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30" name="Content Placeholder 7"/>
          <p:cNvSpPr>
            <a:spLocks noGrp="1"/>
          </p:cNvSpPr>
          <p:nvPr>
            <p:ph sz="quarter" idx="15"/>
          </p:nvPr>
        </p:nvSpPr>
        <p:spPr>
          <a:xfrm>
            <a:off x="6629400" y="4498848"/>
            <a:ext cx="2898648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4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5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6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8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9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0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1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1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 No Heade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wC Text"/>
          <p:cNvSpPr txBox="1"/>
          <p:nvPr userDrawn="1">
            <p:custDataLst>
              <p:tags r:id="rId1"/>
            </p:custDataLst>
          </p:nvPr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5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6" name="Report Date"/>
          <p:cNvSpPr txBox="1"/>
          <p:nvPr userDrawn="1">
            <p:custDataLst>
              <p:tags r:id="rId3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7" name="Section Footer"/>
          <p:cNvSpPr txBox="1"/>
          <p:nvPr userDrawn="1">
            <p:custDataLst>
              <p:tags r:id="rId4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cxnSp>
        <p:nvCxnSpPr>
          <p:cNvPr id="9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58766"/>
            <a:ext cx="1760538" cy="410654"/>
          </a:xfrm>
          <a:prstGeom prst="rect">
            <a:avLst/>
          </a:prstGeom>
          <a:noFill/>
        </p:spPr>
        <p:txBody>
          <a:bodyPr lIns="101882" tIns="50941" rIns="101882" bIns="5094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noProof="1">
                <a:latin typeface="+mn-lt"/>
              </a:rPr>
              <a:t>Slide Tags</a:t>
            </a:r>
          </a:p>
        </p:txBody>
      </p:sp>
      <p:sp>
        <p:nvSpPr>
          <p:cNvPr id="8" name="Section Divider Title"/>
          <p:cNvSpPr>
            <a:spLocks noGrp="1"/>
          </p:cNvSpPr>
          <p:nvPr>
            <p:ph type="subTitle" idx="1"/>
          </p:nvPr>
        </p:nvSpPr>
        <p:spPr bwMode="black">
          <a:xfrm>
            <a:off x="530353" y="1663153"/>
            <a:ext cx="8997696" cy="49847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599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17" name="Section No."/>
          <p:cNvSpPr>
            <a:spLocks noGrp="1"/>
          </p:cNvSpPr>
          <p:nvPr>
            <p:ph type="ctrTitle"/>
          </p:nvPr>
        </p:nvSpPr>
        <p:spPr bwMode="black">
          <a:xfrm>
            <a:off x="530353" y="1143004"/>
            <a:ext cx="8997696" cy="51815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599" b="0" i="0">
                <a:solidFill>
                  <a:schemeClr val="tx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5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cxnSp>
        <p:nvCxnSpPr>
          <p:cNvPr id="10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esentation 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Slide Tags" hidden="1"/>
          <p:cNvSpPr txBox="1"/>
          <p:nvPr userDrawn="1">
            <p:custDataLst>
              <p:tags r:id="rId5"/>
            </p:custDataLst>
          </p:nvPr>
        </p:nvSpPr>
        <p:spPr>
          <a:xfrm>
            <a:off x="0" y="258766"/>
            <a:ext cx="1760538" cy="410654"/>
          </a:xfrm>
          <a:prstGeom prst="rect">
            <a:avLst/>
          </a:prstGeom>
          <a:noFill/>
        </p:spPr>
        <p:txBody>
          <a:bodyPr lIns="101882" tIns="50941" rIns="101882" bIns="5094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noProof="1">
                <a:latin typeface="+mn-lt"/>
              </a:rPr>
              <a:t>Slide Tags</a:t>
            </a:r>
          </a:p>
        </p:txBody>
      </p:sp>
      <p:sp>
        <p:nvSpPr>
          <p:cNvPr id="8" name="Appendix Divider title"/>
          <p:cNvSpPr>
            <a:spLocks noGrp="1"/>
          </p:cNvSpPr>
          <p:nvPr>
            <p:ph type="subTitle" idx="1"/>
          </p:nvPr>
        </p:nvSpPr>
        <p:spPr bwMode="black">
          <a:xfrm>
            <a:off x="530353" y="1664209"/>
            <a:ext cx="8997696" cy="49847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599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6" name="Appendix No."/>
          <p:cNvSpPr>
            <a:spLocks noGrp="1"/>
          </p:cNvSpPr>
          <p:nvPr>
            <p:ph type="ctrTitle"/>
          </p:nvPr>
        </p:nvSpPr>
        <p:spPr bwMode="black">
          <a:xfrm>
            <a:off x="530353" y="1143004"/>
            <a:ext cx="8997696" cy="51815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599" b="0" i="0">
                <a:solidFill>
                  <a:schemeClr val="tx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530352" y="6629400"/>
            <a:ext cx="5280660" cy="762000"/>
          </a:xfrm>
        </p:spPr>
        <p:txBody>
          <a:bodyPr anchor="b"/>
          <a:lstStyle>
            <a:lvl1pPr>
              <a:defRPr sz="1001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noProof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ith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wC Text"/>
          <p:cNvSpPr txBox="1"/>
          <p:nvPr userDrawn="1">
            <p:custDataLst>
              <p:tags r:id="rId1"/>
            </p:custDataLst>
          </p:nvPr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4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5" name="Big Number"/>
          <p:cNvSpPr txBox="1"/>
          <p:nvPr userDrawn="1">
            <p:custDataLst>
              <p:tags r:id="rId3"/>
            </p:custDataLst>
          </p:nvPr>
        </p:nvSpPr>
        <p:spPr>
          <a:xfrm>
            <a:off x="9509061" y="2414592"/>
            <a:ext cx="65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7897" b="1" i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port Date"/>
          <p:cNvSpPr txBox="1"/>
          <p:nvPr userDrawn="1">
            <p:custDataLst>
              <p:tags r:id="rId4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7" name="Section Footer"/>
          <p:cNvSpPr txBox="1"/>
          <p:nvPr userDrawn="1">
            <p:custDataLst>
              <p:tags r:id="rId5"/>
            </p:custDataLst>
          </p:nvPr>
        </p:nvSpPr>
        <p:spPr>
          <a:xfrm>
            <a:off x="531815" y="7089777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cxnSp>
        <p:nvCxnSpPr>
          <p:cNvPr id="9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esentation 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Slide Tags" hidden="1"/>
          <p:cNvSpPr txBox="1"/>
          <p:nvPr userDrawn="1">
            <p:custDataLst>
              <p:tags r:id="rId7"/>
            </p:custDataLst>
          </p:nvPr>
        </p:nvSpPr>
        <p:spPr>
          <a:xfrm>
            <a:off x="0" y="258766"/>
            <a:ext cx="1760538" cy="410654"/>
          </a:xfrm>
          <a:prstGeom prst="rect">
            <a:avLst/>
          </a:prstGeom>
          <a:noFill/>
        </p:spPr>
        <p:txBody>
          <a:bodyPr lIns="101882" tIns="50941" rIns="101882" bIns="5094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noProof="1">
                <a:latin typeface="+mn-lt"/>
              </a:rPr>
              <a:t>Slide Tags</a:t>
            </a:r>
          </a:p>
        </p:txBody>
      </p:sp>
      <p:sp>
        <p:nvSpPr>
          <p:cNvPr id="8" name="Section Divider title"/>
          <p:cNvSpPr>
            <a:spLocks noGrp="1"/>
          </p:cNvSpPr>
          <p:nvPr>
            <p:ph type="subTitle" idx="1"/>
          </p:nvPr>
        </p:nvSpPr>
        <p:spPr bwMode="black">
          <a:xfrm>
            <a:off x="530353" y="1143002"/>
            <a:ext cx="8997696" cy="49847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599" b="1" i="1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5" name="PwC Text"/>
          <p:cNvSpPr txBox="1"/>
          <p:nvPr userDrawn="1"/>
        </p:nvSpPr>
        <p:spPr>
          <a:xfrm>
            <a:off x="530225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7" name="Section Footer"/>
          <p:cNvSpPr txBox="1"/>
          <p:nvPr userDrawn="1">
            <p:custDataLst>
              <p:tags r:id="rId2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8" name="Disclaimer" hidden="1"/>
          <p:cNvSpPr txBox="1"/>
          <p:nvPr userDrawn="1">
            <p:custDataLst>
              <p:tags r:id="rId3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9" name="Presentation 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Draft stamp" hidden="1"/>
          <p:cNvSpPr txBox="1"/>
          <p:nvPr userDrawn="1">
            <p:custDataLst>
              <p:tags r:id="rId5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1" name="Section Header"/>
          <p:cNvSpPr txBox="1"/>
          <p:nvPr userDrawn="1">
            <p:custDataLst>
              <p:tags r:id="rId6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2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/Filepath" hidden="1"/>
          <p:cNvSpPr txBox="1"/>
          <p:nvPr userDrawn="1">
            <p:custDataLst>
              <p:tags r:id="rId7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1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31" name="Content Placeholder 2"/>
          <p:cNvSpPr>
            <a:spLocks noGrp="1"/>
          </p:cNvSpPr>
          <p:nvPr>
            <p:ph sz="quarter" idx="15"/>
          </p:nvPr>
        </p:nvSpPr>
        <p:spPr>
          <a:xfrm>
            <a:off x="530353" y="2212848"/>
            <a:ext cx="8997696" cy="4416552"/>
          </a:xfrm>
        </p:spPr>
        <p:txBody>
          <a:bodyPr/>
          <a:lstStyle>
            <a:lvl1pPr>
              <a:defRPr baseline="0"/>
            </a:lvl1pPr>
            <a:lvl5pPr>
              <a:defRPr baseline="0"/>
            </a:lvl5pPr>
            <a:lvl6pPr>
              <a:buAutoNum type="arabicPeriod"/>
              <a:defRPr/>
            </a:lvl6pPr>
            <a:lvl7pPr>
              <a:buAutoNum type="alphaLcPeriod"/>
              <a:defRPr/>
            </a:lvl7pPr>
            <a:lvl8pPr>
              <a:buAutoNum type="romanLcPeriod"/>
              <a:defRPr/>
            </a:lvl8pPr>
          </a:lstStyle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ith Number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solidFill>
                  <a:schemeClr val="bg1"/>
                </a:solidFill>
                <a:latin typeface="+mn-lt"/>
              </a:rPr>
              <a:t>PwC</a:t>
            </a:r>
          </a:p>
        </p:txBody>
      </p:sp>
      <p:sp>
        <p:nvSpPr>
          <p:cNvPr id="4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5" name="Big Number"/>
          <p:cNvSpPr txBox="1"/>
          <p:nvPr userDrawn="1">
            <p:custDataLst>
              <p:tags r:id="rId2"/>
            </p:custDataLst>
          </p:nvPr>
        </p:nvSpPr>
        <p:spPr>
          <a:xfrm>
            <a:off x="9509061" y="2414592"/>
            <a:ext cx="65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7897" b="1" i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89777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Presentation 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Slide Tags" hidden="1"/>
          <p:cNvSpPr txBox="1"/>
          <p:nvPr userDrawn="1">
            <p:custDataLst>
              <p:tags r:id="rId5"/>
            </p:custDataLst>
          </p:nvPr>
        </p:nvSpPr>
        <p:spPr>
          <a:xfrm>
            <a:off x="0" y="258766"/>
            <a:ext cx="1760538" cy="410654"/>
          </a:xfrm>
          <a:prstGeom prst="rect">
            <a:avLst/>
          </a:prstGeom>
          <a:noFill/>
        </p:spPr>
        <p:txBody>
          <a:bodyPr lIns="101882" tIns="50941" rIns="101882" bIns="5094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noProof="1">
                <a:latin typeface="+mn-lt"/>
              </a:rPr>
              <a:t>Slide Tags</a:t>
            </a:r>
          </a:p>
        </p:txBody>
      </p:sp>
      <p:cxnSp>
        <p:nvCxnSpPr>
          <p:cNvPr id="11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Divider title"/>
          <p:cNvSpPr>
            <a:spLocks noGrp="1"/>
          </p:cNvSpPr>
          <p:nvPr>
            <p:ph type="subTitle" idx="1"/>
          </p:nvPr>
        </p:nvSpPr>
        <p:spPr bwMode="black">
          <a:xfrm>
            <a:off x="530353" y="1143002"/>
            <a:ext cx="8997696" cy="498470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buNone/>
              <a:defRPr sz="3599" b="1" i="1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Logo with Panels"/>
          <p:cNvGrpSpPr>
            <a:grpSpLocks/>
          </p:cNvGrpSpPr>
          <p:nvPr userDrawn="1"/>
        </p:nvGrpSpPr>
        <p:grpSpPr bwMode="auto">
          <a:xfrm>
            <a:off x="1128714" y="-4763"/>
            <a:ext cx="8931276" cy="7310438"/>
            <a:chOff x="1129337" y="-4762"/>
            <a:chExt cx="8931444" cy="7311219"/>
          </a:xfrm>
        </p:grpSpPr>
        <p:grpSp>
          <p:nvGrpSpPr>
            <p:cNvPr id="6" name="Logo Shapes"/>
            <p:cNvGrpSpPr>
              <a:grpSpLocks/>
            </p:cNvGrpSpPr>
            <p:nvPr userDrawn="1"/>
          </p:nvGrpSpPr>
          <p:grpSpPr bwMode="auto">
            <a:xfrm>
              <a:off x="1904332" y="-4762"/>
              <a:ext cx="8156449" cy="6784848"/>
              <a:chOff x="1733808" y="190516"/>
              <a:chExt cx="7414954" cy="5986630"/>
            </a:xfrm>
          </p:grpSpPr>
          <p:sp>
            <p:nvSpPr>
              <p:cNvPr id="10" name="Rectangle 1"/>
              <p:cNvSpPr>
                <a:spLocks noChangeArrowheads="1"/>
              </p:cNvSpPr>
              <p:nvPr/>
            </p:nvSpPr>
            <p:spPr bwMode="gray">
              <a:xfrm>
                <a:off x="1733553" y="4159223"/>
                <a:ext cx="7415209" cy="2017274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" name="Rectangle 2"/>
              <p:cNvSpPr>
                <a:spLocks noChangeArrowheads="1"/>
              </p:cNvSpPr>
              <p:nvPr/>
            </p:nvSpPr>
            <p:spPr bwMode="gray">
              <a:xfrm>
                <a:off x="1733553" y="190516"/>
                <a:ext cx="5677585" cy="5971973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" name="Rectangle 3"/>
              <p:cNvSpPr>
                <a:spLocks noChangeArrowheads="1"/>
              </p:cNvSpPr>
              <p:nvPr/>
            </p:nvSpPr>
            <p:spPr bwMode="gray">
              <a:xfrm>
                <a:off x="1733553" y="3346710"/>
                <a:ext cx="6484338" cy="2812977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gray">
              <a:xfrm>
                <a:off x="1733553" y="1199154"/>
                <a:ext cx="5902725" cy="4968938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" name="Rectangle 5"/>
              <p:cNvSpPr>
                <a:spLocks noChangeArrowheads="1"/>
              </p:cNvSpPr>
              <p:nvPr/>
            </p:nvSpPr>
            <p:spPr bwMode="gray">
              <a:xfrm>
                <a:off x="1733553" y="4159223"/>
                <a:ext cx="6484338" cy="2017274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5" name="Rectangle 6"/>
              <p:cNvSpPr>
                <a:spLocks noChangeArrowheads="1"/>
              </p:cNvSpPr>
              <p:nvPr/>
            </p:nvSpPr>
            <p:spPr bwMode="gray">
              <a:xfrm>
                <a:off x="1733553" y="3346710"/>
                <a:ext cx="5902725" cy="2812977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6" name="Rectangle 7"/>
              <p:cNvSpPr>
                <a:spLocks noChangeArrowheads="1"/>
              </p:cNvSpPr>
              <p:nvPr/>
            </p:nvSpPr>
            <p:spPr bwMode="gray">
              <a:xfrm>
                <a:off x="1733553" y="1199154"/>
                <a:ext cx="5677585" cy="4968938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7" name="Rectangle 8"/>
              <p:cNvSpPr>
                <a:spLocks noChangeArrowheads="1"/>
              </p:cNvSpPr>
              <p:nvPr/>
            </p:nvSpPr>
            <p:spPr bwMode="gray">
              <a:xfrm>
                <a:off x="1733553" y="4159223"/>
                <a:ext cx="5902725" cy="2017274"/>
              </a:xfrm>
              <a:prstGeom prst="rect">
                <a:avLst/>
              </a:prstGeom>
              <a:solidFill>
                <a:srgbClr val="D13A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8" name="Rectangle 9"/>
              <p:cNvSpPr>
                <a:spLocks noChangeArrowheads="1"/>
              </p:cNvSpPr>
              <p:nvPr/>
            </p:nvSpPr>
            <p:spPr bwMode="gray">
              <a:xfrm>
                <a:off x="1733553" y="3346710"/>
                <a:ext cx="5677585" cy="2812977"/>
              </a:xfrm>
              <a:prstGeom prst="rect">
                <a:avLst/>
              </a:prstGeom>
              <a:solidFill>
                <a:srgbClr val="CD2F1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 userDrawn="1"/>
            </p:nvSpPr>
            <p:spPr bwMode="gray">
              <a:xfrm>
                <a:off x="1733553" y="4159223"/>
                <a:ext cx="5677585" cy="2017274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gray">
              <a:xfrm>
                <a:off x="1733553" y="4425391"/>
                <a:ext cx="2078221" cy="1751106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7" name="Logo"/>
            <p:cNvGrpSpPr>
              <a:grpSpLocks/>
            </p:cNvGrpSpPr>
            <p:nvPr userDrawn="1"/>
          </p:nvGrpSpPr>
          <p:grpSpPr bwMode="auto">
            <a:xfrm>
              <a:off x="1129337" y="6778803"/>
              <a:ext cx="905256" cy="527654"/>
              <a:chOff x="1129337" y="6778803"/>
              <a:chExt cx="905256" cy="527654"/>
            </a:xfrm>
          </p:grpSpPr>
          <p:sp>
            <p:nvSpPr>
              <p:cNvPr id="8" name="Rectangle 0"/>
              <p:cNvSpPr>
                <a:spLocks noChangeArrowheads="1"/>
              </p:cNvSpPr>
              <p:nvPr userDrawn="1"/>
            </p:nvSpPr>
            <p:spPr bwMode="black">
              <a:xfrm>
                <a:off x="1675447" y="6779351"/>
                <a:ext cx="228604" cy="57156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Freeform 8"/>
              <p:cNvSpPr>
                <a:spLocks noEditPoints="1"/>
              </p:cNvSpPr>
              <p:nvPr userDrawn="1"/>
            </p:nvSpPr>
            <p:spPr bwMode="black">
              <a:xfrm>
                <a:off x="1129337" y="6965109"/>
                <a:ext cx="904892" cy="341348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Descriptor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921"/>
            <a:ext cx="49694" cy="215444"/>
          </a:xfrm>
          <a:prstGeom prst="rect">
            <a:avLst/>
          </a:prstGeom>
          <a:noFill/>
        </p:spPr>
        <p:txBody>
          <a:bodyPr wrap="none" lIns="0" tIns="0" rIns="0" bIns="0" anchor="b">
            <a:spAutoFit/>
          </a:bodyPr>
          <a:lstStyle/>
          <a:p>
            <a:pPr indent="-274290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4" name="Confidentiality stamp"/>
          <p:cNvSpPr txBox="1"/>
          <p:nvPr userDrawn="1">
            <p:custDataLst>
              <p:tags r:id="rId2"/>
            </p:custDataLst>
          </p:nvPr>
        </p:nvSpPr>
        <p:spPr bwMode="black">
          <a:xfrm>
            <a:off x="530226" y="3730627"/>
            <a:ext cx="1225550" cy="15401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001" i="1" dirty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25" name="Draft stamp"/>
          <p:cNvSpPr txBox="1"/>
          <p:nvPr userDrawn="1">
            <p:custDataLst>
              <p:tags r:id="rId3"/>
            </p:custDataLst>
          </p:nvPr>
        </p:nvSpPr>
        <p:spPr bwMode="black">
          <a:xfrm>
            <a:off x="530226" y="4041777"/>
            <a:ext cx="1222376" cy="292517"/>
          </a:xfrm>
          <a:prstGeom prst="rect">
            <a:avLst/>
          </a:prstGeom>
          <a:noFill/>
          <a:ln>
            <a:noFill/>
          </a:ln>
        </p:spPr>
        <p:txBody>
          <a:bodyPr lIns="0" tIns="0" rIns="0" bIns="13716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b="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6" name="Report date"/>
          <p:cNvSpPr txBox="1"/>
          <p:nvPr userDrawn="1">
            <p:custDataLst>
              <p:tags r:id="rId4"/>
            </p:custDataLst>
          </p:nvPr>
        </p:nvSpPr>
        <p:spPr bwMode="black">
          <a:xfrm>
            <a:off x="530226" y="4343402"/>
            <a:ext cx="1222376" cy="263071"/>
          </a:xfrm>
          <a:prstGeom prst="rect">
            <a:avLst/>
          </a:prstGeom>
          <a:noFill/>
          <a:ln>
            <a:noFill/>
          </a:ln>
        </p:spPr>
        <p:txBody>
          <a:bodyPr lIns="0" tIns="0" rIns="0" bIns="10800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27" name="Frame Line"/>
          <p:cNvCxnSpPr/>
          <p:nvPr userDrawn="1"/>
        </p:nvCxnSpPr>
        <p:spPr bwMode="black">
          <a:xfrm flipV="1">
            <a:off x="380999" y="3576642"/>
            <a:ext cx="1371601" cy="153987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ver image"/>
          <p:cNvSpPr txBox="1">
            <a:spLocks/>
          </p:cNvSpPr>
          <p:nvPr userDrawn="1">
            <p:custDataLst>
              <p:tags r:id="rId5"/>
            </p:custDataLst>
          </p:nvPr>
        </p:nvSpPr>
        <p:spPr>
          <a:xfrm>
            <a:off x="1905001" y="3570292"/>
            <a:ext cx="6738938" cy="3209925"/>
          </a:xfrm>
          <a:prstGeom prst="rect">
            <a:avLst/>
          </a:prstGeom>
          <a:noFill/>
          <a:ln w="3175">
            <a:noFill/>
          </a:ln>
        </p:spPr>
        <p:txBody>
          <a:bodyPr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2200" dirty="0">
              <a:latin typeface="Georgia" pitchFamily="18" charset="0"/>
            </a:endParaRPr>
          </a:p>
        </p:txBody>
      </p:sp>
      <p:sp>
        <p:nvSpPr>
          <p:cNvPr id="21" name="Title"/>
          <p:cNvSpPr>
            <a:spLocks noGrp="1"/>
          </p:cNvSpPr>
          <p:nvPr>
            <p:ph type="ctrTitle"/>
          </p:nvPr>
        </p:nvSpPr>
        <p:spPr bwMode="white">
          <a:xfrm>
            <a:off x="2057401" y="1219201"/>
            <a:ext cx="5943600" cy="101566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 bwMode="white">
          <a:xfrm>
            <a:off x="2057401" y="1752752"/>
            <a:ext cx="5943600" cy="914096"/>
          </a:xfrm>
        </p:spPr>
        <p:txBody>
          <a:bodyPr>
            <a:spAutoFit/>
          </a:bodyPr>
          <a:lstStyle>
            <a:lvl1pPr marL="0" marR="0" indent="0" algn="l" defTabSz="1018714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33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sz="quarter" idx="10"/>
          </p:nvPr>
        </p:nvSpPr>
        <p:spPr>
          <a:xfrm>
            <a:off x="530352" y="4645156"/>
            <a:ext cx="1222248" cy="1293689"/>
          </a:xfrm>
        </p:spPr>
        <p:txBody>
          <a:bodyPr>
            <a:noAutofit/>
          </a:bodyPr>
          <a:lstStyle>
            <a:lvl1pPr>
              <a:defRPr sz="1001" i="1" baseline="0"/>
            </a:lvl1pPr>
            <a:lvl2pPr>
              <a:defRPr sz="1001" i="1"/>
            </a:lvl2pPr>
            <a:lvl3pPr>
              <a:defRPr sz="1001" i="1"/>
            </a:lvl3pPr>
            <a:lvl4pPr>
              <a:defRPr sz="1001" i="1"/>
            </a:lvl4pPr>
            <a:lvl5pPr>
              <a:defRPr sz="1001" i="1"/>
            </a:lvl5pPr>
          </a:lstStyle>
          <a:p>
            <a:pPr lvl="0"/>
            <a:r>
              <a:rPr lang="en-GB" noProof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: Fix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Logo with Panels"/>
          <p:cNvGrpSpPr>
            <a:grpSpLocks/>
          </p:cNvGrpSpPr>
          <p:nvPr userDrawn="1"/>
        </p:nvGrpSpPr>
        <p:grpSpPr bwMode="auto">
          <a:xfrm>
            <a:off x="1128714" y="6381754"/>
            <a:ext cx="1219200" cy="923925"/>
            <a:chOff x="3835013" y="2828854"/>
            <a:chExt cx="1217986" cy="925197"/>
          </a:xfrm>
        </p:grpSpPr>
        <p:grpSp>
          <p:nvGrpSpPr>
            <p:cNvPr id="5" name="Logo Panels"/>
            <p:cNvGrpSpPr>
              <a:grpSpLocks/>
            </p:cNvGrpSpPr>
            <p:nvPr/>
          </p:nvGrpSpPr>
          <p:grpSpPr bwMode="auto">
            <a:xfrm>
              <a:off x="4609614" y="2828854"/>
              <a:ext cx="443385" cy="397546"/>
              <a:chOff x="4609614" y="2828854"/>
              <a:chExt cx="443385" cy="397546"/>
            </a:xfrm>
          </p:grpSpPr>
          <p:sp>
            <p:nvSpPr>
              <p:cNvPr id="9" name="Rectangle 1"/>
              <p:cNvSpPr>
                <a:spLocks noChangeArrowheads="1"/>
              </p:cNvSpPr>
              <p:nvPr/>
            </p:nvSpPr>
            <p:spPr bwMode="gray">
              <a:xfrm>
                <a:off x="4608942" y="3111818"/>
                <a:ext cx="444057" cy="114457"/>
              </a:xfrm>
              <a:prstGeom prst="rect">
                <a:avLst/>
              </a:prstGeom>
              <a:solidFill>
                <a:srgbClr val="F445F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" name="Rectangle 2"/>
              <p:cNvSpPr>
                <a:spLocks noChangeArrowheads="1"/>
              </p:cNvSpPr>
              <p:nvPr/>
            </p:nvSpPr>
            <p:spPr bwMode="gray">
              <a:xfrm>
                <a:off x="4608942" y="2873365"/>
                <a:ext cx="269606" cy="352911"/>
              </a:xfrm>
              <a:prstGeom prst="rect">
                <a:avLst/>
              </a:prstGeom>
              <a:solidFill>
                <a:srgbClr val="F6B67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3"/>
              <p:cNvSpPr>
                <a:spLocks noChangeArrowheads="1"/>
              </p:cNvSpPr>
              <p:nvPr/>
            </p:nvSpPr>
            <p:spPr bwMode="gray">
              <a:xfrm>
                <a:off x="4608942" y="2828854"/>
                <a:ext cx="225201" cy="397422"/>
              </a:xfrm>
              <a:prstGeom prst="rect">
                <a:avLst/>
              </a:prstGeom>
              <a:solidFill>
                <a:srgbClr val="F48F1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Rectangle 4"/>
              <p:cNvSpPr>
                <a:spLocks noChangeArrowheads="1"/>
              </p:cNvSpPr>
              <p:nvPr/>
            </p:nvSpPr>
            <p:spPr bwMode="gray">
              <a:xfrm>
                <a:off x="4608942" y="2873365"/>
                <a:ext cx="225201" cy="352911"/>
              </a:xfrm>
              <a:prstGeom prst="rect">
                <a:avLst/>
              </a:prstGeom>
              <a:solidFill>
                <a:srgbClr val="EB660B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gray">
              <a:xfrm>
                <a:off x="4608942" y="2944902"/>
                <a:ext cx="383792" cy="281374"/>
              </a:xfrm>
              <a:prstGeom prst="rect">
                <a:avLst/>
              </a:prstGeom>
              <a:solidFill>
                <a:srgbClr val="F3BF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Rectangle 6"/>
              <p:cNvSpPr>
                <a:spLocks noChangeArrowheads="1"/>
              </p:cNvSpPr>
              <p:nvPr/>
            </p:nvSpPr>
            <p:spPr bwMode="gray">
              <a:xfrm>
                <a:off x="4608942" y="3111818"/>
                <a:ext cx="383792" cy="114457"/>
              </a:xfrm>
              <a:prstGeom prst="rect">
                <a:avLst/>
              </a:prstGeom>
              <a:solidFill>
                <a:srgbClr val="E934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Rectangle 7"/>
              <p:cNvSpPr>
                <a:spLocks noChangeArrowheads="1"/>
              </p:cNvSpPr>
              <p:nvPr/>
            </p:nvSpPr>
            <p:spPr bwMode="gray">
              <a:xfrm>
                <a:off x="4608942" y="2944902"/>
                <a:ext cx="269606" cy="281374"/>
              </a:xfrm>
              <a:prstGeom prst="rect">
                <a:avLst/>
              </a:prstGeom>
              <a:solidFill>
                <a:srgbClr val="EA88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Rectangle 8"/>
              <p:cNvSpPr>
                <a:spLocks noChangeArrowheads="1"/>
              </p:cNvSpPr>
              <p:nvPr/>
            </p:nvSpPr>
            <p:spPr bwMode="gray">
              <a:xfrm>
                <a:off x="4608942" y="3111818"/>
                <a:ext cx="269606" cy="114457"/>
              </a:xfrm>
              <a:prstGeom prst="rect">
                <a:avLst/>
              </a:prstGeom>
              <a:solidFill>
                <a:srgbClr val="E025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Rectangle 9"/>
              <p:cNvSpPr>
                <a:spLocks/>
              </p:cNvSpPr>
              <p:nvPr/>
            </p:nvSpPr>
            <p:spPr bwMode="gray">
              <a:xfrm>
                <a:off x="4608942" y="2944902"/>
                <a:ext cx="225201" cy="281374"/>
              </a:xfrm>
              <a:prstGeom prst="rect">
                <a:avLst/>
              </a:prstGeom>
              <a:solidFill>
                <a:srgbClr val="E04C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Rectangle 10"/>
              <p:cNvSpPr>
                <a:spLocks noChangeArrowheads="1"/>
              </p:cNvSpPr>
              <p:nvPr/>
            </p:nvSpPr>
            <p:spPr bwMode="gray">
              <a:xfrm>
                <a:off x="4608942" y="3111818"/>
                <a:ext cx="225201" cy="114457"/>
              </a:xfrm>
              <a:prstGeom prst="rect">
                <a:avLst/>
              </a:prstGeom>
              <a:solidFill>
                <a:srgbClr val="D614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Rectangle 11"/>
              <p:cNvSpPr>
                <a:spLocks noChangeArrowheads="1"/>
              </p:cNvSpPr>
              <p:nvPr/>
            </p:nvSpPr>
            <p:spPr bwMode="gray">
              <a:xfrm>
                <a:off x="4608942" y="3053000"/>
                <a:ext cx="141146" cy="173275"/>
              </a:xfrm>
              <a:prstGeom prst="rect">
                <a:avLst/>
              </a:prstGeom>
              <a:solidFill>
                <a:srgbClr val="C93C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Rectangle 12"/>
              <p:cNvSpPr>
                <a:spLocks noChangeArrowheads="1"/>
              </p:cNvSpPr>
              <p:nvPr/>
            </p:nvSpPr>
            <p:spPr bwMode="gray">
              <a:xfrm>
                <a:off x="4608942" y="3111818"/>
                <a:ext cx="141146" cy="114457"/>
              </a:xfrm>
              <a:prstGeom prst="rect">
                <a:avLst/>
              </a:prstGeom>
              <a:solidFill>
                <a:srgbClr val="C01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Logo"/>
            <p:cNvGrpSpPr>
              <a:grpSpLocks/>
            </p:cNvGrpSpPr>
            <p:nvPr/>
          </p:nvGrpSpPr>
          <p:grpSpPr bwMode="auto">
            <a:xfrm>
              <a:off x="3835013" y="3226397"/>
              <a:ext cx="905256" cy="527654"/>
              <a:chOff x="3835013" y="3226397"/>
              <a:chExt cx="905256" cy="527654"/>
            </a:xfrm>
          </p:grpSpPr>
          <p:sp>
            <p:nvSpPr>
              <p:cNvPr id="7" name="Rectangle 0"/>
              <p:cNvSpPr>
                <a:spLocks noChangeArrowheads="1"/>
              </p:cNvSpPr>
              <p:nvPr/>
            </p:nvSpPr>
            <p:spPr bwMode="black">
              <a:xfrm>
                <a:off x="4380569" y="3226276"/>
                <a:ext cx="229958" cy="57229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" name="Freeform 7"/>
              <p:cNvSpPr>
                <a:spLocks noEditPoints="1"/>
              </p:cNvSpPr>
              <p:nvPr/>
            </p:nvSpPr>
            <p:spPr bwMode="black">
              <a:xfrm>
                <a:off x="3835013" y="3412269"/>
                <a:ext cx="905560" cy="341782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TextBox 22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921"/>
            <a:ext cx="49694" cy="215444"/>
          </a:xfrm>
          <a:prstGeom prst="rect">
            <a:avLst/>
          </a:prstGeom>
          <a:noFill/>
        </p:spPr>
        <p:txBody>
          <a:bodyPr wrap="none" lIns="0" tIns="0" rIns="0" bIns="0" anchor="b">
            <a:spAutoFit/>
          </a:bodyPr>
          <a:lstStyle/>
          <a:p>
            <a:pPr indent="-274290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4" name="Confidentiality stamp"/>
          <p:cNvSpPr txBox="1"/>
          <p:nvPr>
            <p:custDataLst>
              <p:tags r:id="rId2"/>
            </p:custDataLst>
          </p:nvPr>
        </p:nvSpPr>
        <p:spPr bwMode="black">
          <a:xfrm>
            <a:off x="530226" y="3730627"/>
            <a:ext cx="1225550" cy="15401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001" i="1" dirty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25" name="Draft stamp"/>
          <p:cNvSpPr txBox="1"/>
          <p:nvPr>
            <p:custDataLst>
              <p:tags r:id="rId3"/>
            </p:custDataLst>
          </p:nvPr>
        </p:nvSpPr>
        <p:spPr bwMode="black">
          <a:xfrm>
            <a:off x="530226" y="4041777"/>
            <a:ext cx="1222376" cy="292517"/>
          </a:xfrm>
          <a:prstGeom prst="rect">
            <a:avLst/>
          </a:prstGeom>
          <a:noFill/>
          <a:ln>
            <a:noFill/>
          </a:ln>
        </p:spPr>
        <p:txBody>
          <a:bodyPr lIns="0" tIns="0" rIns="0" bIns="13716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b="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6" name="Report Date"/>
          <p:cNvSpPr txBox="1"/>
          <p:nvPr>
            <p:custDataLst>
              <p:tags r:id="rId4"/>
            </p:custDataLst>
          </p:nvPr>
        </p:nvSpPr>
        <p:spPr bwMode="black">
          <a:xfrm>
            <a:off x="530226" y="4343402"/>
            <a:ext cx="1222376" cy="1540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27" name="Frame Line"/>
          <p:cNvCxnSpPr/>
          <p:nvPr userDrawn="1"/>
        </p:nvCxnSpPr>
        <p:spPr bwMode="black">
          <a:xfrm flipV="1">
            <a:off x="380999" y="3576642"/>
            <a:ext cx="1371601" cy="153987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Frame Line"/>
          <p:cNvCxnSpPr/>
          <p:nvPr userDrawn="1"/>
        </p:nvCxnSpPr>
        <p:spPr bwMode="black">
          <a:xfrm flipV="1">
            <a:off x="1905001" y="1147763"/>
            <a:ext cx="7620000" cy="144462"/>
          </a:xfrm>
          <a:prstGeom prst="bentConnector3">
            <a:avLst>
              <a:gd name="adj1" fmla="val -38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"/>
          <p:cNvSpPr>
            <a:spLocks noGrp="1"/>
          </p:cNvSpPr>
          <p:nvPr>
            <p:ph type="ctrTitle"/>
          </p:nvPr>
        </p:nvSpPr>
        <p:spPr bwMode="black">
          <a:xfrm>
            <a:off x="2057401" y="1219201"/>
            <a:ext cx="5943600" cy="101566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tx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 bwMode="black">
          <a:xfrm>
            <a:off x="2057401" y="1752752"/>
            <a:ext cx="5943600" cy="914096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300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: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Logo with Panels"/>
          <p:cNvGrpSpPr>
            <a:grpSpLocks/>
          </p:cNvGrpSpPr>
          <p:nvPr userDrawn="1"/>
        </p:nvGrpSpPr>
        <p:grpSpPr bwMode="auto">
          <a:xfrm>
            <a:off x="1128714" y="4"/>
            <a:ext cx="8929687" cy="7305675"/>
            <a:chOff x="1129337" y="1"/>
            <a:chExt cx="8929063" cy="7306456"/>
          </a:xfrm>
        </p:grpSpPr>
        <p:grpSp>
          <p:nvGrpSpPr>
            <p:cNvPr id="5" name="Logo Shapes"/>
            <p:cNvGrpSpPr>
              <a:grpSpLocks/>
            </p:cNvGrpSpPr>
            <p:nvPr userDrawn="1"/>
          </p:nvGrpSpPr>
          <p:grpSpPr bwMode="auto">
            <a:xfrm>
              <a:off x="1904331" y="1"/>
              <a:ext cx="8154069" cy="6780464"/>
              <a:chOff x="1735972" y="184214"/>
              <a:chExt cx="7412791" cy="5982762"/>
            </a:xfrm>
          </p:grpSpPr>
          <p:sp>
            <p:nvSpPr>
              <p:cNvPr id="9" name="Rectangle 2"/>
              <p:cNvSpPr>
                <a:spLocks noChangeArrowheads="1"/>
              </p:cNvSpPr>
              <p:nvPr/>
            </p:nvSpPr>
            <p:spPr bwMode="gray">
              <a:xfrm>
                <a:off x="1735656" y="184214"/>
                <a:ext cx="5678524" cy="5977577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0" name="Rectangle 4"/>
              <p:cNvSpPr>
                <a:spLocks noChangeArrowheads="1"/>
              </p:cNvSpPr>
              <p:nvPr/>
            </p:nvSpPr>
            <p:spPr bwMode="gray">
              <a:xfrm>
                <a:off x="1735656" y="1197054"/>
                <a:ext cx="7413107" cy="497034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gray">
              <a:xfrm>
                <a:off x="1735656" y="1197054"/>
                <a:ext cx="5678524" cy="497034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defTabSz="101871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6" name="Logo"/>
            <p:cNvGrpSpPr>
              <a:grpSpLocks/>
            </p:cNvGrpSpPr>
            <p:nvPr userDrawn="1"/>
          </p:nvGrpSpPr>
          <p:grpSpPr bwMode="auto">
            <a:xfrm>
              <a:off x="1129337" y="6778803"/>
              <a:ext cx="905256" cy="527654"/>
              <a:chOff x="1129337" y="6778803"/>
              <a:chExt cx="905256" cy="527654"/>
            </a:xfrm>
          </p:grpSpPr>
          <p:sp>
            <p:nvSpPr>
              <p:cNvPr id="7" name="Rectangle 0"/>
              <p:cNvSpPr>
                <a:spLocks noChangeArrowheads="1"/>
              </p:cNvSpPr>
              <p:nvPr userDrawn="1"/>
            </p:nvSpPr>
            <p:spPr bwMode="black">
              <a:xfrm>
                <a:off x="1675399" y="6779351"/>
                <a:ext cx="228584" cy="57156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" name="Freeform 7"/>
              <p:cNvSpPr>
                <a:spLocks noEditPoints="1"/>
              </p:cNvSpPr>
              <p:nvPr userDrawn="1"/>
            </p:nvSpPr>
            <p:spPr bwMode="black">
              <a:xfrm>
                <a:off x="1129337" y="6965109"/>
                <a:ext cx="904812" cy="341348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2" name="Descriptor"/>
          <p:cNvSpPr txBox="1"/>
          <p:nvPr userDrawn="1">
            <p:custDataLst>
              <p:tags r:id="rId1"/>
            </p:custDataLst>
          </p:nvPr>
        </p:nvSpPr>
        <p:spPr bwMode="white">
          <a:xfrm>
            <a:off x="2057400" y="779921"/>
            <a:ext cx="49694" cy="215444"/>
          </a:xfrm>
          <a:prstGeom prst="rect">
            <a:avLst/>
          </a:prstGeom>
          <a:noFill/>
        </p:spPr>
        <p:txBody>
          <a:bodyPr wrap="none" lIns="0" tIns="0" rIns="0" bIns="0" anchor="b">
            <a:spAutoFit/>
          </a:bodyPr>
          <a:lstStyle/>
          <a:p>
            <a:pPr indent="-274290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3" name="Confidentiality stamp"/>
          <p:cNvSpPr txBox="1"/>
          <p:nvPr userDrawn="1">
            <p:custDataLst>
              <p:tags r:id="rId2"/>
            </p:custDataLst>
          </p:nvPr>
        </p:nvSpPr>
        <p:spPr bwMode="black">
          <a:xfrm>
            <a:off x="530226" y="3730627"/>
            <a:ext cx="1225550" cy="15401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001" i="1" dirty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14" name="Draft stamp"/>
          <p:cNvSpPr txBox="1"/>
          <p:nvPr userDrawn="1">
            <p:custDataLst>
              <p:tags r:id="rId3"/>
            </p:custDataLst>
          </p:nvPr>
        </p:nvSpPr>
        <p:spPr bwMode="black">
          <a:xfrm>
            <a:off x="530226" y="4041777"/>
            <a:ext cx="1222376" cy="292517"/>
          </a:xfrm>
          <a:prstGeom prst="rect">
            <a:avLst/>
          </a:prstGeom>
          <a:noFill/>
          <a:ln>
            <a:noFill/>
          </a:ln>
        </p:spPr>
        <p:txBody>
          <a:bodyPr lIns="0" tIns="0" rIns="0" bIns="137161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b="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15" name="Report Date"/>
          <p:cNvSpPr txBox="1"/>
          <p:nvPr userDrawn="1">
            <p:custDataLst>
              <p:tags r:id="rId4"/>
            </p:custDataLst>
          </p:nvPr>
        </p:nvSpPr>
        <p:spPr bwMode="black">
          <a:xfrm>
            <a:off x="530226" y="4343402"/>
            <a:ext cx="1222376" cy="1540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1" i="1" dirty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cxnSp>
        <p:nvCxnSpPr>
          <p:cNvPr id="16" name="Frame Line"/>
          <p:cNvCxnSpPr/>
          <p:nvPr userDrawn="1"/>
        </p:nvCxnSpPr>
        <p:spPr bwMode="black">
          <a:xfrm flipV="1">
            <a:off x="380999" y="3576642"/>
            <a:ext cx="1371601" cy="153987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"/>
          <p:cNvSpPr>
            <a:spLocks noGrp="1"/>
          </p:cNvSpPr>
          <p:nvPr>
            <p:ph type="ctrTitle"/>
          </p:nvPr>
        </p:nvSpPr>
        <p:spPr bwMode="white">
          <a:xfrm>
            <a:off x="2057401" y="1219201"/>
            <a:ext cx="5943600" cy="101566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defRPr sz="33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 bwMode="white">
          <a:xfrm>
            <a:off x="2057401" y="1752752"/>
            <a:ext cx="5943600" cy="914096"/>
          </a:xfrm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3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2pPr>
            <a:lvl3pPr marL="509356" indent="0" algn="l">
              <a:buNone/>
              <a:defRPr sz="2000">
                <a:solidFill>
                  <a:schemeClr val="bg1"/>
                </a:solidFill>
                <a:latin typeface="+mj-lt"/>
              </a:defRPr>
            </a:lvl3pPr>
            <a:lvl4pPr marL="1018714" indent="0" algn="l">
              <a:buNone/>
              <a:defRPr sz="2000">
                <a:solidFill>
                  <a:schemeClr val="bg1"/>
                </a:solidFill>
                <a:latin typeface="+mj-lt"/>
              </a:defRPr>
            </a:lvl4pPr>
            <a:lvl5pPr marL="1528070" indent="0" algn="l">
              <a:buNone/>
              <a:defRPr sz="2000">
                <a:solidFill>
                  <a:schemeClr val="bg1"/>
                </a:solidFill>
                <a:latin typeface="+mj-lt"/>
              </a:defRPr>
            </a:lvl5pPr>
            <a:lvl6pPr marL="2037428" indent="0" algn="l">
              <a:buNone/>
              <a:defRPr sz="2000">
                <a:solidFill>
                  <a:schemeClr val="bg1"/>
                </a:solidFill>
                <a:latin typeface="+mj-lt"/>
              </a:defRPr>
            </a:lvl6pPr>
            <a:lvl7pPr marL="2546785" indent="0" algn="l">
              <a:buNone/>
              <a:defRPr sz="2000">
                <a:solidFill>
                  <a:schemeClr val="bg1"/>
                </a:solidFill>
                <a:latin typeface="+mj-lt"/>
              </a:defRPr>
            </a:lvl7pPr>
            <a:lvl8pPr marL="3056141" indent="0" algn="l">
              <a:buNone/>
              <a:defRPr sz="2000">
                <a:solidFill>
                  <a:schemeClr val="bg1"/>
                </a:solidFill>
                <a:latin typeface="+mj-lt"/>
              </a:defRPr>
            </a:lvl8pPr>
            <a:lvl9pPr marL="3565499" indent="0" algn="l">
              <a:buNone/>
              <a:defRPr sz="20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Divider: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4"/>
          <p:cNvCxnSpPr/>
          <p:nvPr/>
        </p:nvCxnSpPr>
        <p:spPr>
          <a:xfrm rot="5400000" flipH="1" flipV="1">
            <a:off x="4858545" y="-3748881"/>
            <a:ext cx="173037" cy="9051925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wCFirm"/>
          <p:cNvSpPr txBox="1"/>
          <p:nvPr userDrawn="1"/>
        </p:nvSpPr>
        <p:spPr>
          <a:xfrm>
            <a:off x="587377" y="7340600"/>
            <a:ext cx="2849563" cy="17303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indent="-291735"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dirty="0">
              <a:solidFill>
                <a:schemeClr val="lt1"/>
              </a:solidFill>
              <a:latin typeface="Arial"/>
            </a:endParaRP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86741" y="777240"/>
            <a:ext cx="8884920" cy="120904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3"/>
          </p:nvPr>
        </p:nvSpPr>
        <p:spPr>
          <a:xfrm>
            <a:off x="586751" y="3195320"/>
            <a:ext cx="4358639" cy="3799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 bwMode="black">
          <a:xfrm>
            <a:off x="586741" y="2159001"/>
            <a:ext cx="8884920" cy="8636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40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901">
                <a:solidFill>
                  <a:schemeClr val="bg1"/>
                </a:solidFill>
                <a:latin typeface="+mj-lt"/>
              </a:defRPr>
            </a:lvl2pPr>
            <a:lvl3pPr marL="486225" indent="0" algn="l">
              <a:buNone/>
              <a:defRPr sz="1901">
                <a:solidFill>
                  <a:schemeClr val="bg1"/>
                </a:solidFill>
                <a:latin typeface="+mj-lt"/>
              </a:defRPr>
            </a:lvl3pPr>
            <a:lvl4pPr marL="972450" indent="0" algn="l">
              <a:buNone/>
              <a:defRPr sz="1901">
                <a:solidFill>
                  <a:schemeClr val="bg1"/>
                </a:solidFill>
                <a:latin typeface="+mj-lt"/>
              </a:defRPr>
            </a:lvl4pPr>
            <a:lvl5pPr marL="1458675" indent="0" algn="l">
              <a:buNone/>
              <a:defRPr sz="1901">
                <a:solidFill>
                  <a:schemeClr val="bg1"/>
                </a:solidFill>
                <a:latin typeface="+mj-lt"/>
              </a:defRPr>
            </a:lvl5pPr>
            <a:lvl6pPr marL="1944900" indent="0" algn="l">
              <a:buNone/>
              <a:defRPr sz="1901">
                <a:solidFill>
                  <a:schemeClr val="bg1"/>
                </a:solidFill>
                <a:latin typeface="+mj-lt"/>
              </a:defRPr>
            </a:lvl6pPr>
            <a:lvl7pPr marL="2431126" indent="0" algn="l">
              <a:buNone/>
              <a:defRPr sz="1901">
                <a:solidFill>
                  <a:schemeClr val="bg1"/>
                </a:solidFill>
                <a:latin typeface="+mj-lt"/>
              </a:defRPr>
            </a:lvl7pPr>
            <a:lvl8pPr marL="2917351" indent="0" algn="l">
              <a:buNone/>
              <a:defRPr sz="1901">
                <a:solidFill>
                  <a:schemeClr val="bg1"/>
                </a:solidFill>
                <a:latin typeface="+mj-lt"/>
              </a:defRPr>
            </a:lvl8pPr>
            <a:lvl9pPr marL="3403575" indent="0" algn="l">
              <a:buNone/>
              <a:defRPr sz="1901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06947653"/>
              </p:ext>
            </p:extLst>
          </p:nvPr>
        </p:nvGraphicFramePr>
        <p:xfrm>
          <a:off x="1494" y="1633"/>
          <a:ext cx="1493" cy="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94" y="1633"/>
                        <a:ext cx="1493" cy="1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" y="777240"/>
            <a:ext cx="8884920" cy="1036320"/>
          </a:xfrm>
        </p:spPr>
        <p:txBody>
          <a:bodyPr/>
          <a:lstStyle/>
          <a:p>
            <a:r>
              <a:rPr lang="pl-PL" noProof="0" dirty="0" err="1" smtClean="0"/>
              <a:t>Click</a:t>
            </a:r>
            <a:r>
              <a:rPr lang="pl-PL" noProof="0" dirty="0" smtClean="0"/>
              <a:t> to </a:t>
            </a:r>
            <a:r>
              <a:rPr lang="pl-PL" noProof="0" dirty="0" err="1" smtClean="0"/>
              <a:t>edit</a:t>
            </a:r>
            <a:r>
              <a:rPr lang="pl-PL" noProof="0" dirty="0" smtClean="0"/>
              <a:t> Master </a:t>
            </a:r>
            <a:r>
              <a:rPr lang="pl-PL" noProof="0" dirty="0" err="1" smtClean="0"/>
              <a:t>title</a:t>
            </a:r>
            <a:r>
              <a:rPr lang="pl-PL" noProof="0" dirty="0" smtClean="0"/>
              <a:t> style</a:t>
            </a:r>
            <a:endParaRPr lang="pl-PL" noProof="0" dirty="0"/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4859021" y="-3749041"/>
            <a:ext cx="172719" cy="905256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95260" y="7167880"/>
            <a:ext cx="1676400" cy="126575"/>
          </a:xfrm>
        </p:spPr>
        <p:txBody>
          <a:bodyPr/>
          <a:lstStyle/>
          <a:p>
            <a:r>
              <a:rPr lang="pl-PL" smtClean="0"/>
              <a:t>styczeń 2017</a:t>
            </a:r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3387" y="7167880"/>
            <a:ext cx="5786932" cy="12657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5260" y="7340601"/>
            <a:ext cx="1679753" cy="126575"/>
          </a:xfrm>
        </p:spPr>
        <p:txBody>
          <a:bodyPr/>
          <a:lstStyle/>
          <a:p>
            <a:fld id="{9EBD5762-3BDC-484D-9503-7EA6D5A9A8CE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27619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6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8" name="Section Footer"/>
          <p:cNvSpPr txBox="1"/>
          <p:nvPr userDrawn="1">
            <p:custDataLst>
              <p:tags r:id="rId2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9" name="Disclaimer" hidden="1"/>
          <p:cNvSpPr txBox="1"/>
          <p:nvPr userDrawn="1">
            <p:custDataLst>
              <p:tags r:id="rId3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Presentation 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Draft stamp" hidden="1"/>
          <p:cNvSpPr txBox="1"/>
          <p:nvPr userDrawn="1">
            <p:custDataLst>
              <p:tags r:id="rId5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2" name="Section Header"/>
          <p:cNvSpPr txBox="1"/>
          <p:nvPr userDrawn="1">
            <p:custDataLst>
              <p:tags r:id="rId6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3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ate/Filepath" hidden="1"/>
          <p:cNvSpPr txBox="1"/>
          <p:nvPr userDrawn="1">
            <p:custDataLst>
              <p:tags r:id="rId7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1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28" name="Content Placeholder 2"/>
          <p:cNvSpPr>
            <a:spLocks noGrp="1"/>
          </p:cNvSpPr>
          <p:nvPr>
            <p:ph sz="quarter" idx="14"/>
          </p:nvPr>
        </p:nvSpPr>
        <p:spPr>
          <a:xfrm>
            <a:off x="530352" y="2212848"/>
            <a:ext cx="4425696" cy="4416552"/>
          </a:xfrm>
        </p:spPr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  <p:sp>
        <p:nvSpPr>
          <p:cNvPr id="31" name="Content Placeholder 3"/>
          <p:cNvSpPr>
            <a:spLocks noGrp="1"/>
          </p:cNvSpPr>
          <p:nvPr>
            <p:ph sz="quarter" idx="15"/>
          </p:nvPr>
        </p:nvSpPr>
        <p:spPr>
          <a:xfrm>
            <a:off x="5102352" y="2212848"/>
            <a:ext cx="4425696" cy="4416552"/>
          </a:xfrm>
        </p:spPr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ar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6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7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3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4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sp>
        <p:nvSpPr>
          <p:cNvPr id="15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cxnSp>
        <p:nvCxnSpPr>
          <p:cNvPr id="16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3"/>
          </p:nvPr>
        </p:nvSpPr>
        <p:spPr>
          <a:xfrm>
            <a:off x="530352" y="2212848"/>
            <a:ext cx="5946648" cy="4416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6629401" y="2212848"/>
            <a:ext cx="2898648" cy="4416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ar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6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7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3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4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5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2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3"/>
          </p:nvPr>
        </p:nvSpPr>
        <p:spPr>
          <a:xfrm>
            <a:off x="530352" y="2212848"/>
            <a:ext cx="2898648" cy="4416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3582514" y="2212848"/>
            <a:ext cx="5943600" cy="4416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3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4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6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0351" y="2212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30352" y="4498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102352" y="2212848"/>
            <a:ext cx="4425696" cy="4416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3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sp>
        <p:nvSpPr>
          <p:cNvPr id="14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cxnSp>
        <p:nvCxnSpPr>
          <p:cNvPr id="16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1813" y="2212848"/>
            <a:ext cx="4425696" cy="441655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102352" y="2212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102352" y="4498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7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8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9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0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3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4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2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27" name="Content Placeholder 2"/>
          <p:cNvSpPr>
            <a:spLocks noGrp="1"/>
          </p:cNvSpPr>
          <p:nvPr>
            <p:ph sz="quarter" idx="13"/>
          </p:nvPr>
        </p:nvSpPr>
        <p:spPr>
          <a:xfrm>
            <a:off x="530352" y="2212848"/>
            <a:ext cx="2898648" cy="4416552"/>
          </a:xfrm>
        </p:spPr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/>
          </a:p>
        </p:txBody>
      </p:sp>
      <p:sp>
        <p:nvSpPr>
          <p:cNvPr id="28" name="Content Placeholder 3"/>
          <p:cNvSpPr>
            <a:spLocks noGrp="1"/>
          </p:cNvSpPr>
          <p:nvPr>
            <p:ph sz="quarter" idx="14"/>
          </p:nvPr>
        </p:nvSpPr>
        <p:spPr>
          <a:xfrm>
            <a:off x="3584448" y="2212848"/>
            <a:ext cx="2898648" cy="4416552"/>
          </a:xfrm>
        </p:spPr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/>
          </a:p>
        </p:txBody>
      </p:sp>
      <p:sp>
        <p:nvSpPr>
          <p:cNvPr id="31" name="Content Placeholder 4"/>
          <p:cNvSpPr>
            <a:spLocks noGrp="1"/>
          </p:cNvSpPr>
          <p:nvPr>
            <p:ph sz="quarter" idx="15"/>
          </p:nvPr>
        </p:nvSpPr>
        <p:spPr>
          <a:xfrm>
            <a:off x="6629401" y="2212848"/>
            <a:ext cx="2898648" cy="4416552"/>
          </a:xfrm>
        </p:spPr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ge Number"/>
          <p:cNvSpPr txBox="1"/>
          <p:nvPr userDrawn="1">
            <p:custDataLst>
              <p:tags r:id="rId1"/>
            </p:custDataLst>
          </p:nvPr>
        </p:nvSpPr>
        <p:spPr>
          <a:xfrm>
            <a:off x="9523349" y="7262815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8" name="PwC Text"/>
          <p:cNvSpPr txBox="1"/>
          <p:nvPr userDrawn="1"/>
        </p:nvSpPr>
        <p:spPr>
          <a:xfrm>
            <a:off x="531814" y="7262813"/>
            <a:ext cx="301626" cy="1714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>
                <a:latin typeface="+mn-lt"/>
              </a:rPr>
              <a:t>PwC</a:t>
            </a:r>
          </a:p>
        </p:txBody>
      </p:sp>
      <p:sp>
        <p:nvSpPr>
          <p:cNvPr id="9" name="Report Date"/>
          <p:cNvSpPr txBox="1"/>
          <p:nvPr userDrawn="1">
            <p:custDataLst>
              <p:tags r:id="rId2"/>
            </p:custDataLst>
          </p:nvPr>
        </p:nvSpPr>
        <p:spPr>
          <a:xfrm>
            <a:off x="8239126" y="7096127"/>
            <a:ext cx="1282700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sk-SK" sz="1100" noProof="1" smtClean="0">
                <a:latin typeface="+mn-lt"/>
              </a:rPr>
              <a:t>Október 2017</a:t>
            </a:r>
            <a:endParaRPr lang="en-GB" sz="1100" noProof="1">
              <a:latin typeface="+mn-lt"/>
            </a:endParaRPr>
          </a:p>
        </p:txBody>
      </p:sp>
      <p:sp>
        <p:nvSpPr>
          <p:cNvPr id="10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531815" y="709454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1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5102226" y="7261813"/>
            <a:ext cx="3017838" cy="169277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2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531814" y="6927852"/>
            <a:ext cx="8885238" cy="16927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1018714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noProof="1">
              <a:latin typeface="+mn-lt"/>
            </a:endParaRPr>
          </a:p>
        </p:txBody>
      </p:sp>
      <p:sp>
        <p:nvSpPr>
          <p:cNvPr id="13" name="Draft stamp" hidden="1"/>
          <p:cNvSpPr txBox="1"/>
          <p:nvPr userDrawn="1">
            <p:custDataLst>
              <p:tags r:id="rId6"/>
            </p:custDataLst>
          </p:nvPr>
        </p:nvSpPr>
        <p:spPr>
          <a:xfrm>
            <a:off x="9159547" y="792165"/>
            <a:ext cx="362279" cy="20018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301" noProof="1">
                <a:latin typeface="+mn-lt"/>
                <a:ea typeface="Cambria Math" pitchFamily="18" charset="0"/>
              </a:rPr>
              <a:t>Draft</a:t>
            </a:r>
          </a:p>
        </p:txBody>
      </p:sp>
      <p:sp>
        <p:nvSpPr>
          <p:cNvPr id="14" name="Section Header"/>
          <p:cNvSpPr txBox="1"/>
          <p:nvPr userDrawn="1">
            <p:custDataLst>
              <p:tags r:id="rId7"/>
            </p:custDataLst>
          </p:nvPr>
        </p:nvSpPr>
        <p:spPr>
          <a:xfrm>
            <a:off x="520702" y="814390"/>
            <a:ext cx="65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endParaRPr lang="en-GB" sz="1100" noProof="1">
              <a:latin typeface="+mn-lt"/>
              <a:ea typeface="Cambria Math" pitchFamily="18" charset="0"/>
            </a:endParaRPr>
          </a:p>
        </p:txBody>
      </p:sp>
      <p:cxnSp>
        <p:nvCxnSpPr>
          <p:cNvPr id="16" name="Frame Line"/>
          <p:cNvCxnSpPr/>
          <p:nvPr userDrawn="1"/>
        </p:nvCxnSpPr>
        <p:spPr>
          <a:xfrm flipV="1">
            <a:off x="381001" y="1025529"/>
            <a:ext cx="9144000" cy="144463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/Filepath" hidden="1"/>
          <p:cNvSpPr txBox="1"/>
          <p:nvPr userDrawn="1">
            <p:custDataLst>
              <p:tags r:id="rId8"/>
            </p:custDataLst>
          </p:nvPr>
        </p:nvSpPr>
        <p:spPr>
          <a:xfrm>
            <a:off x="1477957" y="530227"/>
            <a:ext cx="8043869" cy="1540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US" sz="1001" noProof="1" smtClean="0">
                <a:latin typeface="+mn-lt"/>
              </a:rPr>
              <a:t>11.12.2012 L:\Advisory\PI\Client\Client N-R\SK-Pružiny\2013 Implementation phase\0 Admin\Proposal\SK-Pružiny Proposal Sales_Final.pptx</a:t>
            </a:r>
            <a:endParaRPr lang="en-GB" sz="1001" noProof="1">
              <a:latin typeface="+mn-lt"/>
            </a:endParaRPr>
          </a:p>
        </p:txBody>
      </p:sp>
      <p:sp>
        <p:nvSpPr>
          <p:cNvPr id="28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0"/>
          </p:nvPr>
        </p:nvSpPr>
        <p:spPr>
          <a:xfrm>
            <a:off x="530352" y="2212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5102352" y="2212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9" name="Content Placeholder 4"/>
          <p:cNvSpPr>
            <a:spLocks noGrp="1"/>
          </p:cNvSpPr>
          <p:nvPr>
            <p:ph sz="quarter" idx="12"/>
          </p:nvPr>
        </p:nvSpPr>
        <p:spPr>
          <a:xfrm>
            <a:off x="530352" y="4498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1" name="Content Placeholder 5"/>
          <p:cNvSpPr>
            <a:spLocks noGrp="1"/>
          </p:cNvSpPr>
          <p:nvPr>
            <p:ph sz="quarter" idx="13"/>
          </p:nvPr>
        </p:nvSpPr>
        <p:spPr>
          <a:xfrm>
            <a:off x="5102352" y="4498848"/>
            <a:ext cx="4425696" cy="213055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vmlDrawing" Target="../drawings/vmlDrawing1.vml"/><Relationship Id="rId30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341707981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think-cell Slide" r:id="rId30" imgW="473" imgH="473" progId="TCLayout.ActiveDocument.1">
                  <p:embed/>
                </p:oleObj>
              </mc:Choice>
              <mc:Fallback>
                <p:oleObj name="think-cell Slide" r:id="rId30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0" name="grid" hidden="1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30226" y="685800"/>
            <a:ext cx="8997950" cy="6711950"/>
            <a:chOff x="530352" y="685800"/>
            <a:chExt cx="8997696" cy="6711696"/>
          </a:xfrm>
        </p:grpSpPr>
        <p:sp>
          <p:nvSpPr>
            <p:cNvPr id="54" name="Footer block" hidden="1"/>
            <p:cNvSpPr>
              <a:spLocks noChangeArrowheads="1"/>
            </p:cNvSpPr>
            <p:nvPr/>
          </p:nvSpPr>
          <p:spPr bwMode="gray">
            <a:xfrm>
              <a:off x="530352" y="6784744"/>
              <a:ext cx="8997696" cy="612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55" name="Title block" hidden="1"/>
            <p:cNvSpPr>
              <a:spLocks noChangeArrowheads="1"/>
            </p:cNvSpPr>
            <p:nvPr/>
          </p:nvSpPr>
          <p:spPr bwMode="gray">
            <a:xfrm>
              <a:off x="530352" y="1142983"/>
              <a:ext cx="8997696" cy="914365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56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614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01" fontAlgn="auto">
                <a:spcBef>
                  <a:spcPts val="0"/>
                </a:spcBef>
                <a:spcAft>
                  <a:spcPts val="0"/>
                </a:spcAft>
                <a:buSzPct val="90000"/>
                <a:defRPr/>
              </a:pPr>
              <a:endParaRPr lang="en-GB" sz="1400" dirty="0">
                <a:solidFill>
                  <a:schemeClr val="folHlink"/>
                </a:solidFill>
                <a:latin typeface="+mn-lt"/>
                <a:cs typeface="Arial" charset="0"/>
              </a:endParaRPr>
            </a:p>
          </p:txBody>
        </p:sp>
        <p:grpSp>
          <p:nvGrpSpPr>
            <p:cNvPr id="2059" name="Group 600" hidden="1"/>
            <p:cNvGrpSpPr>
              <a:grpSpLocks/>
            </p:cNvGrpSpPr>
            <p:nvPr userDrawn="1"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13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87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355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223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2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616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3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84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44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2060" name="Group 500" hidden="1"/>
            <p:cNvGrpSpPr>
              <a:grpSpLocks/>
            </p:cNvGrpSpPr>
            <p:nvPr userDrawn="1"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13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87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355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223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616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84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2061" name="Group 400" hidden="1"/>
            <p:cNvGrpSpPr>
              <a:grpSpLocks/>
            </p:cNvGrpSpPr>
            <p:nvPr userDrawn="1"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12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87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355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223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616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84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3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2062" name="Group 300" hidden="1"/>
            <p:cNvGrpSpPr>
              <a:grpSpLocks/>
            </p:cNvGrpSpPr>
            <p:nvPr userDrawn="1"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12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87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355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223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616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84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2063" name="Group 200" hidden="1"/>
            <p:cNvGrpSpPr>
              <a:grpSpLocks/>
            </p:cNvGrpSpPr>
            <p:nvPr userDrawn="1"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11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87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355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223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616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84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2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2064" name="Group 100" hidden="1"/>
            <p:cNvGrpSpPr>
              <a:grpSpLocks/>
            </p:cNvGrpSpPr>
            <p:nvPr userDrawn="1"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0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87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355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223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616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84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11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</p:grp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530226" y="1143000"/>
            <a:ext cx="8997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1" y="2209800"/>
            <a:ext cx="899795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6576" y="7059613"/>
            <a:ext cx="2638425" cy="341312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algn="r" defTabSz="1018714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6F1DD6CF-6F3C-4247-A75A-84C807C993A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7059613"/>
            <a:ext cx="2584450" cy="341312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algn="l" defTabSz="1018714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9776" y="7059613"/>
            <a:ext cx="3498850" cy="341312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 defTabSz="1018714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  <p:sldLayoutId id="2147483848" r:id="rId17"/>
    <p:sldLayoutId id="2147483849" r:id="rId18"/>
    <p:sldLayoutId id="2147483850" r:id="rId19"/>
    <p:sldLayoutId id="2147483851" r:id="rId20"/>
    <p:sldLayoutId id="2147483852" r:id="rId21"/>
    <p:sldLayoutId id="2147483853" r:id="rId22"/>
    <p:sldLayoutId id="2147483854" r:id="rId23"/>
    <p:sldLayoutId id="2147483856" r:id="rId24"/>
    <p:sldLayoutId id="2147483857" r:id="rId25"/>
  </p:sldLayoutIdLst>
  <p:hf hdr="0" ftr="0" dt="0"/>
  <p:txStyles>
    <p:titleStyle>
      <a:lvl1pPr algn="l" defTabSz="1017478" rtl="0" eaLnBrk="0" fontAlgn="base" hangingPunct="0">
        <a:spcBef>
          <a:spcPct val="0"/>
        </a:spcBef>
        <a:spcAft>
          <a:spcPct val="0"/>
        </a:spcAft>
        <a:defRPr sz="2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17478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2pPr>
      <a:lvl3pPr algn="l" defTabSz="1017478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3pPr>
      <a:lvl4pPr algn="l" defTabSz="1017478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4pPr>
      <a:lvl5pPr algn="l" defTabSz="1017478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5pPr>
      <a:lvl6pPr marL="457150" algn="l" defTabSz="1017478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6pPr>
      <a:lvl7pPr marL="914300" algn="l" defTabSz="1017478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7pPr>
      <a:lvl8pPr marL="1371451" algn="l" defTabSz="1017478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8pPr>
      <a:lvl9pPr marL="1828601" algn="l" defTabSz="1017478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Georgia" pitchFamily="18" charset="0"/>
        </a:defRPr>
      </a:lvl9pPr>
    </p:titleStyle>
    <p:bodyStyle>
      <a:lvl1pPr indent="-304767" algn="l" defTabSz="1017478" rtl="0" eaLnBrk="0" fontAlgn="base" hangingPunct="0">
        <a:spcBef>
          <a:spcPct val="0"/>
        </a:spcBef>
        <a:spcAft>
          <a:spcPts val="1001"/>
        </a:spcAft>
        <a:buClr>
          <a:schemeClr val="tx1"/>
        </a:buClr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304767" indent="-304767" algn="l" defTabSz="1017478" rtl="0" eaLnBrk="0" fontAlgn="base" hangingPunct="0">
        <a:spcBef>
          <a:spcPct val="0"/>
        </a:spcBef>
        <a:spcAft>
          <a:spcPts val="1001"/>
        </a:spcAft>
        <a:buClr>
          <a:schemeClr val="tx1"/>
        </a:buClr>
        <a:buFont typeface="Georgia" pitchFamily="18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611122" indent="-304767" algn="l" defTabSz="1017478" rtl="0" eaLnBrk="0" fontAlgn="base" hangingPunct="0">
        <a:spcBef>
          <a:spcPct val="0"/>
        </a:spcBef>
        <a:spcAft>
          <a:spcPts val="1001"/>
        </a:spcAft>
        <a:buClr>
          <a:schemeClr val="tx1"/>
        </a:buClr>
        <a:buFont typeface="Georgia" pitchFamily="18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915889" indent="-304767" algn="l" defTabSz="1017478" rtl="0" eaLnBrk="0" fontAlgn="base" hangingPunct="0">
        <a:spcBef>
          <a:spcPct val="0"/>
        </a:spcBef>
        <a:spcAft>
          <a:spcPts val="1001"/>
        </a:spcAft>
        <a:buClr>
          <a:schemeClr val="tx1"/>
        </a:buClr>
        <a:buFont typeface="Georgia" pitchFamily="18" charset="0"/>
        <a:buChar char="◦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222242" indent="-304767" algn="l" defTabSz="1017478" rtl="0" eaLnBrk="0" fontAlgn="base" hangingPunct="0">
        <a:spcBef>
          <a:spcPct val="0"/>
        </a:spcBef>
        <a:spcAft>
          <a:spcPts val="1001"/>
        </a:spcAft>
        <a:buClr>
          <a:schemeClr val="tx1"/>
        </a:buClr>
        <a:buFont typeface="Georgia" pitchFamily="18" charset="0"/>
        <a:buChar char="›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305613" marR="0" indent="-305613" algn="l" defTabSz="1018714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611229" indent="-305613" algn="l" defTabSz="1018714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916842" indent="-305613" algn="l" defTabSz="1018714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305613" algn="l" defTabSz="1018714" rtl="0" eaLnBrk="1" latinLnBrk="0" hangingPunct="1">
        <a:lnSpc>
          <a:spcPct val="100000"/>
        </a:lnSpc>
        <a:spcBef>
          <a:spcPts val="0"/>
        </a:spcBef>
        <a:spcAft>
          <a:spcPts val="1001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56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14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070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428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785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141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499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855" algn="l" defTabSz="101871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3" Type="http://schemas.openxmlformats.org/officeDocument/2006/relationships/tags" Target="../tags/tag142.xml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10" Type="http://schemas.openxmlformats.org/officeDocument/2006/relationships/image" Target="../media/image3.jpg"/><Relationship Id="rId4" Type="http://schemas.openxmlformats.org/officeDocument/2006/relationships/tags" Target="../tags/tag143.xml"/><Relationship Id="rId9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slideLayout" Target="../slideLayouts/slideLayout20.xml"/><Relationship Id="rId4" Type="http://schemas.openxmlformats.org/officeDocument/2006/relationships/tags" Target="../tags/tag18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tags" Target="../tags/tag18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tags" Target="../tags/tag18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Layout" Target="../slideLayouts/slideLayout20.xml"/><Relationship Id="rId4" Type="http://schemas.openxmlformats.org/officeDocument/2006/relationships/tags" Target="../tags/tag19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microsoft.com/office/2007/relationships/hdphoto" Target="../media/hdphoto1.wdp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94.xml"/><Relationship Id="rId7" Type="http://schemas.openxmlformats.org/officeDocument/2006/relationships/image" Target="../media/image9.emf"/><Relationship Id="rId2" Type="http://schemas.openxmlformats.org/officeDocument/2006/relationships/tags" Target="../tags/tag19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9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7" Type="http://schemas.openxmlformats.org/officeDocument/2006/relationships/slideLayout" Target="../slideLayouts/slideLayout14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5" Type="http://schemas.openxmlformats.org/officeDocument/2006/relationships/slideLayout" Target="../slideLayouts/slideLayout20.xml"/><Relationship Id="rId4" Type="http://schemas.openxmlformats.org/officeDocument/2006/relationships/tags" Target="../tags/tag1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5" Type="http://schemas.openxmlformats.org/officeDocument/2006/relationships/slideLayout" Target="../slideLayouts/slideLayout20.xml"/><Relationship Id="rId4" Type="http://schemas.openxmlformats.org/officeDocument/2006/relationships/tags" Target="../tags/tag1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5" Type="http://schemas.openxmlformats.org/officeDocument/2006/relationships/slideLayout" Target="../slideLayouts/slideLayout20.xml"/><Relationship Id="rId4" Type="http://schemas.openxmlformats.org/officeDocument/2006/relationships/tags" Target="../tags/tag1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28682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28683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28684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28685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28721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22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23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24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25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26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8686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28715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6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7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8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9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20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8687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28709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0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1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2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3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14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8688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8703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4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5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6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7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8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8689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8697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8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9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0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1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702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8690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28691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2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3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4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5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8696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8676" name="Descriptor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2057400" y="779919"/>
            <a:ext cx="100508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indent="-273021"/>
            <a:r>
              <a:rPr lang="en-GB" sz="1400" dirty="0">
                <a:solidFill>
                  <a:schemeClr val="bg1"/>
                </a:solidFill>
                <a:cs typeface="Arial" pitchFamily="34" charset="0"/>
              </a:rPr>
              <a:t>Poradenstvo</a:t>
            </a:r>
          </a:p>
        </p:txBody>
      </p:sp>
      <p:sp>
        <p:nvSpPr>
          <p:cNvPr id="28677" name="Title 1"/>
          <p:cNvSpPr>
            <a:spLocks noGrp="1"/>
          </p:cNvSpPr>
          <p:nvPr>
            <p:ph type="ctrTitle"/>
            <p:custDataLst>
              <p:tags r:id="rId4"/>
            </p:custDataLst>
          </p:nvPr>
        </p:nvSpPr>
        <p:spPr>
          <a:xfrm>
            <a:off x="2057401" y="1219202"/>
            <a:ext cx="6356176" cy="434522"/>
          </a:xfrm>
        </p:spPr>
        <p:txBody>
          <a:bodyPr vert="horz" wrap="square" lIns="0" tIns="0" rIns="0" bIns="360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sk-SK" sz="2800" dirty="0" err="1"/>
              <a:t>Medirex</a:t>
            </a:r>
            <a:r>
              <a:rPr lang="sk-SK" sz="2800" dirty="0"/>
              <a:t>, </a:t>
            </a:r>
            <a:r>
              <a:rPr lang="sk-SK" sz="2800" dirty="0" err="1"/>
              <a:t>a.s</a:t>
            </a:r>
            <a:r>
              <a:rPr lang="sk-SK" sz="2800" dirty="0"/>
              <a:t>.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2057486" y="1653724"/>
            <a:ext cx="5943600" cy="276999"/>
          </a:xfrm>
        </p:spPr>
        <p:txBody>
          <a:bodyPr rtlCol="0"/>
          <a:lstStyle/>
          <a:p>
            <a:pPr>
              <a:defRPr/>
            </a:pPr>
            <a:r>
              <a:rPr lang="sk-SK" sz="2000" dirty="0" smtClean="0"/>
              <a:t>Zefektívnenie divízie dopravy</a:t>
            </a:r>
            <a:endParaRPr lang="en-GB" sz="2000" dirty="0"/>
          </a:p>
        </p:txBody>
      </p:sp>
      <p:sp>
        <p:nvSpPr>
          <p:cNvPr id="28679" name="Draft stamp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black">
          <a:xfrm>
            <a:off x="530226" y="4038659"/>
            <a:ext cx="1222376" cy="292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137161">
            <a:spAutoFit/>
          </a:bodyPr>
          <a:lstStyle/>
          <a:p>
            <a:r>
              <a:rPr lang="en-GB" sz="1001" b="1" i="1" dirty="0">
                <a:latin typeface="Georgia" pitchFamily="18" charset="0"/>
                <a:cs typeface="Arial" pitchFamily="34" charset="0"/>
              </a:rPr>
              <a:t>Draft</a:t>
            </a:r>
          </a:p>
        </p:txBody>
      </p:sp>
      <p:sp>
        <p:nvSpPr>
          <p:cNvPr id="28680" name="Report Date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black">
          <a:xfrm>
            <a:off x="530226" y="4331176"/>
            <a:ext cx="1222376" cy="154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sk-SK" sz="1001" i="1" dirty="0" smtClean="0">
                <a:latin typeface="Georgia" pitchFamily="18" charset="0"/>
                <a:cs typeface="Arial" pitchFamily="34" charset="0"/>
              </a:rPr>
              <a:t>November 2018</a:t>
            </a:r>
            <a:endParaRPr lang="en-GB" sz="1001" i="1" dirty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28681" name="Confidentiality stamp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black">
          <a:xfrm>
            <a:off x="492696" y="3730626"/>
            <a:ext cx="1225550" cy="30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indent="-304767">
              <a:spcAft>
                <a:spcPts val="1001"/>
              </a:spcAft>
            </a:pPr>
            <a:r>
              <a:rPr lang="en-US" sz="1001" i="1" dirty="0" err="1" smtClean="0">
                <a:latin typeface="Georgia" pitchFamily="18" charset="0"/>
                <a:cs typeface="Arial" pitchFamily="34" charset="0"/>
              </a:rPr>
              <a:t>Striktne</a:t>
            </a:r>
            <a:r>
              <a:rPr lang="en-US" sz="1001" i="1" dirty="0" smtClean="0">
                <a:latin typeface="Georgia" pitchFamily="18" charset="0"/>
                <a:cs typeface="Arial" pitchFamily="34" charset="0"/>
              </a:rPr>
              <a:t> d</a:t>
            </a:r>
            <a:r>
              <a:rPr lang="sk-SK" sz="1001" i="1" dirty="0" err="1" smtClean="0">
                <a:latin typeface="Georgia" pitchFamily="18" charset="0"/>
                <a:cs typeface="Arial" pitchFamily="34" charset="0"/>
              </a:rPr>
              <a:t>ôverné</a:t>
            </a:r>
            <a:r>
              <a:rPr lang="en-US" sz="1001" i="1" dirty="0" smtClean="0">
                <a:latin typeface="Georgia" pitchFamily="18" charset="0"/>
                <a:cs typeface="Arial" pitchFamily="34" charset="0"/>
              </a:rPr>
              <a:t> a </a:t>
            </a:r>
            <a:r>
              <a:rPr lang="en-US" sz="1001" i="1" dirty="0" err="1" smtClean="0">
                <a:latin typeface="Georgia" pitchFamily="18" charset="0"/>
                <a:cs typeface="Arial" pitchFamily="34" charset="0"/>
              </a:rPr>
              <a:t>tajn</a:t>
            </a:r>
            <a:r>
              <a:rPr lang="sk-SK" sz="1001" i="1" dirty="0">
                <a:latin typeface="Georgia" pitchFamily="18" charset="0"/>
                <a:cs typeface="Arial" pitchFamily="34" charset="0"/>
              </a:rPr>
              <a:t>é</a:t>
            </a:r>
            <a:endParaRPr lang="en-GB" sz="1001" i="1" dirty="0">
              <a:latin typeface="Georgia" pitchFamily="18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17" y="5470376"/>
            <a:ext cx="1486499" cy="113995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35577907"/>
              </p:ext>
            </p:extLst>
          </p:nvPr>
        </p:nvGraphicFramePr>
        <p:xfrm>
          <a:off x="1495" y="331785"/>
          <a:ext cx="1493" cy="1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12" name="Object 1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95" y="331785"/>
                        <a:ext cx="1493" cy="14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Naša</a:t>
            </a:r>
            <a:r>
              <a:rPr lang="en-US" dirty="0"/>
              <a:t> </a:t>
            </a:r>
            <a:r>
              <a:rPr lang="en-US" dirty="0" err="1"/>
              <a:t>navrhovaná</a:t>
            </a:r>
            <a:r>
              <a:rPr lang="en-US" dirty="0"/>
              <a:t> </a:t>
            </a:r>
            <a:r>
              <a:rPr lang="en-US" dirty="0" err="1"/>
              <a:t>cena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D5762-3BDC-484D-9503-7EA6D5A9A8CE}" type="slidenum">
              <a:rPr lang="pl-PL" smtClean="0">
                <a:latin typeface="+mj-lt"/>
              </a:rPr>
              <a:pPr/>
              <a:t>10</a:t>
            </a:fld>
            <a:endParaRPr lang="pl-PL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8258" y="7215569"/>
            <a:ext cx="8888273" cy="251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*Na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základe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našich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skúseností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,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dodatočné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náklady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by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nemali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presiahnuť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smtClean="0">
                <a:solidFill>
                  <a:srgbClr val="000000"/>
                </a:solidFill>
                <a:latin typeface="Georgia" panose="02040502050405020303" pitchFamily="18" charset="0"/>
              </a:rPr>
              <a:t>1</a:t>
            </a:r>
            <a:r>
              <a:rPr lang="sk-SK" sz="1035" dirty="0" smtClean="0">
                <a:solidFill>
                  <a:srgbClr val="000000"/>
                </a:solidFill>
                <a:latin typeface="Georgia" panose="02040502050405020303" pitchFamily="18" charset="0"/>
              </a:rPr>
              <a:t>5</a:t>
            </a:r>
            <a:r>
              <a:rPr lang="en-US" sz="1035" dirty="0" smtClean="0">
                <a:solidFill>
                  <a:srgbClr val="000000"/>
                </a:solidFill>
                <a:latin typeface="Georgia" panose="02040502050405020303" pitchFamily="18" charset="0"/>
              </a:rPr>
              <a:t>%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celkovej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navrhovanej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035" dirty="0" err="1">
                <a:solidFill>
                  <a:srgbClr val="000000"/>
                </a:solidFill>
                <a:latin typeface="Georgia" panose="02040502050405020303" pitchFamily="18" charset="0"/>
              </a:rPr>
              <a:t>ceny</a:t>
            </a:r>
            <a:r>
              <a:rPr lang="en-US" sz="1035" dirty="0">
                <a:solidFill>
                  <a:srgbClr val="000000"/>
                </a:solidFill>
                <a:latin typeface="Georgia" panose="02040502050405020303" pitchFamily="18" charset="0"/>
              </a:rPr>
              <a:t>.</a:t>
            </a:r>
            <a:endParaRPr lang="en-US" sz="1035" dirty="0"/>
          </a:p>
        </p:txBody>
      </p:sp>
      <p:sp>
        <p:nvSpPr>
          <p:cNvPr id="24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9422" y="1725960"/>
            <a:ext cx="8972238" cy="2664296"/>
          </a:xfrm>
          <a:prstGeom prst="rect">
            <a:avLst/>
          </a:prstGeom>
        </p:spPr>
        <p:txBody>
          <a:bodyPr/>
          <a:lstStyle>
            <a:lvl1pPr marL="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SzTx/>
              <a:buFontTx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Font typeface="Georgia" pitchFamily="18" charset="0"/>
              <a:buChar char="•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54864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Font typeface="Georgia" pitchFamily="18" charset="0"/>
              <a:buChar char="-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82296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Font typeface="Georgia" pitchFamily="18" charset="0"/>
              <a:buChar char="◦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09728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Font typeface="Georgia" pitchFamily="18" charset="0"/>
              <a:buChar char="›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7432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54864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SzPct val="100000"/>
              <a:buFont typeface="+mj-lt"/>
              <a:buAutoNum type="alpha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82296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SzPct val="100000"/>
              <a:buFont typeface="+mj-lt"/>
              <a:buAutoNum type="roman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-27432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itchFamily="34" charset="0"/>
              <a:buNone/>
              <a:defRPr sz="2000" b="1" kern="1200" baseline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>
              <a:spcAft>
                <a:spcPts val="1129"/>
              </a:spcAft>
            </a:pPr>
            <a:r>
              <a:rPr lang="sk-SK" sz="1400" dirty="0"/>
              <a:t>Výpočet nami navrhovanej odmeny za služby je určený na základe kvalifikácií zamestnancov zapojených do tohto projektu, ako aj času potrebného na vykonanie opísaných aktivít. Naše kalkulácie sú založené na skúsenostiach z obdobných projektov. </a:t>
            </a:r>
          </a:p>
          <a:p>
            <a:pPr>
              <a:spcAft>
                <a:spcPts val="1129"/>
              </a:spcAft>
            </a:pPr>
            <a:r>
              <a:rPr lang="sk-SK" sz="1400" dirty="0"/>
              <a:t>Celková, takto stanovená, cena za naše služby by predstavovala </a:t>
            </a:r>
            <a:r>
              <a:rPr lang="sk-SK" sz="1400" b="1" dirty="0" smtClean="0"/>
              <a:t>18 </a:t>
            </a:r>
            <a:r>
              <a:rPr lang="sk-SK" sz="1400" b="1" dirty="0"/>
              <a:t>0</a:t>
            </a:r>
            <a:r>
              <a:rPr lang="sk-SK" sz="1400" b="1" dirty="0" smtClean="0"/>
              <a:t>00 </a:t>
            </a:r>
            <a:r>
              <a:rPr lang="sk-SK" sz="1400" b="1" dirty="0"/>
              <a:t>EUR, bez DPH a ďalších nákladov</a:t>
            </a:r>
            <a:r>
              <a:rPr lang="en-US" sz="1400" b="1" dirty="0"/>
              <a:t>*</a:t>
            </a:r>
            <a:r>
              <a:rPr lang="sk-SK" sz="1400" b="1" dirty="0"/>
              <a:t>. </a:t>
            </a:r>
          </a:p>
          <a:p>
            <a:pPr>
              <a:spcAft>
                <a:spcPts val="1129"/>
              </a:spcAft>
            </a:pPr>
            <a:r>
              <a:rPr lang="sk-SK" sz="1400" dirty="0"/>
              <a:t>Keďže si Vás ako nášho klienta ceníme, tak </a:t>
            </a:r>
            <a:r>
              <a:rPr lang="sk-SK" sz="1400" b="1" dirty="0" smtClean="0"/>
              <a:t>Vám aplikujeme zľavu 2 000 Eur.</a:t>
            </a:r>
          </a:p>
          <a:p>
            <a:pPr>
              <a:spcAft>
                <a:spcPts val="1129"/>
              </a:spcAft>
            </a:pPr>
            <a:endParaRPr lang="sk-SK" sz="1400" b="1" dirty="0"/>
          </a:p>
          <a:p>
            <a:pPr>
              <a:spcAft>
                <a:spcPts val="564"/>
              </a:spcAft>
            </a:pPr>
            <a:r>
              <a:rPr lang="sk-SK" sz="1400" dirty="0"/>
              <a:t>Finálna, takto upravená, cena predstavuje </a:t>
            </a:r>
            <a:r>
              <a:rPr lang="sk-SK" sz="1600" b="1" dirty="0" smtClean="0">
                <a:solidFill>
                  <a:srgbClr val="FF0000"/>
                </a:solidFill>
              </a:rPr>
              <a:t>16 000 </a:t>
            </a:r>
            <a:r>
              <a:rPr lang="sk-SK" sz="1600" b="1" dirty="0">
                <a:solidFill>
                  <a:srgbClr val="FF0000"/>
                </a:solidFill>
              </a:rPr>
              <a:t>EUR</a:t>
            </a:r>
            <a:r>
              <a:rPr lang="sk-SK" sz="1400" b="1" dirty="0"/>
              <a:t>, bez DPH a ďalších nákladov</a:t>
            </a:r>
            <a:r>
              <a:rPr lang="en-US" sz="1400" b="1" dirty="0"/>
              <a:t>*</a:t>
            </a:r>
            <a:r>
              <a:rPr lang="sk-SK" sz="1400" b="1" dirty="0"/>
              <a:t>. </a:t>
            </a:r>
          </a:p>
          <a:p>
            <a:pPr>
              <a:spcAft>
                <a:spcPts val="564"/>
              </a:spcAft>
            </a:pPr>
            <a:endParaRPr lang="sk-SK" sz="1223" dirty="0"/>
          </a:p>
          <a:p>
            <a:pPr>
              <a:spcAft>
                <a:spcPts val="564"/>
              </a:spcAft>
            </a:pPr>
            <a:endParaRPr lang="sk-SK" sz="1223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263337"/>
              </p:ext>
            </p:extLst>
          </p:nvPr>
        </p:nvGraphicFramePr>
        <p:xfrm>
          <a:off x="502775" y="4710881"/>
          <a:ext cx="8888278" cy="198915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60227">
                  <a:extLst>
                    <a:ext uri="{9D8B030D-6E8A-4147-A177-3AD203B41FA5}">
                      <a16:colId xmlns:a16="http://schemas.microsoft.com/office/drawing/2014/main" val="377223464"/>
                    </a:ext>
                  </a:extLst>
                </a:gridCol>
                <a:gridCol w="1317749">
                  <a:extLst>
                    <a:ext uri="{9D8B030D-6E8A-4147-A177-3AD203B41FA5}">
                      <a16:colId xmlns:a16="http://schemas.microsoft.com/office/drawing/2014/main" val="1968577926"/>
                    </a:ext>
                  </a:extLst>
                </a:gridCol>
                <a:gridCol w="1591738">
                  <a:extLst>
                    <a:ext uri="{9D8B030D-6E8A-4147-A177-3AD203B41FA5}">
                      <a16:colId xmlns:a16="http://schemas.microsoft.com/office/drawing/2014/main" val="2996422726"/>
                    </a:ext>
                  </a:extLst>
                </a:gridCol>
                <a:gridCol w="1369939">
                  <a:extLst>
                    <a:ext uri="{9D8B030D-6E8A-4147-A177-3AD203B41FA5}">
                      <a16:colId xmlns:a16="http://schemas.microsoft.com/office/drawing/2014/main" val="2583805242"/>
                    </a:ext>
                  </a:extLst>
                </a:gridCol>
                <a:gridCol w="2948625">
                  <a:extLst>
                    <a:ext uri="{9D8B030D-6E8A-4147-A177-3AD203B41FA5}">
                      <a16:colId xmlns:a16="http://schemas.microsoft.com/office/drawing/2014/main" val="395012817"/>
                    </a:ext>
                  </a:extLst>
                </a:gridCol>
              </a:tblGrid>
              <a:tr h="516137">
                <a:tc>
                  <a:txBody>
                    <a:bodyPr/>
                    <a:lstStyle/>
                    <a:p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latin typeface="+mj-lt"/>
                        </a:rPr>
                        <a:t>Počet človekodní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latin typeface="+mj-lt"/>
                        </a:rPr>
                        <a:t>Suma za</a:t>
                      </a:r>
                      <a:r>
                        <a:rPr lang="sk-SK" sz="1400" baseline="0" dirty="0" smtClean="0">
                          <a:latin typeface="+mj-lt"/>
                        </a:rPr>
                        <a:t> človekodeň v EUR bez DPH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latin typeface="+mj-lt"/>
                        </a:rPr>
                        <a:t>Suma spolu v EUR bez</a:t>
                      </a:r>
                      <a:r>
                        <a:rPr lang="sk-SK" sz="1400" baseline="0" dirty="0" smtClean="0">
                          <a:latin typeface="+mj-lt"/>
                        </a:rPr>
                        <a:t> DPH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latin typeface="+mj-lt"/>
                        </a:rPr>
                        <a:t>Finálna</a:t>
                      </a:r>
                      <a:r>
                        <a:rPr lang="sk-SK" sz="1400" baseline="0" dirty="0" smtClean="0">
                          <a:latin typeface="+mj-lt"/>
                        </a:rPr>
                        <a:t> suma po zohľadnení zľavy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extLst>
                  <a:ext uri="{0D108BD9-81ED-4DB2-BD59-A6C34878D82A}">
                    <a16:rowId xmlns:a16="http://schemas.microsoft.com/office/drawing/2014/main" val="2103673856"/>
                  </a:ext>
                </a:extLst>
              </a:tr>
              <a:tr h="348870">
                <a:tc>
                  <a:txBody>
                    <a:bodyPr/>
                    <a:lstStyle/>
                    <a:p>
                      <a:pPr algn="l"/>
                      <a:r>
                        <a:rPr lang="sk-SK" sz="1400" dirty="0" smtClean="0">
                          <a:latin typeface="+mj-lt"/>
                        </a:rPr>
                        <a:t>Direktor</a:t>
                      </a: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3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1</a:t>
                      </a:r>
                      <a:r>
                        <a:rPr lang="sk-SK" sz="1400" baseline="0" dirty="0" smtClean="0">
                          <a:latin typeface="+mj-lt"/>
                        </a:rPr>
                        <a:t> 500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4</a:t>
                      </a:r>
                      <a:r>
                        <a:rPr lang="sk-SK" sz="1400" baseline="0" dirty="0" smtClean="0">
                          <a:latin typeface="+mj-lt"/>
                        </a:rPr>
                        <a:t> 500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2</a:t>
                      </a:r>
                      <a:r>
                        <a:rPr lang="sk-SK" sz="1400" baseline="0" dirty="0" smtClean="0">
                          <a:latin typeface="+mj-lt"/>
                        </a:rPr>
                        <a:t> 500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extLst>
                  <a:ext uri="{0D108BD9-81ED-4DB2-BD59-A6C34878D82A}">
                    <a16:rowId xmlns:a16="http://schemas.microsoft.com/office/drawing/2014/main" val="1670648146"/>
                  </a:ext>
                </a:extLst>
              </a:tr>
              <a:tr h="401440">
                <a:tc>
                  <a:txBody>
                    <a:bodyPr/>
                    <a:lstStyle/>
                    <a:p>
                      <a:r>
                        <a:rPr lang="sk-SK" sz="1400" dirty="0" smtClean="0">
                          <a:latin typeface="+mj-lt"/>
                        </a:rPr>
                        <a:t>Senior</a:t>
                      </a:r>
                      <a:r>
                        <a:rPr lang="sk-SK" sz="1400" baseline="0" dirty="0" smtClean="0">
                          <a:latin typeface="+mj-lt"/>
                        </a:rPr>
                        <a:t> konzultant</a:t>
                      </a:r>
                      <a:endParaRPr lang="sk-SK" sz="1400" dirty="0" smtClean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15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900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13</a:t>
                      </a:r>
                      <a:r>
                        <a:rPr lang="sk-SK" sz="1400" baseline="0" dirty="0" smtClean="0">
                          <a:latin typeface="+mj-lt"/>
                        </a:rPr>
                        <a:t> 500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13</a:t>
                      </a:r>
                      <a:r>
                        <a:rPr lang="sk-SK" sz="1400" baseline="0" dirty="0" smtClean="0">
                          <a:latin typeface="+mj-lt"/>
                        </a:rPr>
                        <a:t> 500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extLst>
                  <a:ext uri="{0D108BD9-81ED-4DB2-BD59-A6C34878D82A}">
                    <a16:rowId xmlns:a16="http://schemas.microsoft.com/office/drawing/2014/main" val="3126288454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Celkom v EUR bez</a:t>
                      </a:r>
                      <a:r>
                        <a:rPr lang="sk-SK" sz="14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DPH</a:t>
                      </a:r>
                      <a:endParaRPr lang="en-GB" sz="1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-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-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>
                          <a:latin typeface="+mj-lt"/>
                        </a:rPr>
                        <a:t>18 000</a:t>
                      </a:r>
                      <a:endParaRPr lang="en-GB" sz="1400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smtClean="0">
                          <a:latin typeface="+mj-lt"/>
                        </a:rPr>
                        <a:t>16</a:t>
                      </a:r>
                      <a:r>
                        <a:rPr lang="sk-SK" sz="1400" b="1" baseline="0" dirty="0" smtClean="0">
                          <a:latin typeface="+mj-lt"/>
                        </a:rPr>
                        <a:t> 000</a:t>
                      </a:r>
                      <a:endParaRPr lang="en-GB" sz="1400" b="1" dirty="0">
                        <a:latin typeface="+mj-lt"/>
                      </a:endParaRPr>
                    </a:p>
                  </a:txBody>
                  <a:tcPr marL="86023" marR="86023" marT="43011" marB="43011"/>
                </a:tc>
                <a:extLst>
                  <a:ext uri="{0D108BD9-81ED-4DB2-BD59-A6C34878D82A}">
                    <a16:rowId xmlns:a16="http://schemas.microsoft.com/office/drawing/2014/main" val="2523055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72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4813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4813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4813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48138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817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39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816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0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816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1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4815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2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4815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3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814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30226" y="1143002"/>
            <a:ext cx="8997950" cy="517525"/>
          </a:xfrm>
        </p:spPr>
        <p:txBody>
          <a:bodyPr rtlCol="0"/>
          <a:lstStyle/>
          <a:p>
            <a:pPr defTabSz="1018714" eaLnBrk="1" fontAlgn="auto" hangingPunct="1">
              <a:spcBef>
                <a:spcPts val="0"/>
              </a:spcBef>
              <a:defRPr/>
            </a:pPr>
            <a:r>
              <a:rPr lang="sk-SK" dirty="0" smtClean="0"/>
              <a:t>Referencie</a:t>
            </a:r>
            <a:endParaRPr lang="en-GB" dirty="0"/>
          </a:p>
        </p:txBody>
      </p:sp>
      <p:sp>
        <p:nvSpPr>
          <p:cNvPr id="50" name="Big Number"/>
          <p:cNvSpPr txBox="1"/>
          <p:nvPr>
            <p:custDataLst>
              <p:tags r:id="rId4"/>
            </p:custDataLst>
          </p:nvPr>
        </p:nvSpPr>
        <p:spPr>
          <a:xfrm>
            <a:off x="7186374" y="2414590"/>
            <a:ext cx="2322752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7897" b="1" i="1" dirty="0">
                <a:solidFill>
                  <a:schemeClr val="bg1"/>
                </a:solidFill>
                <a:latin typeface="+mj-lt"/>
                <a:cs typeface="Arial" pitchFamily="34" charset="0"/>
              </a:rPr>
              <a:t>4</a:t>
            </a:r>
            <a:endParaRPr lang="en-GB" sz="27897" b="1" i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481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04288812"/>
              </p:ext>
            </p:extLst>
          </p:nvPr>
        </p:nvGraphicFramePr>
        <p:xfrm>
          <a:off x="1495" y="331785"/>
          <a:ext cx="1493" cy="1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think-cell Slide" r:id="rId4" imgW="338" imgH="338" progId="TCLayout.ActiveDocument.1">
                  <p:embed/>
                </p:oleObj>
              </mc:Choice>
              <mc:Fallback>
                <p:oleObj name="think-cell Slide" r:id="rId4" imgW="338" imgH="338" progId="TCLayout.ActiveDocument.1">
                  <p:embed/>
                  <p:pic>
                    <p:nvPicPr>
                      <p:cNvPr id="11" name="Objec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95" y="331785"/>
                        <a:ext cx="1493" cy="14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Slide Number Placeholder 1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D5762-3BDC-484D-9503-7EA6D5A9A8CE}" type="slidenum">
              <a:rPr lang="pl-PL" smtClean="0">
                <a:latin typeface="+mj-lt"/>
              </a:rPr>
              <a:pPr/>
              <a:t>12</a:t>
            </a:fld>
            <a:endParaRPr lang="pl-PL" dirty="0">
              <a:latin typeface="+mj-lt"/>
            </a:endParaRPr>
          </a:p>
        </p:txBody>
      </p:sp>
      <p:sp>
        <p:nvSpPr>
          <p:cNvPr id="32" name="Title 2"/>
          <p:cNvSpPr>
            <a:spLocks noGrp="1"/>
          </p:cNvSpPr>
          <p:nvPr>
            <p:ph type="title"/>
          </p:nvPr>
        </p:nvSpPr>
        <p:spPr>
          <a:xfrm>
            <a:off x="586740" y="1041473"/>
            <a:ext cx="8884921" cy="948243"/>
          </a:xfrm>
        </p:spPr>
        <p:txBody>
          <a:bodyPr/>
          <a:lstStyle/>
          <a:p>
            <a:r>
              <a:rPr lang="en-US" dirty="0" err="1"/>
              <a:t>Radi</a:t>
            </a:r>
            <a:r>
              <a:rPr lang="en-US" dirty="0"/>
              <a:t> by </a:t>
            </a:r>
            <a:r>
              <a:rPr lang="en-US" dirty="0" err="1"/>
              <a:t>sme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predstavili</a:t>
            </a:r>
            <a:r>
              <a:rPr lang="en-US" dirty="0"/>
              <a:t> </a:t>
            </a:r>
            <a:r>
              <a:rPr lang="en-US" dirty="0" err="1"/>
              <a:t>našich</a:t>
            </a:r>
            <a:r>
              <a:rPr lang="en-US" dirty="0"/>
              <a:t> </a:t>
            </a:r>
            <a:r>
              <a:rPr lang="en-US" dirty="0" err="1"/>
              <a:t>klientov</a:t>
            </a:r>
            <a:r>
              <a:rPr lang="sk-SK" dirty="0"/>
              <a:t> a ich skúsenosti s našimi </a:t>
            </a:r>
            <a:r>
              <a:rPr lang="sk-SK" dirty="0" smtClean="0"/>
              <a:t>službami</a:t>
            </a:r>
            <a:r>
              <a:rPr lang="sk-SK" dirty="0"/>
              <a:t/>
            </a:r>
            <a:br>
              <a:rPr lang="sk-SK" dirty="0"/>
            </a:br>
            <a:endParaRPr lang="en-US" dirty="0"/>
          </a:p>
        </p:txBody>
      </p:sp>
      <p:sp>
        <p:nvSpPr>
          <p:cNvPr id="317" name="Content Placeholder 29"/>
          <p:cNvSpPr txBox="1">
            <a:spLocks/>
          </p:cNvSpPr>
          <p:nvPr/>
        </p:nvSpPr>
        <p:spPr>
          <a:xfrm>
            <a:off x="586741" y="2257180"/>
            <a:ext cx="3998742" cy="42217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58080" defTabSz="860268">
              <a:spcAft>
                <a:spcPts val="847"/>
              </a:spcAft>
              <a:buClr>
                <a:schemeClr val="tx1"/>
              </a:buClr>
            </a:pPr>
            <a:r>
              <a:rPr lang="en-GB" sz="1505" b="1" i="1" dirty="0">
                <a:solidFill>
                  <a:schemeClr val="accent1"/>
                </a:solidFill>
                <a:latin typeface="+mj-lt"/>
              </a:rPr>
              <a:t>PSL a.s., </a:t>
            </a:r>
            <a:r>
              <a:rPr lang="sk-SK" sz="1505" b="1" i="1" dirty="0">
                <a:solidFill>
                  <a:schemeClr val="accent1"/>
                </a:solidFill>
                <a:latin typeface="+mj-lt"/>
              </a:rPr>
              <a:t>Slovensko</a:t>
            </a:r>
            <a:endParaRPr lang="en-GB" sz="1505" b="1" i="1" dirty="0">
              <a:solidFill>
                <a:schemeClr val="accent1"/>
              </a:solidFill>
              <a:latin typeface="+mj-lt"/>
            </a:endParaRPr>
          </a:p>
          <a:p>
            <a:pPr marL="0" lvl="1" indent="-258080" defTabSz="860268">
              <a:buClr>
                <a:schemeClr val="tx1"/>
              </a:buClr>
            </a:pPr>
            <a:r>
              <a:rPr lang="sk-SK" sz="1129" dirty="0">
                <a:latin typeface="+mj-lt"/>
              </a:rPr>
              <a:t>Výroba ložísk, súčasť skupiny </a:t>
            </a:r>
            <a:r>
              <a:rPr lang="en-GB" sz="1129" dirty="0">
                <a:latin typeface="+mj-lt"/>
              </a:rPr>
              <a:t>thyssenkrupp </a:t>
            </a:r>
            <a:endParaRPr lang="sk-SK" sz="1129" dirty="0">
              <a:latin typeface="+mj-lt"/>
            </a:endParaRPr>
          </a:p>
          <a:p>
            <a:pPr marL="0" lvl="1" indent="-258080" defTabSz="860268">
              <a:buClr>
                <a:schemeClr val="tx1"/>
              </a:buClr>
            </a:pPr>
            <a:r>
              <a:rPr lang="sk-SK" sz="1129" dirty="0">
                <a:latin typeface="+mj-lt"/>
              </a:rPr>
              <a:t>Obrat </a:t>
            </a:r>
            <a:r>
              <a:rPr lang="en-GB" sz="1129" dirty="0">
                <a:latin typeface="+mj-lt"/>
              </a:rPr>
              <a:t>86</a:t>
            </a:r>
            <a:r>
              <a:rPr lang="sk-SK" sz="1129" dirty="0">
                <a:latin typeface="+mj-lt"/>
              </a:rPr>
              <a:t> </a:t>
            </a:r>
            <a:r>
              <a:rPr lang="en-GB" sz="1129" dirty="0">
                <a:latin typeface="+mj-lt"/>
              </a:rPr>
              <a:t>m</a:t>
            </a:r>
            <a:r>
              <a:rPr lang="sk-SK" sz="1129" dirty="0" err="1">
                <a:latin typeface="+mj-lt"/>
              </a:rPr>
              <a:t>il</a:t>
            </a:r>
            <a:r>
              <a:rPr lang="sk-SK" sz="1129" dirty="0">
                <a:latin typeface="+mj-lt"/>
              </a:rPr>
              <a:t>.</a:t>
            </a:r>
            <a:r>
              <a:rPr lang="en-GB" sz="1129" dirty="0">
                <a:latin typeface="+mj-lt"/>
              </a:rPr>
              <a:t> EUR </a:t>
            </a:r>
            <a:endParaRPr lang="sk-SK" sz="1129" dirty="0">
              <a:latin typeface="+mj-lt"/>
            </a:endParaRPr>
          </a:p>
          <a:p>
            <a:pPr marL="0" lvl="1" indent="-258080" defTabSz="860268">
              <a:buClr>
                <a:schemeClr val="tx1"/>
              </a:buClr>
            </a:pPr>
            <a:r>
              <a:rPr lang="en-GB" sz="1129" dirty="0">
                <a:latin typeface="+mj-lt"/>
              </a:rPr>
              <a:t>800 </a:t>
            </a:r>
            <a:r>
              <a:rPr lang="sk-SK" sz="1129" dirty="0">
                <a:latin typeface="+mj-lt"/>
              </a:rPr>
              <a:t>zamestnancov</a:t>
            </a:r>
            <a:endParaRPr lang="en-GB" sz="1129" dirty="0">
              <a:latin typeface="+mj-lt"/>
            </a:endParaRPr>
          </a:p>
        </p:txBody>
      </p:sp>
      <p:grpSp>
        <p:nvGrpSpPr>
          <p:cNvPr id="318" name="Group 317"/>
          <p:cNvGrpSpPr/>
          <p:nvPr/>
        </p:nvGrpSpPr>
        <p:grpSpPr>
          <a:xfrm>
            <a:off x="2083876" y="3197869"/>
            <a:ext cx="2310811" cy="1113903"/>
            <a:chOff x="6332800" y="3167223"/>
            <a:chExt cx="2382821" cy="976751"/>
          </a:xfrm>
        </p:grpSpPr>
        <p:sp>
          <p:nvSpPr>
            <p:cNvPr id="438" name="Rectangle 437"/>
            <p:cNvSpPr/>
            <p:nvPr/>
          </p:nvSpPr>
          <p:spPr>
            <a:xfrm>
              <a:off x="6551352" y="3167223"/>
              <a:ext cx="2164269" cy="92609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</a:ln>
          </p:spPr>
          <p:txBody>
            <a:bodyPr vert="horz" wrap="square" lIns="68777" tIns="68777" rIns="68777" bIns="68777" rtlCol="0" anchor="ctr" anchorCtr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k-SK" sz="1505" b="1" i="1" dirty="0">
                  <a:solidFill>
                    <a:schemeClr val="bg1"/>
                  </a:solidFill>
                  <a:latin typeface="Georgia"/>
                </a:rPr>
                <a:t>Finančné benefity vo výške 1,2 mil. EUR na ročnej báze</a:t>
              </a:r>
              <a:endParaRPr lang="en-GB" sz="1505" b="1" i="1" dirty="0">
                <a:solidFill>
                  <a:schemeClr val="bg1"/>
                </a:solidFill>
                <a:latin typeface="Georgia"/>
              </a:endParaRPr>
            </a:p>
          </p:txBody>
        </p:sp>
        <p:sp>
          <p:nvSpPr>
            <p:cNvPr id="439" name="Rectangle 438"/>
            <p:cNvSpPr/>
            <p:nvPr/>
          </p:nvSpPr>
          <p:spPr>
            <a:xfrm>
              <a:off x="6332800" y="4072829"/>
              <a:ext cx="273900" cy="7114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</a:ln>
          </p:spPr>
          <p:txBody>
            <a:bodyPr vert="horz" wrap="square" lIns="87346" tIns="43673" rIns="87346" bIns="43673" rtlCol="0" anchor="ctr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sz="1242" i="1" dirty="0">
                <a:solidFill>
                  <a:schemeClr val="bg1"/>
                </a:solidFill>
                <a:latin typeface="Georgia"/>
              </a:endParaRPr>
            </a:p>
          </p:txBody>
        </p:sp>
      </p:grpSp>
      <p:grpSp>
        <p:nvGrpSpPr>
          <p:cNvPr id="319" name="Group 318"/>
          <p:cNvGrpSpPr/>
          <p:nvPr/>
        </p:nvGrpSpPr>
        <p:grpSpPr>
          <a:xfrm>
            <a:off x="1126225" y="5277356"/>
            <a:ext cx="2364051" cy="1071425"/>
            <a:chOff x="6174730" y="2783375"/>
            <a:chExt cx="2474847" cy="1121640"/>
          </a:xfrm>
          <a:solidFill>
            <a:schemeClr val="bg1">
              <a:lumMod val="85000"/>
            </a:schemeClr>
          </a:solidFill>
        </p:grpSpPr>
        <p:sp>
          <p:nvSpPr>
            <p:cNvPr id="435" name="Freeform 434"/>
            <p:cNvSpPr>
              <a:spLocks noEditPoints="1"/>
            </p:cNvSpPr>
            <p:nvPr/>
          </p:nvSpPr>
          <p:spPr bwMode="auto">
            <a:xfrm>
              <a:off x="6174730" y="2783375"/>
              <a:ext cx="812221" cy="1121640"/>
            </a:xfrm>
            <a:custGeom>
              <a:avLst/>
              <a:gdLst>
                <a:gd name="T0" fmla="*/ 252 w 252"/>
                <a:gd name="T1" fmla="*/ 332 h 348"/>
                <a:gd name="T2" fmla="*/ 242 w 252"/>
                <a:gd name="T3" fmla="*/ 346 h 348"/>
                <a:gd name="T4" fmla="*/ 16 w 252"/>
                <a:gd name="T5" fmla="*/ 348 h 348"/>
                <a:gd name="T6" fmla="*/ 2 w 252"/>
                <a:gd name="T7" fmla="*/ 338 h 348"/>
                <a:gd name="T8" fmla="*/ 0 w 252"/>
                <a:gd name="T9" fmla="*/ 32 h 348"/>
                <a:gd name="T10" fmla="*/ 10 w 252"/>
                <a:gd name="T11" fmla="*/ 16 h 348"/>
                <a:gd name="T12" fmla="*/ 90 w 252"/>
                <a:gd name="T13" fmla="*/ 16 h 348"/>
                <a:gd name="T14" fmla="*/ 86 w 252"/>
                <a:gd name="T15" fmla="*/ 30 h 348"/>
                <a:gd name="T16" fmla="*/ 16 w 252"/>
                <a:gd name="T17" fmla="*/ 332 h 348"/>
                <a:gd name="T18" fmla="*/ 168 w 252"/>
                <a:gd name="T19" fmla="*/ 34 h 348"/>
                <a:gd name="T20" fmla="*/ 164 w 252"/>
                <a:gd name="T21" fmla="*/ 26 h 348"/>
                <a:gd name="T22" fmla="*/ 236 w 252"/>
                <a:gd name="T23" fmla="*/ 16 h 348"/>
                <a:gd name="T24" fmla="*/ 248 w 252"/>
                <a:gd name="T25" fmla="*/ 20 h 348"/>
                <a:gd name="T26" fmla="*/ 252 w 252"/>
                <a:gd name="T27" fmla="*/ 32 h 348"/>
                <a:gd name="T28" fmla="*/ 36 w 252"/>
                <a:gd name="T29" fmla="*/ 312 h 348"/>
                <a:gd name="T30" fmla="*/ 36 w 252"/>
                <a:gd name="T31" fmla="*/ 94 h 348"/>
                <a:gd name="T32" fmla="*/ 216 w 252"/>
                <a:gd name="T33" fmla="*/ 94 h 348"/>
                <a:gd name="T34" fmla="*/ 132 w 252"/>
                <a:gd name="T35" fmla="*/ 186 h 348"/>
                <a:gd name="T36" fmla="*/ 122 w 252"/>
                <a:gd name="T37" fmla="*/ 184 h 348"/>
                <a:gd name="T38" fmla="*/ 74 w 252"/>
                <a:gd name="T39" fmla="*/ 206 h 348"/>
                <a:gd name="T40" fmla="*/ 68 w 252"/>
                <a:gd name="T41" fmla="*/ 204 h 348"/>
                <a:gd name="T42" fmla="*/ 60 w 252"/>
                <a:gd name="T43" fmla="*/ 206 h 348"/>
                <a:gd name="T44" fmla="*/ 58 w 252"/>
                <a:gd name="T45" fmla="*/ 218 h 348"/>
                <a:gd name="T46" fmla="*/ 78 w 252"/>
                <a:gd name="T47" fmla="*/ 238 h 348"/>
                <a:gd name="T48" fmla="*/ 86 w 252"/>
                <a:gd name="T49" fmla="*/ 242 h 348"/>
                <a:gd name="T50" fmla="*/ 132 w 252"/>
                <a:gd name="T51" fmla="*/ 200 h 348"/>
                <a:gd name="T52" fmla="*/ 134 w 252"/>
                <a:gd name="T53" fmla="*/ 192 h 348"/>
                <a:gd name="T54" fmla="*/ 132 w 252"/>
                <a:gd name="T55" fmla="*/ 186 h 348"/>
                <a:gd name="T56" fmla="*/ 128 w 252"/>
                <a:gd name="T57" fmla="*/ 122 h 348"/>
                <a:gd name="T58" fmla="*/ 118 w 252"/>
                <a:gd name="T59" fmla="*/ 124 h 348"/>
                <a:gd name="T60" fmla="*/ 74 w 252"/>
                <a:gd name="T61" fmla="*/ 144 h 348"/>
                <a:gd name="T62" fmla="*/ 64 w 252"/>
                <a:gd name="T63" fmla="*/ 142 h 348"/>
                <a:gd name="T64" fmla="*/ 58 w 252"/>
                <a:gd name="T65" fmla="*/ 148 h 348"/>
                <a:gd name="T66" fmla="*/ 60 w 252"/>
                <a:gd name="T67" fmla="*/ 158 h 348"/>
                <a:gd name="T68" fmla="*/ 82 w 252"/>
                <a:gd name="T69" fmla="*/ 180 h 348"/>
                <a:gd name="T70" fmla="*/ 90 w 252"/>
                <a:gd name="T71" fmla="*/ 180 h 348"/>
                <a:gd name="T72" fmla="*/ 132 w 252"/>
                <a:gd name="T73" fmla="*/ 138 h 348"/>
                <a:gd name="T74" fmla="*/ 134 w 252"/>
                <a:gd name="T75" fmla="*/ 126 h 348"/>
                <a:gd name="T76" fmla="*/ 36 w 252"/>
                <a:gd name="T77" fmla="*/ 64 h 348"/>
                <a:gd name="T78" fmla="*/ 40 w 252"/>
                <a:gd name="T79" fmla="*/ 54 h 348"/>
                <a:gd name="T80" fmla="*/ 78 w 252"/>
                <a:gd name="T81" fmla="*/ 48 h 348"/>
                <a:gd name="T82" fmla="*/ 94 w 252"/>
                <a:gd name="T83" fmla="*/ 42 h 348"/>
                <a:gd name="T84" fmla="*/ 100 w 252"/>
                <a:gd name="T85" fmla="*/ 26 h 348"/>
                <a:gd name="T86" fmla="*/ 116 w 252"/>
                <a:gd name="T87" fmla="*/ 2 h 348"/>
                <a:gd name="T88" fmla="*/ 136 w 252"/>
                <a:gd name="T89" fmla="*/ 2 h 348"/>
                <a:gd name="T90" fmla="*/ 152 w 252"/>
                <a:gd name="T91" fmla="*/ 26 h 348"/>
                <a:gd name="T92" fmla="*/ 158 w 252"/>
                <a:gd name="T93" fmla="*/ 42 h 348"/>
                <a:gd name="T94" fmla="*/ 200 w 252"/>
                <a:gd name="T95" fmla="*/ 48 h 348"/>
                <a:gd name="T96" fmla="*/ 212 w 252"/>
                <a:gd name="T97" fmla="*/ 54 h 348"/>
                <a:gd name="T98" fmla="*/ 216 w 252"/>
                <a:gd name="T99" fmla="*/ 78 h 348"/>
                <a:gd name="T100" fmla="*/ 36 w 252"/>
                <a:gd name="T101" fmla="*/ 82 h 348"/>
                <a:gd name="T102" fmla="*/ 36 w 252"/>
                <a:gd name="T103" fmla="*/ 64 h 348"/>
                <a:gd name="T104" fmla="*/ 116 w 252"/>
                <a:gd name="T105" fmla="*/ 30 h 348"/>
                <a:gd name="T106" fmla="*/ 126 w 252"/>
                <a:gd name="T107" fmla="*/ 38 h 348"/>
                <a:gd name="T108" fmla="*/ 134 w 252"/>
                <a:gd name="T109" fmla="*/ 34 h 348"/>
                <a:gd name="T110" fmla="*/ 136 w 252"/>
                <a:gd name="T111" fmla="*/ 26 h 348"/>
                <a:gd name="T112" fmla="*/ 130 w 252"/>
                <a:gd name="T113" fmla="*/ 16 h 348"/>
                <a:gd name="T114" fmla="*/ 122 w 252"/>
                <a:gd name="T115" fmla="*/ 16 h 348"/>
                <a:gd name="T116" fmla="*/ 116 w 252"/>
                <a:gd name="T117" fmla="*/ 26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2" h="348">
                  <a:moveTo>
                    <a:pt x="252" y="32"/>
                  </a:moveTo>
                  <a:lnTo>
                    <a:pt x="252" y="332"/>
                  </a:lnTo>
                  <a:lnTo>
                    <a:pt x="252" y="332"/>
                  </a:lnTo>
                  <a:lnTo>
                    <a:pt x="250" y="338"/>
                  </a:lnTo>
                  <a:lnTo>
                    <a:pt x="248" y="344"/>
                  </a:lnTo>
                  <a:lnTo>
                    <a:pt x="242" y="346"/>
                  </a:lnTo>
                  <a:lnTo>
                    <a:pt x="236" y="348"/>
                  </a:lnTo>
                  <a:lnTo>
                    <a:pt x="16" y="348"/>
                  </a:lnTo>
                  <a:lnTo>
                    <a:pt x="16" y="348"/>
                  </a:lnTo>
                  <a:lnTo>
                    <a:pt x="10" y="346"/>
                  </a:lnTo>
                  <a:lnTo>
                    <a:pt x="4" y="344"/>
                  </a:lnTo>
                  <a:lnTo>
                    <a:pt x="2" y="338"/>
                  </a:lnTo>
                  <a:lnTo>
                    <a:pt x="0" y="332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26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16" y="16"/>
                  </a:lnTo>
                  <a:lnTo>
                    <a:pt x="90" y="16"/>
                  </a:lnTo>
                  <a:lnTo>
                    <a:pt x="90" y="16"/>
                  </a:lnTo>
                  <a:lnTo>
                    <a:pt x="88" y="26"/>
                  </a:lnTo>
                  <a:lnTo>
                    <a:pt x="88" y="26"/>
                  </a:lnTo>
                  <a:lnTo>
                    <a:pt x="86" y="30"/>
                  </a:lnTo>
                  <a:lnTo>
                    <a:pt x="84" y="34"/>
                  </a:lnTo>
                  <a:lnTo>
                    <a:pt x="16" y="34"/>
                  </a:lnTo>
                  <a:lnTo>
                    <a:pt x="16" y="332"/>
                  </a:lnTo>
                  <a:lnTo>
                    <a:pt x="236" y="332"/>
                  </a:lnTo>
                  <a:lnTo>
                    <a:pt x="236" y="34"/>
                  </a:lnTo>
                  <a:lnTo>
                    <a:pt x="168" y="34"/>
                  </a:lnTo>
                  <a:lnTo>
                    <a:pt x="168" y="34"/>
                  </a:lnTo>
                  <a:lnTo>
                    <a:pt x="166" y="30"/>
                  </a:lnTo>
                  <a:lnTo>
                    <a:pt x="164" y="26"/>
                  </a:lnTo>
                  <a:lnTo>
                    <a:pt x="164" y="26"/>
                  </a:lnTo>
                  <a:lnTo>
                    <a:pt x="162" y="16"/>
                  </a:lnTo>
                  <a:lnTo>
                    <a:pt x="236" y="16"/>
                  </a:lnTo>
                  <a:lnTo>
                    <a:pt x="236" y="16"/>
                  </a:lnTo>
                  <a:lnTo>
                    <a:pt x="242" y="16"/>
                  </a:lnTo>
                  <a:lnTo>
                    <a:pt x="248" y="20"/>
                  </a:lnTo>
                  <a:lnTo>
                    <a:pt x="250" y="26"/>
                  </a:lnTo>
                  <a:lnTo>
                    <a:pt x="252" y="32"/>
                  </a:lnTo>
                  <a:lnTo>
                    <a:pt x="252" y="32"/>
                  </a:lnTo>
                  <a:close/>
                  <a:moveTo>
                    <a:pt x="216" y="94"/>
                  </a:moveTo>
                  <a:lnTo>
                    <a:pt x="216" y="312"/>
                  </a:lnTo>
                  <a:lnTo>
                    <a:pt x="36" y="312"/>
                  </a:lnTo>
                  <a:lnTo>
                    <a:pt x="36" y="94"/>
                  </a:lnTo>
                  <a:lnTo>
                    <a:pt x="36" y="94"/>
                  </a:lnTo>
                  <a:lnTo>
                    <a:pt x="36" y="94"/>
                  </a:lnTo>
                  <a:lnTo>
                    <a:pt x="216" y="94"/>
                  </a:lnTo>
                  <a:lnTo>
                    <a:pt x="216" y="94"/>
                  </a:lnTo>
                  <a:lnTo>
                    <a:pt x="216" y="94"/>
                  </a:lnTo>
                  <a:lnTo>
                    <a:pt x="216" y="94"/>
                  </a:lnTo>
                  <a:close/>
                  <a:moveTo>
                    <a:pt x="132" y="186"/>
                  </a:moveTo>
                  <a:lnTo>
                    <a:pt x="132" y="186"/>
                  </a:lnTo>
                  <a:lnTo>
                    <a:pt x="128" y="184"/>
                  </a:lnTo>
                  <a:lnTo>
                    <a:pt x="124" y="182"/>
                  </a:lnTo>
                  <a:lnTo>
                    <a:pt x="122" y="184"/>
                  </a:lnTo>
                  <a:lnTo>
                    <a:pt x="118" y="186"/>
                  </a:lnTo>
                  <a:lnTo>
                    <a:pt x="86" y="218"/>
                  </a:lnTo>
                  <a:lnTo>
                    <a:pt x="74" y="206"/>
                  </a:lnTo>
                  <a:lnTo>
                    <a:pt x="74" y="206"/>
                  </a:lnTo>
                  <a:lnTo>
                    <a:pt x="70" y="204"/>
                  </a:lnTo>
                  <a:lnTo>
                    <a:pt x="68" y="204"/>
                  </a:lnTo>
                  <a:lnTo>
                    <a:pt x="64" y="204"/>
                  </a:lnTo>
                  <a:lnTo>
                    <a:pt x="60" y="206"/>
                  </a:lnTo>
                  <a:lnTo>
                    <a:pt x="60" y="206"/>
                  </a:lnTo>
                  <a:lnTo>
                    <a:pt x="58" y="210"/>
                  </a:lnTo>
                  <a:lnTo>
                    <a:pt x="58" y="214"/>
                  </a:lnTo>
                  <a:lnTo>
                    <a:pt x="58" y="218"/>
                  </a:lnTo>
                  <a:lnTo>
                    <a:pt x="60" y="220"/>
                  </a:lnTo>
                  <a:lnTo>
                    <a:pt x="78" y="238"/>
                  </a:lnTo>
                  <a:lnTo>
                    <a:pt x="78" y="238"/>
                  </a:lnTo>
                  <a:lnTo>
                    <a:pt x="82" y="242"/>
                  </a:lnTo>
                  <a:lnTo>
                    <a:pt x="86" y="242"/>
                  </a:lnTo>
                  <a:lnTo>
                    <a:pt x="86" y="242"/>
                  </a:lnTo>
                  <a:lnTo>
                    <a:pt x="90" y="242"/>
                  </a:lnTo>
                  <a:lnTo>
                    <a:pt x="92" y="238"/>
                  </a:lnTo>
                  <a:lnTo>
                    <a:pt x="132" y="200"/>
                  </a:lnTo>
                  <a:lnTo>
                    <a:pt x="132" y="200"/>
                  </a:lnTo>
                  <a:lnTo>
                    <a:pt x="134" y="196"/>
                  </a:lnTo>
                  <a:lnTo>
                    <a:pt x="134" y="192"/>
                  </a:lnTo>
                  <a:lnTo>
                    <a:pt x="134" y="188"/>
                  </a:lnTo>
                  <a:lnTo>
                    <a:pt x="132" y="186"/>
                  </a:lnTo>
                  <a:lnTo>
                    <a:pt x="132" y="186"/>
                  </a:lnTo>
                  <a:close/>
                  <a:moveTo>
                    <a:pt x="132" y="124"/>
                  </a:moveTo>
                  <a:lnTo>
                    <a:pt x="132" y="124"/>
                  </a:lnTo>
                  <a:lnTo>
                    <a:pt x="128" y="122"/>
                  </a:lnTo>
                  <a:lnTo>
                    <a:pt x="124" y="120"/>
                  </a:lnTo>
                  <a:lnTo>
                    <a:pt x="122" y="122"/>
                  </a:lnTo>
                  <a:lnTo>
                    <a:pt x="118" y="124"/>
                  </a:lnTo>
                  <a:lnTo>
                    <a:pt x="86" y="156"/>
                  </a:lnTo>
                  <a:lnTo>
                    <a:pt x="74" y="144"/>
                  </a:lnTo>
                  <a:lnTo>
                    <a:pt x="74" y="144"/>
                  </a:lnTo>
                  <a:lnTo>
                    <a:pt x="70" y="142"/>
                  </a:lnTo>
                  <a:lnTo>
                    <a:pt x="68" y="142"/>
                  </a:lnTo>
                  <a:lnTo>
                    <a:pt x="64" y="142"/>
                  </a:lnTo>
                  <a:lnTo>
                    <a:pt x="60" y="144"/>
                  </a:lnTo>
                  <a:lnTo>
                    <a:pt x="60" y="144"/>
                  </a:lnTo>
                  <a:lnTo>
                    <a:pt x="58" y="148"/>
                  </a:lnTo>
                  <a:lnTo>
                    <a:pt x="58" y="152"/>
                  </a:lnTo>
                  <a:lnTo>
                    <a:pt x="58" y="156"/>
                  </a:lnTo>
                  <a:lnTo>
                    <a:pt x="60" y="158"/>
                  </a:lnTo>
                  <a:lnTo>
                    <a:pt x="78" y="178"/>
                  </a:lnTo>
                  <a:lnTo>
                    <a:pt x="78" y="178"/>
                  </a:lnTo>
                  <a:lnTo>
                    <a:pt x="82" y="180"/>
                  </a:lnTo>
                  <a:lnTo>
                    <a:pt x="86" y="180"/>
                  </a:lnTo>
                  <a:lnTo>
                    <a:pt x="86" y="180"/>
                  </a:lnTo>
                  <a:lnTo>
                    <a:pt x="90" y="180"/>
                  </a:lnTo>
                  <a:lnTo>
                    <a:pt x="92" y="178"/>
                  </a:lnTo>
                  <a:lnTo>
                    <a:pt x="132" y="138"/>
                  </a:lnTo>
                  <a:lnTo>
                    <a:pt x="132" y="138"/>
                  </a:lnTo>
                  <a:lnTo>
                    <a:pt x="134" y="134"/>
                  </a:lnTo>
                  <a:lnTo>
                    <a:pt x="134" y="130"/>
                  </a:lnTo>
                  <a:lnTo>
                    <a:pt x="134" y="126"/>
                  </a:lnTo>
                  <a:lnTo>
                    <a:pt x="132" y="124"/>
                  </a:lnTo>
                  <a:lnTo>
                    <a:pt x="132" y="124"/>
                  </a:lnTo>
                  <a:close/>
                  <a:moveTo>
                    <a:pt x="36" y="64"/>
                  </a:moveTo>
                  <a:lnTo>
                    <a:pt x="36" y="64"/>
                  </a:lnTo>
                  <a:lnTo>
                    <a:pt x="36" y="58"/>
                  </a:lnTo>
                  <a:lnTo>
                    <a:pt x="40" y="54"/>
                  </a:lnTo>
                  <a:lnTo>
                    <a:pt x="46" y="50"/>
                  </a:lnTo>
                  <a:lnTo>
                    <a:pt x="52" y="48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86" y="46"/>
                  </a:lnTo>
                  <a:lnTo>
                    <a:pt x="94" y="42"/>
                  </a:lnTo>
                  <a:lnTo>
                    <a:pt x="98" y="36"/>
                  </a:lnTo>
                  <a:lnTo>
                    <a:pt x="100" y="26"/>
                  </a:lnTo>
                  <a:lnTo>
                    <a:pt x="100" y="26"/>
                  </a:lnTo>
                  <a:lnTo>
                    <a:pt x="102" y="16"/>
                  </a:lnTo>
                  <a:lnTo>
                    <a:pt x="108" y="8"/>
                  </a:lnTo>
                  <a:lnTo>
                    <a:pt x="116" y="2"/>
                  </a:lnTo>
                  <a:lnTo>
                    <a:pt x="126" y="0"/>
                  </a:lnTo>
                  <a:lnTo>
                    <a:pt x="126" y="0"/>
                  </a:lnTo>
                  <a:lnTo>
                    <a:pt x="136" y="2"/>
                  </a:lnTo>
                  <a:lnTo>
                    <a:pt x="144" y="8"/>
                  </a:lnTo>
                  <a:lnTo>
                    <a:pt x="150" y="16"/>
                  </a:lnTo>
                  <a:lnTo>
                    <a:pt x="152" y="26"/>
                  </a:lnTo>
                  <a:lnTo>
                    <a:pt x="152" y="26"/>
                  </a:lnTo>
                  <a:lnTo>
                    <a:pt x="154" y="36"/>
                  </a:lnTo>
                  <a:lnTo>
                    <a:pt x="158" y="42"/>
                  </a:lnTo>
                  <a:lnTo>
                    <a:pt x="166" y="46"/>
                  </a:lnTo>
                  <a:lnTo>
                    <a:pt x="174" y="48"/>
                  </a:lnTo>
                  <a:lnTo>
                    <a:pt x="200" y="48"/>
                  </a:lnTo>
                  <a:lnTo>
                    <a:pt x="200" y="48"/>
                  </a:lnTo>
                  <a:lnTo>
                    <a:pt x="206" y="50"/>
                  </a:lnTo>
                  <a:lnTo>
                    <a:pt x="212" y="54"/>
                  </a:lnTo>
                  <a:lnTo>
                    <a:pt x="216" y="58"/>
                  </a:lnTo>
                  <a:lnTo>
                    <a:pt x="216" y="64"/>
                  </a:lnTo>
                  <a:lnTo>
                    <a:pt x="216" y="78"/>
                  </a:lnTo>
                  <a:lnTo>
                    <a:pt x="216" y="78"/>
                  </a:lnTo>
                  <a:lnTo>
                    <a:pt x="216" y="82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6" y="78"/>
                  </a:lnTo>
                  <a:lnTo>
                    <a:pt x="36" y="64"/>
                  </a:lnTo>
                  <a:close/>
                  <a:moveTo>
                    <a:pt x="116" y="26"/>
                  </a:moveTo>
                  <a:lnTo>
                    <a:pt x="116" y="26"/>
                  </a:lnTo>
                  <a:lnTo>
                    <a:pt x="116" y="30"/>
                  </a:lnTo>
                  <a:lnTo>
                    <a:pt x="118" y="34"/>
                  </a:lnTo>
                  <a:lnTo>
                    <a:pt x="122" y="36"/>
                  </a:lnTo>
                  <a:lnTo>
                    <a:pt x="126" y="38"/>
                  </a:lnTo>
                  <a:lnTo>
                    <a:pt x="126" y="38"/>
                  </a:lnTo>
                  <a:lnTo>
                    <a:pt x="130" y="36"/>
                  </a:lnTo>
                  <a:lnTo>
                    <a:pt x="134" y="34"/>
                  </a:lnTo>
                  <a:lnTo>
                    <a:pt x="136" y="30"/>
                  </a:lnTo>
                  <a:lnTo>
                    <a:pt x="136" y="26"/>
                  </a:lnTo>
                  <a:lnTo>
                    <a:pt x="136" y="26"/>
                  </a:lnTo>
                  <a:lnTo>
                    <a:pt x="136" y="22"/>
                  </a:lnTo>
                  <a:lnTo>
                    <a:pt x="134" y="20"/>
                  </a:lnTo>
                  <a:lnTo>
                    <a:pt x="130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2" y="16"/>
                  </a:lnTo>
                  <a:lnTo>
                    <a:pt x="118" y="20"/>
                  </a:lnTo>
                  <a:lnTo>
                    <a:pt x="116" y="22"/>
                  </a:lnTo>
                  <a:lnTo>
                    <a:pt x="116" y="26"/>
                  </a:lnTo>
                  <a:lnTo>
                    <a:pt x="116" y="26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87346" tIns="43673" rIns="87346" bIns="43673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1720" dirty="0"/>
            </a:p>
          </p:txBody>
        </p:sp>
        <p:sp>
          <p:nvSpPr>
            <p:cNvPr id="436" name="Rectangle 435"/>
            <p:cNvSpPr>
              <a:spLocks noChangeArrowheads="1"/>
            </p:cNvSpPr>
            <p:nvPr/>
          </p:nvSpPr>
          <p:spPr bwMode="auto">
            <a:xfrm>
              <a:off x="6824814" y="3087289"/>
              <a:ext cx="1824763" cy="70508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1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34"/>
                </a:lnSpc>
              </a:pPr>
              <a:r>
                <a:rPr lang="en-GB" sz="1337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2293" b="1" dirty="0">
                  <a:latin typeface="Georgia" pitchFamily="18" charset="0"/>
                </a:rPr>
                <a:t>12% </a:t>
              </a:r>
              <a:r>
                <a:rPr lang="sk-SK" sz="1337" dirty="0">
                  <a:latin typeface="Georgia" pitchFamily="18" charset="0"/>
                </a:rPr>
                <a:t>nárast priepustnosti výroby</a:t>
              </a:r>
              <a:endParaRPr lang="en-GB" sz="1337" dirty="0">
                <a:latin typeface="Georgia" pitchFamily="18" charset="0"/>
              </a:endParaRP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586741" y="3765735"/>
            <a:ext cx="1379264" cy="1373504"/>
            <a:chOff x="3364490" y="3491963"/>
            <a:chExt cx="1436313" cy="1436166"/>
          </a:xfrm>
        </p:grpSpPr>
        <p:grpSp>
          <p:nvGrpSpPr>
            <p:cNvPr id="323" name="Group 322"/>
            <p:cNvGrpSpPr/>
            <p:nvPr/>
          </p:nvGrpSpPr>
          <p:grpSpPr>
            <a:xfrm>
              <a:off x="3364490" y="3491963"/>
              <a:ext cx="1436165" cy="1436166"/>
              <a:chOff x="3906538" y="3204568"/>
              <a:chExt cx="1436165" cy="1436166"/>
            </a:xfrm>
            <a:solidFill>
              <a:srgbClr val="EAE8E2"/>
            </a:solidFill>
          </p:grpSpPr>
          <p:sp>
            <p:nvSpPr>
              <p:cNvPr id="329" name="Freeform 328"/>
              <p:cNvSpPr>
                <a:spLocks/>
              </p:cNvSpPr>
              <p:nvPr/>
            </p:nvSpPr>
            <p:spPr bwMode="auto">
              <a:xfrm>
                <a:off x="4623842" y="3204568"/>
                <a:ext cx="43567" cy="717305"/>
              </a:xfrm>
              <a:custGeom>
                <a:avLst/>
                <a:gdLst>
                  <a:gd name="T0" fmla="*/ 0 w 460"/>
                  <a:gd name="T1" fmla="*/ 7688 h 7688"/>
                  <a:gd name="T2" fmla="*/ 460 w 460"/>
                  <a:gd name="T3" fmla="*/ 14 h 7688"/>
                  <a:gd name="T4" fmla="*/ 0 w 460"/>
                  <a:gd name="T5" fmla="*/ 0 h 7688"/>
                  <a:gd name="T6" fmla="*/ 0 w 460"/>
                  <a:gd name="T7" fmla="*/ 7688 h 7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0" h="7688">
                    <a:moveTo>
                      <a:pt x="0" y="7688"/>
                    </a:moveTo>
                    <a:lnTo>
                      <a:pt x="460" y="14"/>
                    </a:lnTo>
                    <a:cubicBezTo>
                      <a:pt x="307" y="4"/>
                      <a:pt x="154" y="0"/>
                      <a:pt x="0" y="0"/>
                    </a:cubicBezTo>
                    <a:lnTo>
                      <a:pt x="0" y="768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0" name="Freeform 329"/>
              <p:cNvSpPr>
                <a:spLocks/>
              </p:cNvSpPr>
              <p:nvPr/>
            </p:nvSpPr>
            <p:spPr bwMode="auto">
              <a:xfrm>
                <a:off x="4623842" y="3204568"/>
                <a:ext cx="85579" cy="717305"/>
              </a:xfrm>
              <a:custGeom>
                <a:avLst/>
                <a:gdLst>
                  <a:gd name="T0" fmla="*/ 0 w 918"/>
                  <a:gd name="T1" fmla="*/ 7674 h 7674"/>
                  <a:gd name="T2" fmla="*/ 918 w 918"/>
                  <a:gd name="T3" fmla="*/ 41 h 7674"/>
                  <a:gd name="T4" fmla="*/ 460 w 918"/>
                  <a:gd name="T5" fmla="*/ 0 h 7674"/>
                  <a:gd name="T6" fmla="*/ 0 w 918"/>
                  <a:gd name="T7" fmla="*/ 7674 h 7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8" h="7674">
                    <a:moveTo>
                      <a:pt x="0" y="7674"/>
                    </a:moveTo>
                    <a:lnTo>
                      <a:pt x="918" y="41"/>
                    </a:lnTo>
                    <a:cubicBezTo>
                      <a:pt x="766" y="22"/>
                      <a:pt x="613" y="9"/>
                      <a:pt x="460" y="0"/>
                    </a:cubicBezTo>
                    <a:lnTo>
                      <a:pt x="0" y="76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1" name="Freeform 330"/>
              <p:cNvSpPr>
                <a:spLocks/>
              </p:cNvSpPr>
              <p:nvPr/>
            </p:nvSpPr>
            <p:spPr bwMode="auto">
              <a:xfrm>
                <a:off x="4623842" y="3209236"/>
                <a:ext cx="129145" cy="712637"/>
              </a:xfrm>
              <a:custGeom>
                <a:avLst/>
                <a:gdLst>
                  <a:gd name="T0" fmla="*/ 0 w 1373"/>
                  <a:gd name="T1" fmla="*/ 7633 h 7633"/>
                  <a:gd name="T2" fmla="*/ 1373 w 1373"/>
                  <a:gd name="T3" fmla="*/ 68 h 7633"/>
                  <a:gd name="T4" fmla="*/ 918 w 1373"/>
                  <a:gd name="T5" fmla="*/ 0 h 7633"/>
                  <a:gd name="T6" fmla="*/ 0 w 1373"/>
                  <a:gd name="T7" fmla="*/ 7633 h 7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3" h="7633">
                    <a:moveTo>
                      <a:pt x="0" y="7633"/>
                    </a:moveTo>
                    <a:lnTo>
                      <a:pt x="1373" y="68"/>
                    </a:lnTo>
                    <a:cubicBezTo>
                      <a:pt x="1222" y="41"/>
                      <a:pt x="1071" y="18"/>
                      <a:pt x="918" y="0"/>
                    </a:cubicBezTo>
                    <a:lnTo>
                      <a:pt x="0" y="763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2" name="Freeform 331"/>
              <p:cNvSpPr>
                <a:spLocks/>
              </p:cNvSpPr>
              <p:nvPr/>
            </p:nvSpPr>
            <p:spPr bwMode="auto">
              <a:xfrm>
                <a:off x="4623842" y="3215460"/>
                <a:ext cx="171157" cy="706413"/>
              </a:xfrm>
              <a:custGeom>
                <a:avLst/>
                <a:gdLst>
                  <a:gd name="T0" fmla="*/ 0 w 1823"/>
                  <a:gd name="T1" fmla="*/ 7565 h 7565"/>
                  <a:gd name="T2" fmla="*/ 1823 w 1823"/>
                  <a:gd name="T3" fmla="*/ 96 h 7565"/>
                  <a:gd name="T4" fmla="*/ 1373 w 1823"/>
                  <a:gd name="T5" fmla="*/ 0 h 7565"/>
                  <a:gd name="T6" fmla="*/ 0 w 1823"/>
                  <a:gd name="T7" fmla="*/ 7565 h 7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23" h="7565">
                    <a:moveTo>
                      <a:pt x="0" y="7565"/>
                    </a:moveTo>
                    <a:lnTo>
                      <a:pt x="1823" y="96"/>
                    </a:lnTo>
                    <a:cubicBezTo>
                      <a:pt x="1674" y="60"/>
                      <a:pt x="1524" y="28"/>
                      <a:pt x="1373" y="0"/>
                    </a:cubicBezTo>
                    <a:lnTo>
                      <a:pt x="0" y="756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3" name="Freeform 332"/>
              <p:cNvSpPr>
                <a:spLocks/>
              </p:cNvSpPr>
              <p:nvPr/>
            </p:nvSpPr>
            <p:spPr bwMode="auto">
              <a:xfrm>
                <a:off x="4623842" y="3224796"/>
                <a:ext cx="211613" cy="697077"/>
              </a:xfrm>
              <a:custGeom>
                <a:avLst/>
                <a:gdLst>
                  <a:gd name="T0" fmla="*/ 0 w 2267"/>
                  <a:gd name="T1" fmla="*/ 7469 h 7469"/>
                  <a:gd name="T2" fmla="*/ 2267 w 2267"/>
                  <a:gd name="T3" fmla="*/ 122 h 7469"/>
                  <a:gd name="T4" fmla="*/ 1823 w 2267"/>
                  <a:gd name="T5" fmla="*/ 0 h 7469"/>
                  <a:gd name="T6" fmla="*/ 0 w 2267"/>
                  <a:gd name="T7" fmla="*/ 7469 h 7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67" h="7469">
                    <a:moveTo>
                      <a:pt x="0" y="7469"/>
                    </a:moveTo>
                    <a:lnTo>
                      <a:pt x="2267" y="122"/>
                    </a:lnTo>
                    <a:cubicBezTo>
                      <a:pt x="2120" y="77"/>
                      <a:pt x="1972" y="36"/>
                      <a:pt x="1823" y="0"/>
                    </a:cubicBezTo>
                    <a:lnTo>
                      <a:pt x="0" y="746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4" name="Freeform 333"/>
              <p:cNvSpPr>
                <a:spLocks/>
              </p:cNvSpPr>
              <p:nvPr/>
            </p:nvSpPr>
            <p:spPr bwMode="auto">
              <a:xfrm>
                <a:off x="4623842" y="3235688"/>
                <a:ext cx="252068" cy="686186"/>
              </a:xfrm>
              <a:custGeom>
                <a:avLst/>
                <a:gdLst>
                  <a:gd name="T0" fmla="*/ 0 w 2702"/>
                  <a:gd name="T1" fmla="*/ 7347 h 7347"/>
                  <a:gd name="T2" fmla="*/ 2702 w 2702"/>
                  <a:gd name="T3" fmla="*/ 149 h 7347"/>
                  <a:gd name="T4" fmla="*/ 2267 w 2702"/>
                  <a:gd name="T5" fmla="*/ 0 h 7347"/>
                  <a:gd name="T6" fmla="*/ 0 w 2702"/>
                  <a:gd name="T7" fmla="*/ 7347 h 7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02" h="7347">
                    <a:moveTo>
                      <a:pt x="0" y="7347"/>
                    </a:moveTo>
                    <a:lnTo>
                      <a:pt x="2702" y="149"/>
                    </a:lnTo>
                    <a:cubicBezTo>
                      <a:pt x="2558" y="95"/>
                      <a:pt x="2413" y="46"/>
                      <a:pt x="2267" y="0"/>
                    </a:cubicBezTo>
                    <a:lnTo>
                      <a:pt x="0" y="734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5" name="Freeform 334"/>
              <p:cNvSpPr>
                <a:spLocks/>
              </p:cNvSpPr>
              <p:nvPr/>
            </p:nvSpPr>
            <p:spPr bwMode="auto">
              <a:xfrm>
                <a:off x="4623842" y="3249693"/>
                <a:ext cx="292523" cy="672181"/>
              </a:xfrm>
              <a:custGeom>
                <a:avLst/>
                <a:gdLst>
                  <a:gd name="T0" fmla="*/ 0 w 3127"/>
                  <a:gd name="T1" fmla="*/ 7198 h 7198"/>
                  <a:gd name="T2" fmla="*/ 3127 w 3127"/>
                  <a:gd name="T3" fmla="*/ 175 h 7198"/>
                  <a:gd name="T4" fmla="*/ 2702 w 3127"/>
                  <a:gd name="T5" fmla="*/ 0 h 7198"/>
                  <a:gd name="T6" fmla="*/ 0 w 3127"/>
                  <a:gd name="T7" fmla="*/ 7198 h 7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27" h="7198">
                    <a:moveTo>
                      <a:pt x="0" y="7198"/>
                    </a:moveTo>
                    <a:lnTo>
                      <a:pt x="3127" y="175"/>
                    </a:lnTo>
                    <a:cubicBezTo>
                      <a:pt x="2987" y="112"/>
                      <a:pt x="2845" y="54"/>
                      <a:pt x="2702" y="0"/>
                    </a:cubicBezTo>
                    <a:lnTo>
                      <a:pt x="0" y="719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6" name="Freeform 335"/>
              <p:cNvSpPr>
                <a:spLocks/>
              </p:cNvSpPr>
              <p:nvPr/>
            </p:nvSpPr>
            <p:spPr bwMode="auto">
              <a:xfrm>
                <a:off x="4623842" y="3266807"/>
                <a:ext cx="331422" cy="655066"/>
              </a:xfrm>
              <a:custGeom>
                <a:avLst/>
                <a:gdLst>
                  <a:gd name="T0" fmla="*/ 0 w 3542"/>
                  <a:gd name="T1" fmla="*/ 7023 h 7023"/>
                  <a:gd name="T2" fmla="*/ 3542 w 3542"/>
                  <a:gd name="T3" fmla="*/ 199 h 7023"/>
                  <a:gd name="T4" fmla="*/ 3127 w 3542"/>
                  <a:gd name="T5" fmla="*/ 0 h 7023"/>
                  <a:gd name="T6" fmla="*/ 0 w 3542"/>
                  <a:gd name="T7" fmla="*/ 7023 h 7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42" h="7023">
                    <a:moveTo>
                      <a:pt x="0" y="7023"/>
                    </a:moveTo>
                    <a:lnTo>
                      <a:pt x="3542" y="199"/>
                    </a:lnTo>
                    <a:cubicBezTo>
                      <a:pt x="3406" y="128"/>
                      <a:pt x="3268" y="62"/>
                      <a:pt x="3127" y="0"/>
                    </a:cubicBezTo>
                    <a:lnTo>
                      <a:pt x="0" y="702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7" name="Freeform 336"/>
              <p:cNvSpPr>
                <a:spLocks/>
              </p:cNvSpPr>
              <p:nvPr/>
            </p:nvSpPr>
            <p:spPr bwMode="auto">
              <a:xfrm>
                <a:off x="4623842" y="3283924"/>
                <a:ext cx="368767" cy="637950"/>
              </a:xfrm>
              <a:custGeom>
                <a:avLst/>
                <a:gdLst>
                  <a:gd name="T0" fmla="*/ 0 w 3944"/>
                  <a:gd name="T1" fmla="*/ 6824 h 6824"/>
                  <a:gd name="T2" fmla="*/ 3944 w 3944"/>
                  <a:gd name="T3" fmla="*/ 224 h 6824"/>
                  <a:gd name="T4" fmla="*/ 3542 w 3944"/>
                  <a:gd name="T5" fmla="*/ 0 h 6824"/>
                  <a:gd name="T6" fmla="*/ 0 w 3944"/>
                  <a:gd name="T7" fmla="*/ 6824 h 6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44" h="6824">
                    <a:moveTo>
                      <a:pt x="0" y="6824"/>
                    </a:moveTo>
                    <a:lnTo>
                      <a:pt x="3944" y="224"/>
                    </a:lnTo>
                    <a:cubicBezTo>
                      <a:pt x="3812" y="145"/>
                      <a:pt x="3678" y="71"/>
                      <a:pt x="3542" y="0"/>
                    </a:cubicBezTo>
                    <a:lnTo>
                      <a:pt x="0" y="682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8" name="Freeform 337"/>
              <p:cNvSpPr>
                <a:spLocks/>
              </p:cNvSpPr>
              <p:nvPr/>
            </p:nvSpPr>
            <p:spPr bwMode="auto">
              <a:xfrm>
                <a:off x="4623842" y="3305707"/>
                <a:ext cx="404554" cy="616166"/>
              </a:xfrm>
              <a:custGeom>
                <a:avLst/>
                <a:gdLst>
                  <a:gd name="T0" fmla="*/ 0 w 4331"/>
                  <a:gd name="T1" fmla="*/ 6600 h 6600"/>
                  <a:gd name="T2" fmla="*/ 4331 w 4331"/>
                  <a:gd name="T3" fmla="*/ 248 h 6600"/>
                  <a:gd name="T4" fmla="*/ 3944 w 4331"/>
                  <a:gd name="T5" fmla="*/ 0 h 6600"/>
                  <a:gd name="T6" fmla="*/ 0 w 4331"/>
                  <a:gd name="T7" fmla="*/ 6600 h 6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31" h="6600">
                    <a:moveTo>
                      <a:pt x="0" y="6600"/>
                    </a:moveTo>
                    <a:lnTo>
                      <a:pt x="4331" y="248"/>
                    </a:lnTo>
                    <a:cubicBezTo>
                      <a:pt x="4205" y="161"/>
                      <a:pt x="4075" y="79"/>
                      <a:pt x="3944" y="0"/>
                    </a:cubicBezTo>
                    <a:lnTo>
                      <a:pt x="0" y="660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39" name="Freeform 338"/>
              <p:cNvSpPr>
                <a:spLocks/>
              </p:cNvSpPr>
              <p:nvPr/>
            </p:nvSpPr>
            <p:spPr bwMode="auto">
              <a:xfrm>
                <a:off x="4623842" y="3329046"/>
                <a:ext cx="440342" cy="592827"/>
              </a:xfrm>
              <a:custGeom>
                <a:avLst/>
                <a:gdLst>
                  <a:gd name="T0" fmla="*/ 0 w 4704"/>
                  <a:gd name="T1" fmla="*/ 6352 h 6352"/>
                  <a:gd name="T2" fmla="*/ 4704 w 4704"/>
                  <a:gd name="T3" fmla="*/ 270 h 6352"/>
                  <a:gd name="T4" fmla="*/ 4331 w 4704"/>
                  <a:gd name="T5" fmla="*/ 0 h 6352"/>
                  <a:gd name="T6" fmla="*/ 0 w 4704"/>
                  <a:gd name="T7" fmla="*/ 6352 h 6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04" h="6352">
                    <a:moveTo>
                      <a:pt x="0" y="6352"/>
                    </a:moveTo>
                    <a:lnTo>
                      <a:pt x="4704" y="270"/>
                    </a:lnTo>
                    <a:cubicBezTo>
                      <a:pt x="4582" y="176"/>
                      <a:pt x="4458" y="86"/>
                      <a:pt x="4331" y="0"/>
                    </a:cubicBezTo>
                    <a:lnTo>
                      <a:pt x="0" y="635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0" name="Freeform 339"/>
              <p:cNvSpPr>
                <a:spLocks/>
              </p:cNvSpPr>
              <p:nvPr/>
            </p:nvSpPr>
            <p:spPr bwMode="auto">
              <a:xfrm>
                <a:off x="4623842" y="3353943"/>
                <a:ext cx="473016" cy="567932"/>
              </a:xfrm>
              <a:custGeom>
                <a:avLst/>
                <a:gdLst>
                  <a:gd name="T0" fmla="*/ 0 w 5059"/>
                  <a:gd name="T1" fmla="*/ 6082 h 6082"/>
                  <a:gd name="T2" fmla="*/ 5059 w 5059"/>
                  <a:gd name="T3" fmla="*/ 292 h 6082"/>
                  <a:gd name="T4" fmla="*/ 4704 w 5059"/>
                  <a:gd name="T5" fmla="*/ 0 h 6082"/>
                  <a:gd name="T6" fmla="*/ 0 w 5059"/>
                  <a:gd name="T7" fmla="*/ 6082 h 6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59" h="6082">
                    <a:moveTo>
                      <a:pt x="0" y="6082"/>
                    </a:moveTo>
                    <a:lnTo>
                      <a:pt x="5059" y="292"/>
                    </a:lnTo>
                    <a:cubicBezTo>
                      <a:pt x="4943" y="191"/>
                      <a:pt x="4825" y="94"/>
                      <a:pt x="4704" y="0"/>
                    </a:cubicBezTo>
                    <a:lnTo>
                      <a:pt x="0" y="608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1" name="Freeform 340"/>
              <p:cNvSpPr>
                <a:spLocks/>
              </p:cNvSpPr>
              <p:nvPr/>
            </p:nvSpPr>
            <p:spPr bwMode="auto">
              <a:xfrm>
                <a:off x="4623842" y="3381949"/>
                <a:ext cx="504135" cy="539924"/>
              </a:xfrm>
              <a:custGeom>
                <a:avLst/>
                <a:gdLst>
                  <a:gd name="T0" fmla="*/ 0 w 5396"/>
                  <a:gd name="T1" fmla="*/ 5790 h 5790"/>
                  <a:gd name="T2" fmla="*/ 5396 w 5396"/>
                  <a:gd name="T3" fmla="*/ 313 h 5790"/>
                  <a:gd name="T4" fmla="*/ 5059 w 5396"/>
                  <a:gd name="T5" fmla="*/ 0 h 5790"/>
                  <a:gd name="T6" fmla="*/ 0 w 5396"/>
                  <a:gd name="T7" fmla="*/ 5790 h 5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96" h="5790">
                    <a:moveTo>
                      <a:pt x="0" y="5790"/>
                    </a:moveTo>
                    <a:lnTo>
                      <a:pt x="5396" y="313"/>
                    </a:lnTo>
                    <a:cubicBezTo>
                      <a:pt x="5287" y="206"/>
                      <a:pt x="5174" y="101"/>
                      <a:pt x="5059" y="0"/>
                    </a:cubicBezTo>
                    <a:lnTo>
                      <a:pt x="0" y="579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2" name="Freeform 341"/>
              <p:cNvSpPr>
                <a:spLocks/>
              </p:cNvSpPr>
              <p:nvPr/>
            </p:nvSpPr>
            <p:spPr bwMode="auto">
              <a:xfrm>
                <a:off x="4623842" y="3409957"/>
                <a:ext cx="533699" cy="511916"/>
              </a:xfrm>
              <a:custGeom>
                <a:avLst/>
                <a:gdLst>
                  <a:gd name="T0" fmla="*/ 0 w 5714"/>
                  <a:gd name="T1" fmla="*/ 5477 h 5477"/>
                  <a:gd name="T2" fmla="*/ 5714 w 5714"/>
                  <a:gd name="T3" fmla="*/ 333 h 5477"/>
                  <a:gd name="T4" fmla="*/ 5396 w 5714"/>
                  <a:gd name="T5" fmla="*/ 0 h 5477"/>
                  <a:gd name="T6" fmla="*/ 0 w 5714"/>
                  <a:gd name="T7" fmla="*/ 5477 h 5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14" h="5477">
                    <a:moveTo>
                      <a:pt x="0" y="5477"/>
                    </a:moveTo>
                    <a:lnTo>
                      <a:pt x="5714" y="333"/>
                    </a:lnTo>
                    <a:cubicBezTo>
                      <a:pt x="5611" y="219"/>
                      <a:pt x="5505" y="108"/>
                      <a:pt x="5396" y="0"/>
                    </a:cubicBezTo>
                    <a:lnTo>
                      <a:pt x="0" y="547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3" name="Freeform 342"/>
              <p:cNvSpPr>
                <a:spLocks/>
              </p:cNvSpPr>
              <p:nvPr/>
            </p:nvSpPr>
            <p:spPr bwMode="auto">
              <a:xfrm>
                <a:off x="4623842" y="3441077"/>
                <a:ext cx="561707" cy="480797"/>
              </a:xfrm>
              <a:custGeom>
                <a:avLst/>
                <a:gdLst>
                  <a:gd name="T0" fmla="*/ 0 w 6011"/>
                  <a:gd name="T1" fmla="*/ 5144 h 5144"/>
                  <a:gd name="T2" fmla="*/ 6011 w 6011"/>
                  <a:gd name="T3" fmla="*/ 351 h 5144"/>
                  <a:gd name="T4" fmla="*/ 5714 w 6011"/>
                  <a:gd name="T5" fmla="*/ 0 h 5144"/>
                  <a:gd name="T6" fmla="*/ 0 w 6011"/>
                  <a:gd name="T7" fmla="*/ 5144 h 5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11" h="5144">
                    <a:moveTo>
                      <a:pt x="0" y="5144"/>
                    </a:moveTo>
                    <a:lnTo>
                      <a:pt x="6011" y="351"/>
                    </a:lnTo>
                    <a:cubicBezTo>
                      <a:pt x="5916" y="231"/>
                      <a:pt x="5817" y="114"/>
                      <a:pt x="5714" y="0"/>
                    </a:cubicBezTo>
                    <a:lnTo>
                      <a:pt x="0" y="514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4" name="Freeform 343"/>
              <p:cNvSpPr>
                <a:spLocks/>
              </p:cNvSpPr>
              <p:nvPr/>
            </p:nvSpPr>
            <p:spPr bwMode="auto">
              <a:xfrm>
                <a:off x="4623842" y="3473752"/>
                <a:ext cx="588159" cy="448121"/>
              </a:xfrm>
              <a:custGeom>
                <a:avLst/>
                <a:gdLst>
                  <a:gd name="T0" fmla="*/ 0 w 6287"/>
                  <a:gd name="T1" fmla="*/ 4793 h 4793"/>
                  <a:gd name="T2" fmla="*/ 6287 w 6287"/>
                  <a:gd name="T3" fmla="*/ 368 h 4793"/>
                  <a:gd name="T4" fmla="*/ 6011 w 6287"/>
                  <a:gd name="T5" fmla="*/ 0 h 4793"/>
                  <a:gd name="T6" fmla="*/ 0 w 6287"/>
                  <a:gd name="T7" fmla="*/ 4793 h 4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87" h="4793">
                    <a:moveTo>
                      <a:pt x="0" y="4793"/>
                    </a:moveTo>
                    <a:lnTo>
                      <a:pt x="6287" y="368"/>
                    </a:lnTo>
                    <a:cubicBezTo>
                      <a:pt x="6199" y="242"/>
                      <a:pt x="6107" y="119"/>
                      <a:pt x="6011" y="0"/>
                    </a:cubicBezTo>
                    <a:lnTo>
                      <a:pt x="0" y="479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5" name="Freeform 344"/>
              <p:cNvSpPr>
                <a:spLocks/>
              </p:cNvSpPr>
              <p:nvPr/>
            </p:nvSpPr>
            <p:spPr bwMode="auto">
              <a:xfrm>
                <a:off x="4623842" y="3507984"/>
                <a:ext cx="611498" cy="413890"/>
              </a:xfrm>
              <a:custGeom>
                <a:avLst/>
                <a:gdLst>
                  <a:gd name="T0" fmla="*/ 0 w 6541"/>
                  <a:gd name="T1" fmla="*/ 4425 h 4425"/>
                  <a:gd name="T2" fmla="*/ 6541 w 6541"/>
                  <a:gd name="T3" fmla="*/ 384 h 4425"/>
                  <a:gd name="T4" fmla="*/ 6287 w 6541"/>
                  <a:gd name="T5" fmla="*/ 0 h 4425"/>
                  <a:gd name="T6" fmla="*/ 0 w 6541"/>
                  <a:gd name="T7" fmla="*/ 4425 h 4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541" h="4425">
                    <a:moveTo>
                      <a:pt x="0" y="4425"/>
                    </a:moveTo>
                    <a:lnTo>
                      <a:pt x="6541" y="384"/>
                    </a:lnTo>
                    <a:cubicBezTo>
                      <a:pt x="6460" y="253"/>
                      <a:pt x="6376" y="125"/>
                      <a:pt x="6287" y="0"/>
                    </a:cubicBezTo>
                    <a:lnTo>
                      <a:pt x="0" y="442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4623842" y="3543771"/>
                <a:ext cx="633283" cy="378104"/>
              </a:xfrm>
              <a:custGeom>
                <a:avLst/>
                <a:gdLst>
                  <a:gd name="T0" fmla="*/ 0 w 6771"/>
                  <a:gd name="T1" fmla="*/ 4041 h 4041"/>
                  <a:gd name="T2" fmla="*/ 6771 w 6771"/>
                  <a:gd name="T3" fmla="*/ 398 h 4041"/>
                  <a:gd name="T4" fmla="*/ 6541 w 6771"/>
                  <a:gd name="T5" fmla="*/ 0 h 4041"/>
                  <a:gd name="T6" fmla="*/ 0 w 6771"/>
                  <a:gd name="T7" fmla="*/ 4041 h 4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71" h="4041">
                    <a:moveTo>
                      <a:pt x="0" y="4041"/>
                    </a:moveTo>
                    <a:lnTo>
                      <a:pt x="6771" y="398"/>
                    </a:lnTo>
                    <a:cubicBezTo>
                      <a:pt x="6698" y="263"/>
                      <a:pt x="6621" y="130"/>
                      <a:pt x="6541" y="0"/>
                    </a:cubicBezTo>
                    <a:lnTo>
                      <a:pt x="0" y="4041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7" name="Freeform 346"/>
              <p:cNvSpPr>
                <a:spLocks/>
              </p:cNvSpPr>
              <p:nvPr/>
            </p:nvSpPr>
            <p:spPr bwMode="auto">
              <a:xfrm>
                <a:off x="4623842" y="3581115"/>
                <a:ext cx="651954" cy="340759"/>
              </a:xfrm>
              <a:custGeom>
                <a:avLst/>
                <a:gdLst>
                  <a:gd name="T0" fmla="*/ 0 w 6977"/>
                  <a:gd name="T1" fmla="*/ 3643 h 3643"/>
                  <a:gd name="T2" fmla="*/ 6977 w 6977"/>
                  <a:gd name="T3" fmla="*/ 411 h 3643"/>
                  <a:gd name="T4" fmla="*/ 6771 w 6977"/>
                  <a:gd name="T5" fmla="*/ 0 h 3643"/>
                  <a:gd name="T6" fmla="*/ 0 w 6977"/>
                  <a:gd name="T7" fmla="*/ 3643 h 3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977" h="3643">
                    <a:moveTo>
                      <a:pt x="0" y="3643"/>
                    </a:moveTo>
                    <a:lnTo>
                      <a:pt x="6977" y="411"/>
                    </a:lnTo>
                    <a:cubicBezTo>
                      <a:pt x="6912" y="272"/>
                      <a:pt x="6843" y="135"/>
                      <a:pt x="6771" y="0"/>
                    </a:cubicBezTo>
                    <a:lnTo>
                      <a:pt x="0" y="364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8" name="Freeform 347"/>
              <p:cNvSpPr>
                <a:spLocks/>
              </p:cNvSpPr>
              <p:nvPr/>
            </p:nvSpPr>
            <p:spPr bwMode="auto">
              <a:xfrm>
                <a:off x="4623842" y="3620014"/>
                <a:ext cx="669070" cy="301859"/>
              </a:xfrm>
              <a:custGeom>
                <a:avLst/>
                <a:gdLst>
                  <a:gd name="T0" fmla="*/ 0 w 7157"/>
                  <a:gd name="T1" fmla="*/ 3232 h 3232"/>
                  <a:gd name="T2" fmla="*/ 7157 w 7157"/>
                  <a:gd name="T3" fmla="*/ 423 h 3232"/>
                  <a:gd name="T4" fmla="*/ 6977 w 7157"/>
                  <a:gd name="T5" fmla="*/ 0 h 3232"/>
                  <a:gd name="T6" fmla="*/ 0 w 7157"/>
                  <a:gd name="T7" fmla="*/ 3232 h 3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57" h="3232">
                    <a:moveTo>
                      <a:pt x="0" y="3232"/>
                    </a:moveTo>
                    <a:lnTo>
                      <a:pt x="7157" y="423"/>
                    </a:lnTo>
                    <a:cubicBezTo>
                      <a:pt x="7101" y="281"/>
                      <a:pt x="7041" y="140"/>
                      <a:pt x="6977" y="0"/>
                    </a:cubicBezTo>
                    <a:lnTo>
                      <a:pt x="0" y="32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49" name="Freeform 348"/>
              <p:cNvSpPr>
                <a:spLocks/>
              </p:cNvSpPr>
              <p:nvPr/>
            </p:nvSpPr>
            <p:spPr bwMode="auto">
              <a:xfrm>
                <a:off x="4623842" y="3658913"/>
                <a:ext cx="683074" cy="262960"/>
              </a:xfrm>
              <a:custGeom>
                <a:avLst/>
                <a:gdLst>
                  <a:gd name="T0" fmla="*/ 0 w 7312"/>
                  <a:gd name="T1" fmla="*/ 2809 h 2809"/>
                  <a:gd name="T2" fmla="*/ 7312 w 7312"/>
                  <a:gd name="T3" fmla="*/ 433 h 2809"/>
                  <a:gd name="T4" fmla="*/ 7157 w 7312"/>
                  <a:gd name="T5" fmla="*/ 0 h 2809"/>
                  <a:gd name="T6" fmla="*/ 0 w 7312"/>
                  <a:gd name="T7" fmla="*/ 2809 h 2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12" h="2809">
                    <a:moveTo>
                      <a:pt x="0" y="2809"/>
                    </a:moveTo>
                    <a:lnTo>
                      <a:pt x="7312" y="433"/>
                    </a:lnTo>
                    <a:cubicBezTo>
                      <a:pt x="7265" y="288"/>
                      <a:pt x="7213" y="143"/>
                      <a:pt x="7157" y="0"/>
                    </a:cubicBezTo>
                    <a:lnTo>
                      <a:pt x="0" y="280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4623842" y="3699368"/>
                <a:ext cx="695521" cy="222505"/>
              </a:xfrm>
              <a:custGeom>
                <a:avLst/>
                <a:gdLst>
                  <a:gd name="T0" fmla="*/ 0 w 7441"/>
                  <a:gd name="T1" fmla="*/ 2376 h 2376"/>
                  <a:gd name="T2" fmla="*/ 7441 w 7441"/>
                  <a:gd name="T3" fmla="*/ 442 h 2376"/>
                  <a:gd name="T4" fmla="*/ 7312 w 7441"/>
                  <a:gd name="T5" fmla="*/ 0 h 2376"/>
                  <a:gd name="T6" fmla="*/ 0 w 7441"/>
                  <a:gd name="T7" fmla="*/ 2376 h 2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41" h="2376">
                    <a:moveTo>
                      <a:pt x="0" y="2376"/>
                    </a:moveTo>
                    <a:lnTo>
                      <a:pt x="7441" y="442"/>
                    </a:lnTo>
                    <a:cubicBezTo>
                      <a:pt x="7403" y="294"/>
                      <a:pt x="7360" y="146"/>
                      <a:pt x="7312" y="0"/>
                    </a:cubicBezTo>
                    <a:lnTo>
                      <a:pt x="0" y="237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1" name="Freeform 350"/>
              <p:cNvSpPr>
                <a:spLocks/>
              </p:cNvSpPr>
              <p:nvPr/>
            </p:nvSpPr>
            <p:spPr bwMode="auto">
              <a:xfrm>
                <a:off x="4623842" y="3741380"/>
                <a:ext cx="704857" cy="180493"/>
              </a:xfrm>
              <a:custGeom>
                <a:avLst/>
                <a:gdLst>
                  <a:gd name="T0" fmla="*/ 0 w 7544"/>
                  <a:gd name="T1" fmla="*/ 1934 h 1934"/>
                  <a:gd name="T2" fmla="*/ 7544 w 7544"/>
                  <a:gd name="T3" fmla="*/ 448 h 1934"/>
                  <a:gd name="T4" fmla="*/ 7441 w 7544"/>
                  <a:gd name="T5" fmla="*/ 0 h 1934"/>
                  <a:gd name="T6" fmla="*/ 0 w 7544"/>
                  <a:gd name="T7" fmla="*/ 1934 h 19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44" h="1934">
                    <a:moveTo>
                      <a:pt x="0" y="1934"/>
                    </a:moveTo>
                    <a:lnTo>
                      <a:pt x="7544" y="448"/>
                    </a:lnTo>
                    <a:cubicBezTo>
                      <a:pt x="7514" y="298"/>
                      <a:pt x="7480" y="148"/>
                      <a:pt x="7441" y="0"/>
                    </a:cubicBezTo>
                    <a:lnTo>
                      <a:pt x="0" y="193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2" name="Freeform 351"/>
              <p:cNvSpPr>
                <a:spLocks/>
              </p:cNvSpPr>
              <p:nvPr/>
            </p:nvSpPr>
            <p:spPr bwMode="auto">
              <a:xfrm>
                <a:off x="4623842" y="3783391"/>
                <a:ext cx="711081" cy="138482"/>
              </a:xfrm>
              <a:custGeom>
                <a:avLst/>
                <a:gdLst>
                  <a:gd name="T0" fmla="*/ 0 w 7619"/>
                  <a:gd name="T1" fmla="*/ 1486 h 1486"/>
                  <a:gd name="T2" fmla="*/ 7619 w 7619"/>
                  <a:gd name="T3" fmla="*/ 454 h 1486"/>
                  <a:gd name="T4" fmla="*/ 7544 w 7619"/>
                  <a:gd name="T5" fmla="*/ 0 h 1486"/>
                  <a:gd name="T6" fmla="*/ 0 w 7619"/>
                  <a:gd name="T7" fmla="*/ 1486 h 1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19" h="1486">
                    <a:moveTo>
                      <a:pt x="0" y="1486"/>
                    </a:moveTo>
                    <a:lnTo>
                      <a:pt x="7619" y="454"/>
                    </a:lnTo>
                    <a:cubicBezTo>
                      <a:pt x="7599" y="302"/>
                      <a:pt x="7573" y="151"/>
                      <a:pt x="7544" y="0"/>
                    </a:cubicBezTo>
                    <a:lnTo>
                      <a:pt x="0" y="148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3" name="Freeform 352"/>
              <p:cNvSpPr>
                <a:spLocks/>
              </p:cNvSpPr>
              <p:nvPr/>
            </p:nvSpPr>
            <p:spPr bwMode="auto">
              <a:xfrm>
                <a:off x="4623842" y="3825403"/>
                <a:ext cx="715749" cy="96470"/>
              </a:xfrm>
              <a:custGeom>
                <a:avLst/>
                <a:gdLst>
                  <a:gd name="T0" fmla="*/ 0 w 7667"/>
                  <a:gd name="T1" fmla="*/ 1032 h 1032"/>
                  <a:gd name="T2" fmla="*/ 7667 w 7667"/>
                  <a:gd name="T3" fmla="*/ 458 h 1032"/>
                  <a:gd name="T4" fmla="*/ 7619 w 7667"/>
                  <a:gd name="T5" fmla="*/ 0 h 1032"/>
                  <a:gd name="T6" fmla="*/ 0 w 7667"/>
                  <a:gd name="T7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67" h="1032">
                    <a:moveTo>
                      <a:pt x="0" y="1032"/>
                    </a:moveTo>
                    <a:lnTo>
                      <a:pt x="7667" y="458"/>
                    </a:lnTo>
                    <a:cubicBezTo>
                      <a:pt x="7656" y="305"/>
                      <a:pt x="7640" y="152"/>
                      <a:pt x="7619" y="0"/>
                    </a:cubicBezTo>
                    <a:lnTo>
                      <a:pt x="0" y="10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4" name="Freeform 353"/>
              <p:cNvSpPr>
                <a:spLocks/>
              </p:cNvSpPr>
              <p:nvPr/>
            </p:nvSpPr>
            <p:spPr bwMode="auto">
              <a:xfrm>
                <a:off x="4623842" y="3868970"/>
                <a:ext cx="718861" cy="52903"/>
              </a:xfrm>
              <a:custGeom>
                <a:avLst/>
                <a:gdLst>
                  <a:gd name="T0" fmla="*/ 0 w 7688"/>
                  <a:gd name="T1" fmla="*/ 574 h 574"/>
                  <a:gd name="T2" fmla="*/ 7688 w 7688"/>
                  <a:gd name="T3" fmla="*/ 459 h 574"/>
                  <a:gd name="T4" fmla="*/ 7667 w 7688"/>
                  <a:gd name="T5" fmla="*/ 0 h 574"/>
                  <a:gd name="T6" fmla="*/ 0 w 7688"/>
                  <a:gd name="T7" fmla="*/ 574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8" h="574">
                    <a:moveTo>
                      <a:pt x="0" y="574"/>
                    </a:moveTo>
                    <a:lnTo>
                      <a:pt x="7688" y="459"/>
                    </a:lnTo>
                    <a:cubicBezTo>
                      <a:pt x="7686" y="306"/>
                      <a:pt x="7679" y="153"/>
                      <a:pt x="7667" y="0"/>
                    </a:cubicBezTo>
                    <a:lnTo>
                      <a:pt x="0" y="5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5" name="Freeform 354"/>
              <p:cNvSpPr>
                <a:spLocks/>
              </p:cNvSpPr>
              <p:nvPr/>
            </p:nvSpPr>
            <p:spPr bwMode="auto">
              <a:xfrm>
                <a:off x="4623841" y="3910981"/>
                <a:ext cx="718861" cy="43568"/>
              </a:xfrm>
              <a:custGeom>
                <a:avLst/>
                <a:gdLst>
                  <a:gd name="T0" fmla="*/ 0 w 7690"/>
                  <a:gd name="T1" fmla="*/ 115 h 460"/>
                  <a:gd name="T2" fmla="*/ 7681 w 7690"/>
                  <a:gd name="T3" fmla="*/ 460 h 460"/>
                  <a:gd name="T4" fmla="*/ 7688 w 7690"/>
                  <a:gd name="T5" fmla="*/ 0 h 460"/>
                  <a:gd name="T6" fmla="*/ 0 w 7690"/>
                  <a:gd name="T7" fmla="*/ 115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90" h="460">
                    <a:moveTo>
                      <a:pt x="0" y="115"/>
                    </a:moveTo>
                    <a:lnTo>
                      <a:pt x="7681" y="460"/>
                    </a:lnTo>
                    <a:cubicBezTo>
                      <a:pt x="7688" y="307"/>
                      <a:pt x="7690" y="154"/>
                      <a:pt x="7688" y="0"/>
                    </a:cubicBezTo>
                    <a:lnTo>
                      <a:pt x="0" y="11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6" name="Freeform 355"/>
              <p:cNvSpPr>
                <a:spLocks/>
              </p:cNvSpPr>
              <p:nvPr/>
            </p:nvSpPr>
            <p:spPr bwMode="auto">
              <a:xfrm>
                <a:off x="4623841" y="3921873"/>
                <a:ext cx="717304" cy="74687"/>
              </a:xfrm>
              <a:custGeom>
                <a:avLst/>
                <a:gdLst>
                  <a:gd name="T0" fmla="*/ 0 w 7681"/>
                  <a:gd name="T1" fmla="*/ 0 h 804"/>
                  <a:gd name="T2" fmla="*/ 7647 w 7681"/>
                  <a:gd name="T3" fmla="*/ 804 h 804"/>
                  <a:gd name="T4" fmla="*/ 7681 w 7681"/>
                  <a:gd name="T5" fmla="*/ 345 h 804"/>
                  <a:gd name="T6" fmla="*/ 0 w 7681"/>
                  <a:gd name="T7" fmla="*/ 0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1" h="804">
                    <a:moveTo>
                      <a:pt x="0" y="0"/>
                    </a:moveTo>
                    <a:lnTo>
                      <a:pt x="7647" y="804"/>
                    </a:lnTo>
                    <a:cubicBezTo>
                      <a:pt x="7663" y="651"/>
                      <a:pt x="7674" y="498"/>
                      <a:pt x="7681" y="34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7" name="Freeform 356"/>
              <p:cNvSpPr>
                <a:spLocks/>
              </p:cNvSpPr>
              <p:nvPr/>
            </p:nvSpPr>
            <p:spPr bwMode="auto">
              <a:xfrm>
                <a:off x="4623841" y="3921873"/>
                <a:ext cx="714192" cy="118254"/>
              </a:xfrm>
              <a:custGeom>
                <a:avLst/>
                <a:gdLst>
                  <a:gd name="T0" fmla="*/ 0 w 7647"/>
                  <a:gd name="T1" fmla="*/ 0 h 1260"/>
                  <a:gd name="T2" fmla="*/ 7585 w 7647"/>
                  <a:gd name="T3" fmla="*/ 1260 h 1260"/>
                  <a:gd name="T4" fmla="*/ 7647 w 7647"/>
                  <a:gd name="T5" fmla="*/ 804 h 1260"/>
                  <a:gd name="T6" fmla="*/ 0 w 7647"/>
                  <a:gd name="T7" fmla="*/ 0 h 1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47" h="1260">
                    <a:moveTo>
                      <a:pt x="0" y="0"/>
                    </a:moveTo>
                    <a:lnTo>
                      <a:pt x="7585" y="1260"/>
                    </a:lnTo>
                    <a:cubicBezTo>
                      <a:pt x="7610" y="1108"/>
                      <a:pt x="7631" y="956"/>
                      <a:pt x="7647" y="804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8" name="Freeform 357"/>
              <p:cNvSpPr>
                <a:spLocks/>
              </p:cNvSpPr>
              <p:nvPr/>
            </p:nvSpPr>
            <p:spPr bwMode="auto">
              <a:xfrm>
                <a:off x="4623841" y="3921873"/>
                <a:ext cx="707969" cy="160266"/>
              </a:xfrm>
              <a:custGeom>
                <a:avLst/>
                <a:gdLst>
                  <a:gd name="T0" fmla="*/ 0 w 7585"/>
                  <a:gd name="T1" fmla="*/ 0 h 1711"/>
                  <a:gd name="T2" fmla="*/ 7496 w 7585"/>
                  <a:gd name="T3" fmla="*/ 1711 h 1711"/>
                  <a:gd name="T4" fmla="*/ 7585 w 7585"/>
                  <a:gd name="T5" fmla="*/ 1260 h 1711"/>
                  <a:gd name="T6" fmla="*/ 0 w 7585"/>
                  <a:gd name="T7" fmla="*/ 0 h 1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5" h="1711">
                    <a:moveTo>
                      <a:pt x="0" y="0"/>
                    </a:moveTo>
                    <a:lnTo>
                      <a:pt x="7496" y="1711"/>
                    </a:lnTo>
                    <a:cubicBezTo>
                      <a:pt x="7530" y="1562"/>
                      <a:pt x="7560" y="1411"/>
                      <a:pt x="7585" y="126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4623841" y="3921873"/>
                <a:ext cx="700188" cy="200721"/>
              </a:xfrm>
              <a:custGeom>
                <a:avLst/>
                <a:gdLst>
                  <a:gd name="T0" fmla="*/ 0 w 7496"/>
                  <a:gd name="T1" fmla="*/ 0 h 2156"/>
                  <a:gd name="T2" fmla="*/ 7380 w 7496"/>
                  <a:gd name="T3" fmla="*/ 2156 h 2156"/>
                  <a:gd name="T4" fmla="*/ 7496 w 7496"/>
                  <a:gd name="T5" fmla="*/ 1711 h 2156"/>
                  <a:gd name="T6" fmla="*/ 0 w 7496"/>
                  <a:gd name="T7" fmla="*/ 0 h 2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96" h="2156">
                    <a:moveTo>
                      <a:pt x="0" y="0"/>
                    </a:moveTo>
                    <a:lnTo>
                      <a:pt x="7380" y="2156"/>
                    </a:lnTo>
                    <a:cubicBezTo>
                      <a:pt x="7423" y="2009"/>
                      <a:pt x="7462" y="1861"/>
                      <a:pt x="7496" y="1711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0" name="Freeform 359"/>
              <p:cNvSpPr>
                <a:spLocks/>
              </p:cNvSpPr>
              <p:nvPr/>
            </p:nvSpPr>
            <p:spPr bwMode="auto">
              <a:xfrm>
                <a:off x="4623841" y="3921873"/>
                <a:ext cx="689297" cy="242732"/>
              </a:xfrm>
              <a:custGeom>
                <a:avLst/>
                <a:gdLst>
                  <a:gd name="T0" fmla="*/ 0 w 7380"/>
                  <a:gd name="T1" fmla="*/ 0 h 2594"/>
                  <a:gd name="T2" fmla="*/ 7238 w 7380"/>
                  <a:gd name="T3" fmla="*/ 2594 h 2594"/>
                  <a:gd name="T4" fmla="*/ 7380 w 7380"/>
                  <a:gd name="T5" fmla="*/ 2156 h 2594"/>
                  <a:gd name="T6" fmla="*/ 0 w 7380"/>
                  <a:gd name="T7" fmla="*/ 0 h 25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80" h="2594">
                    <a:moveTo>
                      <a:pt x="0" y="0"/>
                    </a:moveTo>
                    <a:lnTo>
                      <a:pt x="7238" y="2594"/>
                    </a:lnTo>
                    <a:cubicBezTo>
                      <a:pt x="7290" y="2449"/>
                      <a:pt x="7337" y="2304"/>
                      <a:pt x="7380" y="215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4623841" y="3921873"/>
                <a:ext cx="676850" cy="281632"/>
              </a:xfrm>
              <a:custGeom>
                <a:avLst/>
                <a:gdLst>
                  <a:gd name="T0" fmla="*/ 0 w 7238"/>
                  <a:gd name="T1" fmla="*/ 0 h 3022"/>
                  <a:gd name="T2" fmla="*/ 7070 w 7238"/>
                  <a:gd name="T3" fmla="*/ 3022 h 3022"/>
                  <a:gd name="T4" fmla="*/ 7238 w 7238"/>
                  <a:gd name="T5" fmla="*/ 2594 h 3022"/>
                  <a:gd name="T6" fmla="*/ 0 w 7238"/>
                  <a:gd name="T7" fmla="*/ 0 h 3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38" h="3022">
                    <a:moveTo>
                      <a:pt x="0" y="0"/>
                    </a:moveTo>
                    <a:lnTo>
                      <a:pt x="7070" y="3022"/>
                    </a:lnTo>
                    <a:cubicBezTo>
                      <a:pt x="7130" y="2881"/>
                      <a:pt x="7186" y="2738"/>
                      <a:pt x="7238" y="2594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2" name="Freeform 361"/>
              <p:cNvSpPr>
                <a:spLocks/>
              </p:cNvSpPr>
              <p:nvPr/>
            </p:nvSpPr>
            <p:spPr bwMode="auto">
              <a:xfrm>
                <a:off x="4623841" y="3921873"/>
                <a:ext cx="659733" cy="320531"/>
              </a:xfrm>
              <a:custGeom>
                <a:avLst/>
                <a:gdLst>
                  <a:gd name="T0" fmla="*/ 0 w 7070"/>
                  <a:gd name="T1" fmla="*/ 0 h 3439"/>
                  <a:gd name="T2" fmla="*/ 6877 w 7070"/>
                  <a:gd name="T3" fmla="*/ 3439 h 3439"/>
                  <a:gd name="T4" fmla="*/ 7070 w 7070"/>
                  <a:gd name="T5" fmla="*/ 3022 h 3439"/>
                  <a:gd name="T6" fmla="*/ 0 w 7070"/>
                  <a:gd name="T7" fmla="*/ 0 h 3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70" h="3439">
                    <a:moveTo>
                      <a:pt x="0" y="0"/>
                    </a:moveTo>
                    <a:lnTo>
                      <a:pt x="6877" y="3439"/>
                    </a:lnTo>
                    <a:cubicBezTo>
                      <a:pt x="6945" y="3302"/>
                      <a:pt x="7010" y="3163"/>
                      <a:pt x="7070" y="302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4623841" y="3921873"/>
                <a:ext cx="642617" cy="359430"/>
              </a:xfrm>
              <a:custGeom>
                <a:avLst/>
                <a:gdLst>
                  <a:gd name="T0" fmla="*/ 0 w 6877"/>
                  <a:gd name="T1" fmla="*/ 0 h 3845"/>
                  <a:gd name="T2" fmla="*/ 6659 w 6877"/>
                  <a:gd name="T3" fmla="*/ 3845 h 3845"/>
                  <a:gd name="T4" fmla="*/ 6877 w 6877"/>
                  <a:gd name="T5" fmla="*/ 3439 h 3845"/>
                  <a:gd name="T6" fmla="*/ 0 w 6877"/>
                  <a:gd name="T7" fmla="*/ 0 h 3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77" h="3845">
                    <a:moveTo>
                      <a:pt x="0" y="0"/>
                    </a:moveTo>
                    <a:lnTo>
                      <a:pt x="6659" y="3845"/>
                    </a:lnTo>
                    <a:cubicBezTo>
                      <a:pt x="6735" y="3712"/>
                      <a:pt x="6808" y="3577"/>
                      <a:pt x="6877" y="343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4" name="Freeform 363"/>
              <p:cNvSpPr>
                <a:spLocks/>
              </p:cNvSpPr>
              <p:nvPr/>
            </p:nvSpPr>
            <p:spPr bwMode="auto">
              <a:xfrm>
                <a:off x="4623841" y="3921873"/>
                <a:ext cx="622390" cy="395218"/>
              </a:xfrm>
              <a:custGeom>
                <a:avLst/>
                <a:gdLst>
                  <a:gd name="T0" fmla="*/ 0 w 6659"/>
                  <a:gd name="T1" fmla="*/ 0 h 4236"/>
                  <a:gd name="T2" fmla="*/ 6417 w 6659"/>
                  <a:gd name="T3" fmla="*/ 4236 h 4236"/>
                  <a:gd name="T4" fmla="*/ 6659 w 6659"/>
                  <a:gd name="T5" fmla="*/ 3845 h 4236"/>
                  <a:gd name="T6" fmla="*/ 0 w 6659"/>
                  <a:gd name="T7" fmla="*/ 0 h 4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59" h="4236">
                    <a:moveTo>
                      <a:pt x="0" y="0"/>
                    </a:moveTo>
                    <a:lnTo>
                      <a:pt x="6417" y="4236"/>
                    </a:lnTo>
                    <a:cubicBezTo>
                      <a:pt x="6501" y="4108"/>
                      <a:pt x="6582" y="3977"/>
                      <a:pt x="6659" y="384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4623841" y="3921873"/>
                <a:ext cx="599051" cy="431006"/>
              </a:xfrm>
              <a:custGeom>
                <a:avLst/>
                <a:gdLst>
                  <a:gd name="T0" fmla="*/ 0 w 6417"/>
                  <a:gd name="T1" fmla="*/ 0 h 4612"/>
                  <a:gd name="T2" fmla="*/ 6152 w 6417"/>
                  <a:gd name="T3" fmla="*/ 4612 h 4612"/>
                  <a:gd name="T4" fmla="*/ 6417 w 6417"/>
                  <a:gd name="T5" fmla="*/ 4236 h 4612"/>
                  <a:gd name="T6" fmla="*/ 0 w 6417"/>
                  <a:gd name="T7" fmla="*/ 0 h 4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7" h="4612">
                    <a:moveTo>
                      <a:pt x="0" y="0"/>
                    </a:moveTo>
                    <a:lnTo>
                      <a:pt x="6152" y="4612"/>
                    </a:lnTo>
                    <a:cubicBezTo>
                      <a:pt x="6244" y="4489"/>
                      <a:pt x="6332" y="4364"/>
                      <a:pt x="6417" y="423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6" name="Freeform 365"/>
              <p:cNvSpPr>
                <a:spLocks/>
              </p:cNvSpPr>
              <p:nvPr/>
            </p:nvSpPr>
            <p:spPr bwMode="auto">
              <a:xfrm>
                <a:off x="4623841" y="3921873"/>
                <a:ext cx="574155" cy="463680"/>
              </a:xfrm>
              <a:custGeom>
                <a:avLst/>
                <a:gdLst>
                  <a:gd name="T0" fmla="*/ 0 w 6152"/>
                  <a:gd name="T1" fmla="*/ 0 h 4972"/>
                  <a:gd name="T2" fmla="*/ 5865 w 6152"/>
                  <a:gd name="T3" fmla="*/ 4972 h 4972"/>
                  <a:gd name="T4" fmla="*/ 6152 w 6152"/>
                  <a:gd name="T5" fmla="*/ 4612 h 4972"/>
                  <a:gd name="T6" fmla="*/ 0 w 6152"/>
                  <a:gd name="T7" fmla="*/ 0 h 4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52" h="4972">
                    <a:moveTo>
                      <a:pt x="0" y="0"/>
                    </a:moveTo>
                    <a:lnTo>
                      <a:pt x="5865" y="4972"/>
                    </a:lnTo>
                    <a:cubicBezTo>
                      <a:pt x="5964" y="4855"/>
                      <a:pt x="6060" y="4735"/>
                      <a:pt x="6152" y="461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4623841" y="3921873"/>
                <a:ext cx="547703" cy="496357"/>
              </a:xfrm>
              <a:custGeom>
                <a:avLst/>
                <a:gdLst>
                  <a:gd name="T0" fmla="*/ 0 w 5865"/>
                  <a:gd name="T1" fmla="*/ 0 h 5313"/>
                  <a:gd name="T2" fmla="*/ 5558 w 5865"/>
                  <a:gd name="T3" fmla="*/ 5313 h 5313"/>
                  <a:gd name="T4" fmla="*/ 5865 w 5865"/>
                  <a:gd name="T5" fmla="*/ 4972 h 5313"/>
                  <a:gd name="T6" fmla="*/ 0 w 5865"/>
                  <a:gd name="T7" fmla="*/ 0 h 5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65" h="5313">
                    <a:moveTo>
                      <a:pt x="0" y="0"/>
                    </a:moveTo>
                    <a:lnTo>
                      <a:pt x="5558" y="5313"/>
                    </a:lnTo>
                    <a:cubicBezTo>
                      <a:pt x="5663" y="5203"/>
                      <a:pt x="5766" y="5089"/>
                      <a:pt x="5865" y="497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8" name="Freeform 367"/>
              <p:cNvSpPr>
                <a:spLocks/>
              </p:cNvSpPr>
              <p:nvPr/>
            </p:nvSpPr>
            <p:spPr bwMode="auto">
              <a:xfrm>
                <a:off x="4623841" y="3921873"/>
                <a:ext cx="519696" cy="525920"/>
              </a:xfrm>
              <a:custGeom>
                <a:avLst/>
                <a:gdLst>
                  <a:gd name="T0" fmla="*/ 0 w 5558"/>
                  <a:gd name="T1" fmla="*/ 0 h 5636"/>
                  <a:gd name="T2" fmla="*/ 5230 w 5558"/>
                  <a:gd name="T3" fmla="*/ 5636 h 5636"/>
                  <a:gd name="T4" fmla="*/ 5558 w 5558"/>
                  <a:gd name="T5" fmla="*/ 5313 h 5636"/>
                  <a:gd name="T6" fmla="*/ 0 w 5558"/>
                  <a:gd name="T7" fmla="*/ 0 h 5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58" h="5636">
                    <a:moveTo>
                      <a:pt x="0" y="0"/>
                    </a:moveTo>
                    <a:lnTo>
                      <a:pt x="5230" y="5636"/>
                    </a:lnTo>
                    <a:cubicBezTo>
                      <a:pt x="5342" y="5532"/>
                      <a:pt x="5452" y="5424"/>
                      <a:pt x="5558" y="531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4623841" y="3921873"/>
                <a:ext cx="488576" cy="553927"/>
              </a:xfrm>
              <a:custGeom>
                <a:avLst/>
                <a:gdLst>
                  <a:gd name="T0" fmla="*/ 0 w 5230"/>
                  <a:gd name="T1" fmla="*/ 0 h 5939"/>
                  <a:gd name="T2" fmla="*/ 4883 w 5230"/>
                  <a:gd name="T3" fmla="*/ 5939 h 5939"/>
                  <a:gd name="T4" fmla="*/ 5230 w 5230"/>
                  <a:gd name="T5" fmla="*/ 5636 h 5939"/>
                  <a:gd name="T6" fmla="*/ 0 w 5230"/>
                  <a:gd name="T7" fmla="*/ 0 h 5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30" h="5939">
                    <a:moveTo>
                      <a:pt x="0" y="0"/>
                    </a:moveTo>
                    <a:lnTo>
                      <a:pt x="4883" y="5939"/>
                    </a:lnTo>
                    <a:cubicBezTo>
                      <a:pt x="5002" y="5842"/>
                      <a:pt x="5117" y="5741"/>
                      <a:pt x="5230" y="563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0" name="Freeform 369"/>
              <p:cNvSpPr>
                <a:spLocks/>
              </p:cNvSpPr>
              <p:nvPr/>
            </p:nvSpPr>
            <p:spPr bwMode="auto">
              <a:xfrm>
                <a:off x="4623841" y="3921873"/>
                <a:ext cx="455901" cy="580379"/>
              </a:xfrm>
              <a:custGeom>
                <a:avLst/>
                <a:gdLst>
                  <a:gd name="T0" fmla="*/ 0 w 4883"/>
                  <a:gd name="T1" fmla="*/ 0 h 6220"/>
                  <a:gd name="T2" fmla="*/ 4519 w 4883"/>
                  <a:gd name="T3" fmla="*/ 6220 h 6220"/>
                  <a:gd name="T4" fmla="*/ 4883 w 4883"/>
                  <a:gd name="T5" fmla="*/ 5939 h 6220"/>
                  <a:gd name="T6" fmla="*/ 0 w 4883"/>
                  <a:gd name="T7" fmla="*/ 0 h 6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83" h="6220">
                    <a:moveTo>
                      <a:pt x="0" y="0"/>
                    </a:moveTo>
                    <a:lnTo>
                      <a:pt x="4519" y="6220"/>
                    </a:lnTo>
                    <a:cubicBezTo>
                      <a:pt x="4644" y="6130"/>
                      <a:pt x="4765" y="6036"/>
                      <a:pt x="4883" y="593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4623841" y="3921873"/>
                <a:ext cx="421670" cy="605276"/>
              </a:xfrm>
              <a:custGeom>
                <a:avLst/>
                <a:gdLst>
                  <a:gd name="T0" fmla="*/ 0 w 4519"/>
                  <a:gd name="T1" fmla="*/ 0 h 6480"/>
                  <a:gd name="T2" fmla="*/ 4139 w 4519"/>
                  <a:gd name="T3" fmla="*/ 6480 h 6480"/>
                  <a:gd name="T4" fmla="*/ 4519 w 4519"/>
                  <a:gd name="T5" fmla="*/ 6220 h 6480"/>
                  <a:gd name="T6" fmla="*/ 0 w 4519"/>
                  <a:gd name="T7" fmla="*/ 0 h 6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19" h="6480">
                    <a:moveTo>
                      <a:pt x="0" y="0"/>
                    </a:moveTo>
                    <a:lnTo>
                      <a:pt x="4139" y="6480"/>
                    </a:lnTo>
                    <a:cubicBezTo>
                      <a:pt x="4269" y="6397"/>
                      <a:pt x="4395" y="6311"/>
                      <a:pt x="4519" y="622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2" name="Freeform 371"/>
              <p:cNvSpPr>
                <a:spLocks/>
              </p:cNvSpPr>
              <p:nvPr/>
            </p:nvSpPr>
            <p:spPr bwMode="auto">
              <a:xfrm>
                <a:off x="4623841" y="3921873"/>
                <a:ext cx="387437" cy="627059"/>
              </a:xfrm>
              <a:custGeom>
                <a:avLst/>
                <a:gdLst>
                  <a:gd name="T0" fmla="*/ 0 w 4139"/>
                  <a:gd name="T1" fmla="*/ 0 h 6715"/>
                  <a:gd name="T2" fmla="*/ 3745 w 4139"/>
                  <a:gd name="T3" fmla="*/ 6715 h 6715"/>
                  <a:gd name="T4" fmla="*/ 4139 w 4139"/>
                  <a:gd name="T5" fmla="*/ 6480 h 6715"/>
                  <a:gd name="T6" fmla="*/ 0 w 4139"/>
                  <a:gd name="T7" fmla="*/ 0 h 67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39" h="6715">
                    <a:moveTo>
                      <a:pt x="0" y="0"/>
                    </a:moveTo>
                    <a:lnTo>
                      <a:pt x="3745" y="6715"/>
                    </a:lnTo>
                    <a:cubicBezTo>
                      <a:pt x="3878" y="6641"/>
                      <a:pt x="4010" y="6562"/>
                      <a:pt x="4139" y="648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4623841" y="3921873"/>
                <a:ext cx="350095" cy="647286"/>
              </a:xfrm>
              <a:custGeom>
                <a:avLst/>
                <a:gdLst>
                  <a:gd name="T0" fmla="*/ 0 w 3745"/>
                  <a:gd name="T1" fmla="*/ 0 h 6927"/>
                  <a:gd name="T2" fmla="*/ 3336 w 3745"/>
                  <a:gd name="T3" fmla="*/ 6927 h 6927"/>
                  <a:gd name="T4" fmla="*/ 3745 w 3745"/>
                  <a:gd name="T5" fmla="*/ 6715 h 6927"/>
                  <a:gd name="T6" fmla="*/ 0 w 3745"/>
                  <a:gd name="T7" fmla="*/ 0 h 69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45" h="6927">
                    <a:moveTo>
                      <a:pt x="0" y="0"/>
                    </a:moveTo>
                    <a:lnTo>
                      <a:pt x="3336" y="6927"/>
                    </a:lnTo>
                    <a:cubicBezTo>
                      <a:pt x="3474" y="6861"/>
                      <a:pt x="3611" y="6790"/>
                      <a:pt x="3745" y="671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4" name="Freeform 373"/>
              <p:cNvSpPr>
                <a:spLocks/>
              </p:cNvSpPr>
              <p:nvPr/>
            </p:nvSpPr>
            <p:spPr bwMode="auto">
              <a:xfrm>
                <a:off x="4623841" y="3921873"/>
                <a:ext cx="311195" cy="664402"/>
              </a:xfrm>
              <a:custGeom>
                <a:avLst/>
                <a:gdLst>
                  <a:gd name="T0" fmla="*/ 0 w 3336"/>
                  <a:gd name="T1" fmla="*/ 0 h 7114"/>
                  <a:gd name="T2" fmla="*/ 2916 w 3336"/>
                  <a:gd name="T3" fmla="*/ 7114 h 7114"/>
                  <a:gd name="T4" fmla="*/ 3336 w 3336"/>
                  <a:gd name="T5" fmla="*/ 6927 h 7114"/>
                  <a:gd name="T6" fmla="*/ 0 w 3336"/>
                  <a:gd name="T7" fmla="*/ 0 h 7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36" h="7114">
                    <a:moveTo>
                      <a:pt x="0" y="0"/>
                    </a:moveTo>
                    <a:lnTo>
                      <a:pt x="2916" y="7114"/>
                    </a:lnTo>
                    <a:cubicBezTo>
                      <a:pt x="3058" y="7056"/>
                      <a:pt x="3198" y="6994"/>
                      <a:pt x="3336" y="6927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4623841" y="3921873"/>
                <a:ext cx="272296" cy="679962"/>
              </a:xfrm>
              <a:custGeom>
                <a:avLst/>
                <a:gdLst>
                  <a:gd name="T0" fmla="*/ 0 w 2916"/>
                  <a:gd name="T1" fmla="*/ 0 h 7276"/>
                  <a:gd name="T2" fmla="*/ 2485 w 2916"/>
                  <a:gd name="T3" fmla="*/ 7276 h 7276"/>
                  <a:gd name="T4" fmla="*/ 2916 w 2916"/>
                  <a:gd name="T5" fmla="*/ 7114 h 7276"/>
                  <a:gd name="T6" fmla="*/ 0 w 2916"/>
                  <a:gd name="T7" fmla="*/ 0 h 7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16" h="7276">
                    <a:moveTo>
                      <a:pt x="0" y="0"/>
                    </a:moveTo>
                    <a:lnTo>
                      <a:pt x="2485" y="7276"/>
                    </a:lnTo>
                    <a:cubicBezTo>
                      <a:pt x="2630" y="7227"/>
                      <a:pt x="2774" y="7173"/>
                      <a:pt x="2916" y="7114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6" name="Freeform 375"/>
              <p:cNvSpPr>
                <a:spLocks/>
              </p:cNvSpPr>
              <p:nvPr/>
            </p:nvSpPr>
            <p:spPr bwMode="auto">
              <a:xfrm>
                <a:off x="4623841" y="3921873"/>
                <a:ext cx="231840" cy="692409"/>
              </a:xfrm>
              <a:custGeom>
                <a:avLst/>
                <a:gdLst>
                  <a:gd name="T0" fmla="*/ 0 w 2485"/>
                  <a:gd name="T1" fmla="*/ 0 h 7412"/>
                  <a:gd name="T2" fmla="*/ 2046 w 2485"/>
                  <a:gd name="T3" fmla="*/ 7412 h 7412"/>
                  <a:gd name="T4" fmla="*/ 2485 w 2485"/>
                  <a:gd name="T5" fmla="*/ 7276 h 7412"/>
                  <a:gd name="T6" fmla="*/ 0 w 2485"/>
                  <a:gd name="T7" fmla="*/ 0 h 7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85" h="7412">
                    <a:moveTo>
                      <a:pt x="0" y="0"/>
                    </a:moveTo>
                    <a:lnTo>
                      <a:pt x="2046" y="7412"/>
                    </a:lnTo>
                    <a:cubicBezTo>
                      <a:pt x="2194" y="7371"/>
                      <a:pt x="2340" y="7326"/>
                      <a:pt x="2485" y="727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4623841" y="3921873"/>
                <a:ext cx="191385" cy="701746"/>
              </a:xfrm>
              <a:custGeom>
                <a:avLst/>
                <a:gdLst>
                  <a:gd name="T0" fmla="*/ 0 w 2046"/>
                  <a:gd name="T1" fmla="*/ 0 h 7521"/>
                  <a:gd name="T2" fmla="*/ 1599 w 2046"/>
                  <a:gd name="T3" fmla="*/ 7521 h 7521"/>
                  <a:gd name="T4" fmla="*/ 2046 w 2046"/>
                  <a:gd name="T5" fmla="*/ 7412 h 7521"/>
                  <a:gd name="T6" fmla="*/ 0 w 2046"/>
                  <a:gd name="T7" fmla="*/ 0 h 7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46" h="7521">
                    <a:moveTo>
                      <a:pt x="0" y="0"/>
                    </a:moveTo>
                    <a:lnTo>
                      <a:pt x="1599" y="7521"/>
                    </a:lnTo>
                    <a:cubicBezTo>
                      <a:pt x="1749" y="7489"/>
                      <a:pt x="1898" y="7452"/>
                      <a:pt x="2046" y="741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8" name="Freeform 377"/>
              <p:cNvSpPr>
                <a:spLocks/>
              </p:cNvSpPr>
              <p:nvPr/>
            </p:nvSpPr>
            <p:spPr bwMode="auto">
              <a:xfrm>
                <a:off x="4623841" y="3921873"/>
                <a:ext cx="149374" cy="709526"/>
              </a:xfrm>
              <a:custGeom>
                <a:avLst/>
                <a:gdLst>
                  <a:gd name="T0" fmla="*/ 0 w 1599"/>
                  <a:gd name="T1" fmla="*/ 0 h 7603"/>
                  <a:gd name="T2" fmla="*/ 1146 w 1599"/>
                  <a:gd name="T3" fmla="*/ 7603 h 7603"/>
                  <a:gd name="T4" fmla="*/ 1599 w 1599"/>
                  <a:gd name="T5" fmla="*/ 7521 h 7603"/>
                  <a:gd name="T6" fmla="*/ 0 w 1599"/>
                  <a:gd name="T7" fmla="*/ 0 h 7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99" h="7603">
                    <a:moveTo>
                      <a:pt x="0" y="0"/>
                    </a:moveTo>
                    <a:lnTo>
                      <a:pt x="1146" y="7603"/>
                    </a:lnTo>
                    <a:cubicBezTo>
                      <a:pt x="1298" y="7580"/>
                      <a:pt x="1449" y="7553"/>
                      <a:pt x="1599" y="7521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4623841" y="3921873"/>
                <a:ext cx="107363" cy="715749"/>
              </a:xfrm>
              <a:custGeom>
                <a:avLst/>
                <a:gdLst>
                  <a:gd name="T0" fmla="*/ 0 w 1146"/>
                  <a:gd name="T1" fmla="*/ 0 h 7658"/>
                  <a:gd name="T2" fmla="*/ 690 w 1146"/>
                  <a:gd name="T3" fmla="*/ 7658 h 7658"/>
                  <a:gd name="T4" fmla="*/ 1146 w 1146"/>
                  <a:gd name="T5" fmla="*/ 7603 h 7658"/>
                  <a:gd name="T6" fmla="*/ 0 w 1146"/>
                  <a:gd name="T7" fmla="*/ 0 h 7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46" h="7658">
                    <a:moveTo>
                      <a:pt x="0" y="0"/>
                    </a:moveTo>
                    <a:lnTo>
                      <a:pt x="690" y="7658"/>
                    </a:lnTo>
                    <a:cubicBezTo>
                      <a:pt x="842" y="7644"/>
                      <a:pt x="995" y="7626"/>
                      <a:pt x="1146" y="760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0" name="Freeform 379"/>
              <p:cNvSpPr>
                <a:spLocks/>
              </p:cNvSpPr>
              <p:nvPr/>
            </p:nvSpPr>
            <p:spPr bwMode="auto">
              <a:xfrm>
                <a:off x="4623841" y="3921873"/>
                <a:ext cx="65350" cy="717305"/>
              </a:xfrm>
              <a:custGeom>
                <a:avLst/>
                <a:gdLst>
                  <a:gd name="T0" fmla="*/ 0 w 690"/>
                  <a:gd name="T1" fmla="*/ 0 h 7685"/>
                  <a:gd name="T2" fmla="*/ 230 w 690"/>
                  <a:gd name="T3" fmla="*/ 7685 h 7685"/>
                  <a:gd name="T4" fmla="*/ 690 w 690"/>
                  <a:gd name="T5" fmla="*/ 7658 h 7685"/>
                  <a:gd name="T6" fmla="*/ 0 w 690"/>
                  <a:gd name="T7" fmla="*/ 0 h 7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90" h="7685">
                    <a:moveTo>
                      <a:pt x="0" y="0"/>
                    </a:moveTo>
                    <a:lnTo>
                      <a:pt x="230" y="7685"/>
                    </a:lnTo>
                    <a:cubicBezTo>
                      <a:pt x="384" y="7681"/>
                      <a:pt x="537" y="7672"/>
                      <a:pt x="690" y="7658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4603614" y="3921873"/>
                <a:ext cx="42012" cy="718861"/>
              </a:xfrm>
              <a:custGeom>
                <a:avLst/>
                <a:gdLst>
                  <a:gd name="T0" fmla="*/ 230 w 460"/>
                  <a:gd name="T1" fmla="*/ 0 h 7690"/>
                  <a:gd name="T2" fmla="*/ 0 w 460"/>
                  <a:gd name="T3" fmla="*/ 7685 h 7690"/>
                  <a:gd name="T4" fmla="*/ 460 w 460"/>
                  <a:gd name="T5" fmla="*/ 7685 h 7690"/>
                  <a:gd name="T6" fmla="*/ 230 w 460"/>
                  <a:gd name="T7" fmla="*/ 0 h 7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0" h="7690">
                    <a:moveTo>
                      <a:pt x="230" y="0"/>
                    </a:moveTo>
                    <a:lnTo>
                      <a:pt x="0" y="7685"/>
                    </a:lnTo>
                    <a:cubicBezTo>
                      <a:pt x="154" y="7690"/>
                      <a:pt x="307" y="7690"/>
                      <a:pt x="460" y="7685"/>
                    </a:cubicBezTo>
                    <a:lnTo>
                      <a:pt x="23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2" name="Freeform 381"/>
              <p:cNvSpPr>
                <a:spLocks/>
              </p:cNvSpPr>
              <p:nvPr/>
            </p:nvSpPr>
            <p:spPr bwMode="auto">
              <a:xfrm>
                <a:off x="4560046" y="3921873"/>
                <a:ext cx="63795" cy="717305"/>
              </a:xfrm>
              <a:custGeom>
                <a:avLst/>
                <a:gdLst>
                  <a:gd name="T0" fmla="*/ 689 w 689"/>
                  <a:gd name="T1" fmla="*/ 0 h 7685"/>
                  <a:gd name="T2" fmla="*/ 0 w 689"/>
                  <a:gd name="T3" fmla="*/ 7658 h 7685"/>
                  <a:gd name="T4" fmla="*/ 459 w 689"/>
                  <a:gd name="T5" fmla="*/ 7685 h 7685"/>
                  <a:gd name="T6" fmla="*/ 689 w 689"/>
                  <a:gd name="T7" fmla="*/ 0 h 7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9" h="7685">
                    <a:moveTo>
                      <a:pt x="689" y="0"/>
                    </a:moveTo>
                    <a:lnTo>
                      <a:pt x="0" y="7658"/>
                    </a:lnTo>
                    <a:cubicBezTo>
                      <a:pt x="153" y="7672"/>
                      <a:pt x="306" y="7681"/>
                      <a:pt x="459" y="7685"/>
                    </a:cubicBezTo>
                    <a:lnTo>
                      <a:pt x="68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518035" y="3921873"/>
                <a:ext cx="105806" cy="715749"/>
              </a:xfrm>
              <a:custGeom>
                <a:avLst/>
                <a:gdLst>
                  <a:gd name="T0" fmla="*/ 1146 w 1146"/>
                  <a:gd name="T1" fmla="*/ 0 h 7658"/>
                  <a:gd name="T2" fmla="*/ 0 w 1146"/>
                  <a:gd name="T3" fmla="*/ 7603 h 7658"/>
                  <a:gd name="T4" fmla="*/ 457 w 1146"/>
                  <a:gd name="T5" fmla="*/ 7658 h 7658"/>
                  <a:gd name="T6" fmla="*/ 1146 w 1146"/>
                  <a:gd name="T7" fmla="*/ 0 h 7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46" h="7658">
                    <a:moveTo>
                      <a:pt x="1146" y="0"/>
                    </a:moveTo>
                    <a:lnTo>
                      <a:pt x="0" y="7603"/>
                    </a:lnTo>
                    <a:cubicBezTo>
                      <a:pt x="152" y="7626"/>
                      <a:pt x="304" y="7644"/>
                      <a:pt x="457" y="7658"/>
                    </a:cubicBezTo>
                    <a:lnTo>
                      <a:pt x="114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4" name="Freeform 383"/>
              <p:cNvSpPr>
                <a:spLocks/>
              </p:cNvSpPr>
              <p:nvPr/>
            </p:nvSpPr>
            <p:spPr bwMode="auto">
              <a:xfrm>
                <a:off x="4476024" y="3921873"/>
                <a:ext cx="147818" cy="709526"/>
              </a:xfrm>
              <a:custGeom>
                <a:avLst/>
                <a:gdLst>
                  <a:gd name="T0" fmla="*/ 1598 w 1598"/>
                  <a:gd name="T1" fmla="*/ 0 h 7603"/>
                  <a:gd name="T2" fmla="*/ 0 w 1598"/>
                  <a:gd name="T3" fmla="*/ 7521 h 7603"/>
                  <a:gd name="T4" fmla="*/ 452 w 1598"/>
                  <a:gd name="T5" fmla="*/ 7603 h 7603"/>
                  <a:gd name="T6" fmla="*/ 1598 w 1598"/>
                  <a:gd name="T7" fmla="*/ 0 h 7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98" h="7603">
                    <a:moveTo>
                      <a:pt x="1598" y="0"/>
                    </a:moveTo>
                    <a:lnTo>
                      <a:pt x="0" y="7521"/>
                    </a:lnTo>
                    <a:cubicBezTo>
                      <a:pt x="150" y="7553"/>
                      <a:pt x="301" y="7580"/>
                      <a:pt x="452" y="7603"/>
                    </a:cubicBezTo>
                    <a:lnTo>
                      <a:pt x="1598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4434013" y="3921873"/>
                <a:ext cx="189829" cy="701746"/>
              </a:xfrm>
              <a:custGeom>
                <a:avLst/>
                <a:gdLst>
                  <a:gd name="T0" fmla="*/ 2045 w 2045"/>
                  <a:gd name="T1" fmla="*/ 0 h 7521"/>
                  <a:gd name="T2" fmla="*/ 0 w 2045"/>
                  <a:gd name="T3" fmla="*/ 7412 h 7521"/>
                  <a:gd name="T4" fmla="*/ 447 w 2045"/>
                  <a:gd name="T5" fmla="*/ 7521 h 7521"/>
                  <a:gd name="T6" fmla="*/ 2045 w 2045"/>
                  <a:gd name="T7" fmla="*/ 0 h 7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45" h="7521">
                    <a:moveTo>
                      <a:pt x="2045" y="0"/>
                    </a:moveTo>
                    <a:lnTo>
                      <a:pt x="0" y="7412"/>
                    </a:lnTo>
                    <a:cubicBezTo>
                      <a:pt x="148" y="7452"/>
                      <a:pt x="297" y="7489"/>
                      <a:pt x="447" y="7521"/>
                    </a:cubicBezTo>
                    <a:lnTo>
                      <a:pt x="204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6" name="Freeform 385"/>
              <p:cNvSpPr>
                <a:spLocks/>
              </p:cNvSpPr>
              <p:nvPr/>
            </p:nvSpPr>
            <p:spPr bwMode="auto">
              <a:xfrm>
                <a:off x="4392000" y="3921873"/>
                <a:ext cx="231840" cy="692410"/>
              </a:xfrm>
              <a:custGeom>
                <a:avLst/>
                <a:gdLst>
                  <a:gd name="T0" fmla="*/ 2485 w 2485"/>
                  <a:gd name="T1" fmla="*/ 0 h 7412"/>
                  <a:gd name="T2" fmla="*/ 0 w 2485"/>
                  <a:gd name="T3" fmla="*/ 7276 h 7412"/>
                  <a:gd name="T4" fmla="*/ 440 w 2485"/>
                  <a:gd name="T5" fmla="*/ 7412 h 7412"/>
                  <a:gd name="T6" fmla="*/ 2485 w 2485"/>
                  <a:gd name="T7" fmla="*/ 0 h 7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85" h="7412">
                    <a:moveTo>
                      <a:pt x="2485" y="0"/>
                    </a:moveTo>
                    <a:lnTo>
                      <a:pt x="0" y="7276"/>
                    </a:lnTo>
                    <a:cubicBezTo>
                      <a:pt x="145" y="7326"/>
                      <a:pt x="292" y="7371"/>
                      <a:pt x="440" y="7412"/>
                    </a:cubicBezTo>
                    <a:lnTo>
                      <a:pt x="248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7" name="Freeform 386"/>
              <p:cNvSpPr>
                <a:spLocks/>
              </p:cNvSpPr>
              <p:nvPr/>
            </p:nvSpPr>
            <p:spPr bwMode="auto">
              <a:xfrm>
                <a:off x="4353102" y="3921873"/>
                <a:ext cx="270739" cy="679962"/>
              </a:xfrm>
              <a:custGeom>
                <a:avLst/>
                <a:gdLst>
                  <a:gd name="T0" fmla="*/ 2915 w 2915"/>
                  <a:gd name="T1" fmla="*/ 0 h 7276"/>
                  <a:gd name="T2" fmla="*/ 0 w 2915"/>
                  <a:gd name="T3" fmla="*/ 7114 h 7276"/>
                  <a:gd name="T4" fmla="*/ 430 w 2915"/>
                  <a:gd name="T5" fmla="*/ 7276 h 7276"/>
                  <a:gd name="T6" fmla="*/ 2915 w 2915"/>
                  <a:gd name="T7" fmla="*/ 0 h 7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15" h="7276">
                    <a:moveTo>
                      <a:pt x="2915" y="0"/>
                    </a:moveTo>
                    <a:lnTo>
                      <a:pt x="0" y="7114"/>
                    </a:lnTo>
                    <a:cubicBezTo>
                      <a:pt x="142" y="7173"/>
                      <a:pt x="285" y="7227"/>
                      <a:pt x="430" y="7276"/>
                    </a:cubicBezTo>
                    <a:lnTo>
                      <a:pt x="291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8" name="Freeform 387"/>
              <p:cNvSpPr>
                <a:spLocks/>
              </p:cNvSpPr>
              <p:nvPr/>
            </p:nvSpPr>
            <p:spPr bwMode="auto">
              <a:xfrm>
                <a:off x="4312646" y="3921873"/>
                <a:ext cx="311195" cy="664402"/>
              </a:xfrm>
              <a:custGeom>
                <a:avLst/>
                <a:gdLst>
                  <a:gd name="T0" fmla="*/ 3336 w 3336"/>
                  <a:gd name="T1" fmla="*/ 0 h 7114"/>
                  <a:gd name="T2" fmla="*/ 0 w 3336"/>
                  <a:gd name="T3" fmla="*/ 6927 h 7114"/>
                  <a:gd name="T4" fmla="*/ 421 w 3336"/>
                  <a:gd name="T5" fmla="*/ 7114 h 7114"/>
                  <a:gd name="T6" fmla="*/ 3336 w 3336"/>
                  <a:gd name="T7" fmla="*/ 0 h 7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36" h="7114">
                    <a:moveTo>
                      <a:pt x="3336" y="0"/>
                    </a:moveTo>
                    <a:lnTo>
                      <a:pt x="0" y="6927"/>
                    </a:lnTo>
                    <a:cubicBezTo>
                      <a:pt x="139" y="6994"/>
                      <a:pt x="279" y="7056"/>
                      <a:pt x="421" y="7114"/>
                    </a:cubicBezTo>
                    <a:lnTo>
                      <a:pt x="333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89" name="Freeform 388"/>
              <p:cNvSpPr>
                <a:spLocks/>
              </p:cNvSpPr>
              <p:nvPr/>
            </p:nvSpPr>
            <p:spPr bwMode="auto">
              <a:xfrm>
                <a:off x="4275304" y="3921873"/>
                <a:ext cx="348538" cy="647286"/>
              </a:xfrm>
              <a:custGeom>
                <a:avLst/>
                <a:gdLst>
                  <a:gd name="T0" fmla="*/ 3744 w 3744"/>
                  <a:gd name="T1" fmla="*/ 0 h 6927"/>
                  <a:gd name="T2" fmla="*/ 0 w 3744"/>
                  <a:gd name="T3" fmla="*/ 6715 h 6927"/>
                  <a:gd name="T4" fmla="*/ 408 w 3744"/>
                  <a:gd name="T5" fmla="*/ 6927 h 6927"/>
                  <a:gd name="T6" fmla="*/ 3744 w 3744"/>
                  <a:gd name="T7" fmla="*/ 0 h 69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44" h="6927">
                    <a:moveTo>
                      <a:pt x="3744" y="0"/>
                    </a:moveTo>
                    <a:lnTo>
                      <a:pt x="0" y="6715"/>
                    </a:lnTo>
                    <a:cubicBezTo>
                      <a:pt x="134" y="6790"/>
                      <a:pt x="270" y="6861"/>
                      <a:pt x="408" y="6927"/>
                    </a:cubicBezTo>
                    <a:lnTo>
                      <a:pt x="3744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0" name="Freeform 389"/>
              <p:cNvSpPr>
                <a:spLocks/>
              </p:cNvSpPr>
              <p:nvPr/>
            </p:nvSpPr>
            <p:spPr bwMode="auto">
              <a:xfrm>
                <a:off x="4237959" y="3921873"/>
                <a:ext cx="385882" cy="627059"/>
              </a:xfrm>
              <a:custGeom>
                <a:avLst/>
                <a:gdLst>
                  <a:gd name="T0" fmla="*/ 4139 w 4139"/>
                  <a:gd name="T1" fmla="*/ 0 h 6715"/>
                  <a:gd name="T2" fmla="*/ 0 w 4139"/>
                  <a:gd name="T3" fmla="*/ 6480 h 6715"/>
                  <a:gd name="T4" fmla="*/ 395 w 4139"/>
                  <a:gd name="T5" fmla="*/ 6715 h 6715"/>
                  <a:gd name="T6" fmla="*/ 4139 w 4139"/>
                  <a:gd name="T7" fmla="*/ 0 h 67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39" h="6715">
                    <a:moveTo>
                      <a:pt x="4139" y="0"/>
                    </a:moveTo>
                    <a:lnTo>
                      <a:pt x="0" y="6480"/>
                    </a:lnTo>
                    <a:cubicBezTo>
                      <a:pt x="129" y="6562"/>
                      <a:pt x="261" y="6641"/>
                      <a:pt x="395" y="6715"/>
                    </a:cubicBezTo>
                    <a:lnTo>
                      <a:pt x="413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1" name="Freeform 390"/>
              <p:cNvSpPr>
                <a:spLocks/>
              </p:cNvSpPr>
              <p:nvPr/>
            </p:nvSpPr>
            <p:spPr bwMode="auto">
              <a:xfrm>
                <a:off x="4202171" y="3921873"/>
                <a:ext cx="421670" cy="605276"/>
              </a:xfrm>
              <a:custGeom>
                <a:avLst/>
                <a:gdLst>
                  <a:gd name="T0" fmla="*/ 4519 w 4519"/>
                  <a:gd name="T1" fmla="*/ 0 h 6480"/>
                  <a:gd name="T2" fmla="*/ 0 w 4519"/>
                  <a:gd name="T3" fmla="*/ 6220 h 6480"/>
                  <a:gd name="T4" fmla="*/ 380 w 4519"/>
                  <a:gd name="T5" fmla="*/ 6480 h 6480"/>
                  <a:gd name="T6" fmla="*/ 4519 w 4519"/>
                  <a:gd name="T7" fmla="*/ 0 h 6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19" h="6480">
                    <a:moveTo>
                      <a:pt x="4519" y="0"/>
                    </a:moveTo>
                    <a:lnTo>
                      <a:pt x="0" y="6220"/>
                    </a:lnTo>
                    <a:cubicBezTo>
                      <a:pt x="124" y="6311"/>
                      <a:pt x="251" y="6397"/>
                      <a:pt x="380" y="6480"/>
                    </a:cubicBezTo>
                    <a:lnTo>
                      <a:pt x="451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4167941" y="3921873"/>
                <a:ext cx="455901" cy="580379"/>
              </a:xfrm>
              <a:custGeom>
                <a:avLst/>
                <a:gdLst>
                  <a:gd name="T0" fmla="*/ 4883 w 4883"/>
                  <a:gd name="T1" fmla="*/ 0 h 6220"/>
                  <a:gd name="T2" fmla="*/ 0 w 4883"/>
                  <a:gd name="T3" fmla="*/ 5939 h 6220"/>
                  <a:gd name="T4" fmla="*/ 364 w 4883"/>
                  <a:gd name="T5" fmla="*/ 6220 h 6220"/>
                  <a:gd name="T6" fmla="*/ 4883 w 4883"/>
                  <a:gd name="T7" fmla="*/ 0 h 6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83" h="6220">
                    <a:moveTo>
                      <a:pt x="4883" y="0"/>
                    </a:moveTo>
                    <a:lnTo>
                      <a:pt x="0" y="5939"/>
                    </a:lnTo>
                    <a:cubicBezTo>
                      <a:pt x="119" y="6036"/>
                      <a:pt x="240" y="6130"/>
                      <a:pt x="364" y="6220"/>
                    </a:cubicBezTo>
                    <a:lnTo>
                      <a:pt x="4883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3" name="Freeform 392"/>
              <p:cNvSpPr>
                <a:spLocks/>
              </p:cNvSpPr>
              <p:nvPr/>
            </p:nvSpPr>
            <p:spPr bwMode="auto">
              <a:xfrm>
                <a:off x="4136821" y="3921873"/>
                <a:ext cx="487020" cy="553927"/>
              </a:xfrm>
              <a:custGeom>
                <a:avLst/>
                <a:gdLst>
                  <a:gd name="T0" fmla="*/ 5229 w 5229"/>
                  <a:gd name="T1" fmla="*/ 0 h 5939"/>
                  <a:gd name="T2" fmla="*/ 0 w 5229"/>
                  <a:gd name="T3" fmla="*/ 5636 h 5939"/>
                  <a:gd name="T4" fmla="*/ 346 w 5229"/>
                  <a:gd name="T5" fmla="*/ 5939 h 5939"/>
                  <a:gd name="T6" fmla="*/ 5229 w 5229"/>
                  <a:gd name="T7" fmla="*/ 0 h 5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29" h="5939">
                    <a:moveTo>
                      <a:pt x="5229" y="0"/>
                    </a:moveTo>
                    <a:lnTo>
                      <a:pt x="0" y="5636"/>
                    </a:lnTo>
                    <a:cubicBezTo>
                      <a:pt x="112" y="5741"/>
                      <a:pt x="228" y="5842"/>
                      <a:pt x="346" y="5939"/>
                    </a:cubicBezTo>
                    <a:lnTo>
                      <a:pt x="522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4105702" y="3921873"/>
                <a:ext cx="518139" cy="525920"/>
              </a:xfrm>
              <a:custGeom>
                <a:avLst/>
                <a:gdLst>
                  <a:gd name="T0" fmla="*/ 5557 w 5557"/>
                  <a:gd name="T1" fmla="*/ 0 h 5636"/>
                  <a:gd name="T2" fmla="*/ 0 w 5557"/>
                  <a:gd name="T3" fmla="*/ 5313 h 5636"/>
                  <a:gd name="T4" fmla="*/ 328 w 5557"/>
                  <a:gd name="T5" fmla="*/ 5636 h 5636"/>
                  <a:gd name="T6" fmla="*/ 5557 w 5557"/>
                  <a:gd name="T7" fmla="*/ 0 h 5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57" h="5636">
                    <a:moveTo>
                      <a:pt x="5557" y="0"/>
                    </a:moveTo>
                    <a:lnTo>
                      <a:pt x="0" y="5313"/>
                    </a:lnTo>
                    <a:cubicBezTo>
                      <a:pt x="106" y="5424"/>
                      <a:pt x="215" y="5532"/>
                      <a:pt x="328" y="5636"/>
                    </a:cubicBezTo>
                    <a:lnTo>
                      <a:pt x="5557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5" name="Freeform 394"/>
              <p:cNvSpPr>
                <a:spLocks/>
              </p:cNvSpPr>
              <p:nvPr/>
            </p:nvSpPr>
            <p:spPr bwMode="auto">
              <a:xfrm>
                <a:off x="4077693" y="3921873"/>
                <a:ext cx="546148" cy="496357"/>
              </a:xfrm>
              <a:custGeom>
                <a:avLst/>
                <a:gdLst>
                  <a:gd name="T0" fmla="*/ 5865 w 5865"/>
                  <a:gd name="T1" fmla="*/ 0 h 5313"/>
                  <a:gd name="T2" fmla="*/ 0 w 5865"/>
                  <a:gd name="T3" fmla="*/ 4972 h 5313"/>
                  <a:gd name="T4" fmla="*/ 308 w 5865"/>
                  <a:gd name="T5" fmla="*/ 5313 h 5313"/>
                  <a:gd name="T6" fmla="*/ 5865 w 5865"/>
                  <a:gd name="T7" fmla="*/ 0 h 5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65" h="5313">
                    <a:moveTo>
                      <a:pt x="5865" y="0"/>
                    </a:moveTo>
                    <a:lnTo>
                      <a:pt x="0" y="4972"/>
                    </a:lnTo>
                    <a:cubicBezTo>
                      <a:pt x="99" y="5089"/>
                      <a:pt x="202" y="5203"/>
                      <a:pt x="308" y="5313"/>
                    </a:cubicBezTo>
                    <a:lnTo>
                      <a:pt x="586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4049686" y="3921873"/>
                <a:ext cx="574155" cy="463681"/>
              </a:xfrm>
              <a:custGeom>
                <a:avLst/>
                <a:gdLst>
                  <a:gd name="T0" fmla="*/ 6151 w 6151"/>
                  <a:gd name="T1" fmla="*/ 0 h 4972"/>
                  <a:gd name="T2" fmla="*/ 0 w 6151"/>
                  <a:gd name="T3" fmla="*/ 4612 h 4972"/>
                  <a:gd name="T4" fmla="*/ 286 w 6151"/>
                  <a:gd name="T5" fmla="*/ 4972 h 4972"/>
                  <a:gd name="T6" fmla="*/ 6151 w 6151"/>
                  <a:gd name="T7" fmla="*/ 0 h 4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51" h="4972">
                    <a:moveTo>
                      <a:pt x="6151" y="0"/>
                    </a:moveTo>
                    <a:lnTo>
                      <a:pt x="0" y="4612"/>
                    </a:lnTo>
                    <a:cubicBezTo>
                      <a:pt x="92" y="4735"/>
                      <a:pt x="187" y="4855"/>
                      <a:pt x="286" y="4972"/>
                    </a:cubicBezTo>
                    <a:lnTo>
                      <a:pt x="6151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7" name="Freeform 396"/>
              <p:cNvSpPr>
                <a:spLocks/>
              </p:cNvSpPr>
              <p:nvPr/>
            </p:nvSpPr>
            <p:spPr bwMode="auto">
              <a:xfrm>
                <a:off x="4026348" y="3921873"/>
                <a:ext cx="597494" cy="431007"/>
              </a:xfrm>
              <a:custGeom>
                <a:avLst/>
                <a:gdLst>
                  <a:gd name="T0" fmla="*/ 6416 w 6416"/>
                  <a:gd name="T1" fmla="*/ 0 h 4612"/>
                  <a:gd name="T2" fmla="*/ 0 w 6416"/>
                  <a:gd name="T3" fmla="*/ 4236 h 4612"/>
                  <a:gd name="T4" fmla="*/ 265 w 6416"/>
                  <a:gd name="T5" fmla="*/ 4612 h 4612"/>
                  <a:gd name="T6" fmla="*/ 6416 w 6416"/>
                  <a:gd name="T7" fmla="*/ 0 h 4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6" h="4612">
                    <a:moveTo>
                      <a:pt x="6416" y="0"/>
                    </a:moveTo>
                    <a:lnTo>
                      <a:pt x="0" y="4236"/>
                    </a:lnTo>
                    <a:cubicBezTo>
                      <a:pt x="84" y="4364"/>
                      <a:pt x="173" y="4489"/>
                      <a:pt x="265" y="4612"/>
                    </a:cubicBezTo>
                    <a:lnTo>
                      <a:pt x="641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4003006" y="3921873"/>
                <a:ext cx="620834" cy="395219"/>
              </a:xfrm>
              <a:custGeom>
                <a:avLst/>
                <a:gdLst>
                  <a:gd name="T0" fmla="*/ 6658 w 6658"/>
                  <a:gd name="T1" fmla="*/ 0 h 4236"/>
                  <a:gd name="T2" fmla="*/ 0 w 6658"/>
                  <a:gd name="T3" fmla="*/ 3845 h 4236"/>
                  <a:gd name="T4" fmla="*/ 242 w 6658"/>
                  <a:gd name="T5" fmla="*/ 4236 h 4236"/>
                  <a:gd name="T6" fmla="*/ 6658 w 6658"/>
                  <a:gd name="T7" fmla="*/ 0 h 4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58" h="4236">
                    <a:moveTo>
                      <a:pt x="6658" y="0"/>
                    </a:moveTo>
                    <a:lnTo>
                      <a:pt x="0" y="3845"/>
                    </a:lnTo>
                    <a:cubicBezTo>
                      <a:pt x="77" y="3977"/>
                      <a:pt x="157" y="4108"/>
                      <a:pt x="242" y="4236"/>
                    </a:cubicBezTo>
                    <a:lnTo>
                      <a:pt x="6658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399" name="Freeform 398"/>
              <p:cNvSpPr>
                <a:spLocks/>
              </p:cNvSpPr>
              <p:nvPr/>
            </p:nvSpPr>
            <p:spPr bwMode="auto">
              <a:xfrm>
                <a:off x="3982779" y="3921873"/>
                <a:ext cx="641062" cy="359430"/>
              </a:xfrm>
              <a:custGeom>
                <a:avLst/>
                <a:gdLst>
                  <a:gd name="T0" fmla="*/ 6876 w 6876"/>
                  <a:gd name="T1" fmla="*/ 0 h 3845"/>
                  <a:gd name="T2" fmla="*/ 0 w 6876"/>
                  <a:gd name="T3" fmla="*/ 3439 h 3845"/>
                  <a:gd name="T4" fmla="*/ 218 w 6876"/>
                  <a:gd name="T5" fmla="*/ 3845 h 3845"/>
                  <a:gd name="T6" fmla="*/ 6876 w 6876"/>
                  <a:gd name="T7" fmla="*/ 0 h 3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76" h="3845">
                    <a:moveTo>
                      <a:pt x="6876" y="0"/>
                    </a:moveTo>
                    <a:lnTo>
                      <a:pt x="0" y="3439"/>
                    </a:lnTo>
                    <a:cubicBezTo>
                      <a:pt x="69" y="3577"/>
                      <a:pt x="141" y="3712"/>
                      <a:pt x="218" y="3845"/>
                    </a:cubicBezTo>
                    <a:lnTo>
                      <a:pt x="687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3964109" y="3921873"/>
                <a:ext cx="659733" cy="320531"/>
              </a:xfrm>
              <a:custGeom>
                <a:avLst/>
                <a:gdLst>
                  <a:gd name="T0" fmla="*/ 7069 w 7069"/>
                  <a:gd name="T1" fmla="*/ 0 h 3439"/>
                  <a:gd name="T2" fmla="*/ 0 w 7069"/>
                  <a:gd name="T3" fmla="*/ 3022 h 3439"/>
                  <a:gd name="T4" fmla="*/ 193 w 7069"/>
                  <a:gd name="T5" fmla="*/ 3439 h 3439"/>
                  <a:gd name="T6" fmla="*/ 7069 w 7069"/>
                  <a:gd name="T7" fmla="*/ 0 h 3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69" h="3439">
                    <a:moveTo>
                      <a:pt x="7069" y="0"/>
                    </a:moveTo>
                    <a:lnTo>
                      <a:pt x="0" y="3022"/>
                    </a:lnTo>
                    <a:cubicBezTo>
                      <a:pt x="60" y="3163"/>
                      <a:pt x="124" y="3302"/>
                      <a:pt x="193" y="3439"/>
                    </a:cubicBezTo>
                    <a:lnTo>
                      <a:pt x="706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1" name="Freeform 400"/>
              <p:cNvSpPr>
                <a:spLocks/>
              </p:cNvSpPr>
              <p:nvPr/>
            </p:nvSpPr>
            <p:spPr bwMode="auto">
              <a:xfrm>
                <a:off x="3948549" y="3921873"/>
                <a:ext cx="675293" cy="281632"/>
              </a:xfrm>
              <a:custGeom>
                <a:avLst/>
                <a:gdLst>
                  <a:gd name="T0" fmla="*/ 7238 w 7238"/>
                  <a:gd name="T1" fmla="*/ 0 h 3022"/>
                  <a:gd name="T2" fmla="*/ 0 w 7238"/>
                  <a:gd name="T3" fmla="*/ 2594 h 3022"/>
                  <a:gd name="T4" fmla="*/ 169 w 7238"/>
                  <a:gd name="T5" fmla="*/ 3022 h 3022"/>
                  <a:gd name="T6" fmla="*/ 7238 w 7238"/>
                  <a:gd name="T7" fmla="*/ 0 h 3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38" h="3022">
                    <a:moveTo>
                      <a:pt x="7238" y="0"/>
                    </a:moveTo>
                    <a:lnTo>
                      <a:pt x="0" y="2594"/>
                    </a:lnTo>
                    <a:cubicBezTo>
                      <a:pt x="52" y="2738"/>
                      <a:pt x="108" y="2881"/>
                      <a:pt x="169" y="3022"/>
                    </a:cubicBezTo>
                    <a:lnTo>
                      <a:pt x="7238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2" name="Freeform 401"/>
              <p:cNvSpPr>
                <a:spLocks/>
              </p:cNvSpPr>
              <p:nvPr/>
            </p:nvSpPr>
            <p:spPr bwMode="auto">
              <a:xfrm>
                <a:off x="3936101" y="3921873"/>
                <a:ext cx="687740" cy="242732"/>
              </a:xfrm>
              <a:custGeom>
                <a:avLst/>
                <a:gdLst>
                  <a:gd name="T0" fmla="*/ 7380 w 7380"/>
                  <a:gd name="T1" fmla="*/ 0 h 2594"/>
                  <a:gd name="T2" fmla="*/ 0 w 7380"/>
                  <a:gd name="T3" fmla="*/ 2156 h 2594"/>
                  <a:gd name="T4" fmla="*/ 142 w 7380"/>
                  <a:gd name="T5" fmla="*/ 2594 h 2594"/>
                  <a:gd name="T6" fmla="*/ 7380 w 7380"/>
                  <a:gd name="T7" fmla="*/ 0 h 25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80" h="2594">
                    <a:moveTo>
                      <a:pt x="7380" y="0"/>
                    </a:moveTo>
                    <a:lnTo>
                      <a:pt x="0" y="2156"/>
                    </a:lnTo>
                    <a:cubicBezTo>
                      <a:pt x="43" y="2304"/>
                      <a:pt x="91" y="2449"/>
                      <a:pt x="142" y="2594"/>
                    </a:cubicBezTo>
                    <a:lnTo>
                      <a:pt x="738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3" name="Freeform 402"/>
              <p:cNvSpPr>
                <a:spLocks/>
              </p:cNvSpPr>
              <p:nvPr/>
            </p:nvSpPr>
            <p:spPr bwMode="auto">
              <a:xfrm>
                <a:off x="3925209" y="3921873"/>
                <a:ext cx="698633" cy="200721"/>
              </a:xfrm>
              <a:custGeom>
                <a:avLst/>
                <a:gdLst>
                  <a:gd name="T0" fmla="*/ 7495 w 7495"/>
                  <a:gd name="T1" fmla="*/ 0 h 2156"/>
                  <a:gd name="T2" fmla="*/ 0 w 7495"/>
                  <a:gd name="T3" fmla="*/ 1711 h 2156"/>
                  <a:gd name="T4" fmla="*/ 115 w 7495"/>
                  <a:gd name="T5" fmla="*/ 2156 h 2156"/>
                  <a:gd name="T6" fmla="*/ 7495 w 7495"/>
                  <a:gd name="T7" fmla="*/ 0 h 2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95" h="2156">
                    <a:moveTo>
                      <a:pt x="7495" y="0"/>
                    </a:moveTo>
                    <a:lnTo>
                      <a:pt x="0" y="1711"/>
                    </a:lnTo>
                    <a:cubicBezTo>
                      <a:pt x="34" y="1861"/>
                      <a:pt x="72" y="2009"/>
                      <a:pt x="115" y="2156"/>
                    </a:cubicBezTo>
                    <a:lnTo>
                      <a:pt x="749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4" name="Freeform 403"/>
              <p:cNvSpPr>
                <a:spLocks/>
              </p:cNvSpPr>
              <p:nvPr/>
            </p:nvSpPr>
            <p:spPr bwMode="auto">
              <a:xfrm>
                <a:off x="3915873" y="3921873"/>
                <a:ext cx="707969" cy="160266"/>
              </a:xfrm>
              <a:custGeom>
                <a:avLst/>
                <a:gdLst>
                  <a:gd name="T0" fmla="*/ 7584 w 7584"/>
                  <a:gd name="T1" fmla="*/ 0 h 1711"/>
                  <a:gd name="T2" fmla="*/ 0 w 7584"/>
                  <a:gd name="T3" fmla="*/ 1260 h 1711"/>
                  <a:gd name="T4" fmla="*/ 89 w 7584"/>
                  <a:gd name="T5" fmla="*/ 1711 h 1711"/>
                  <a:gd name="T6" fmla="*/ 7584 w 7584"/>
                  <a:gd name="T7" fmla="*/ 0 h 1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4" h="1711">
                    <a:moveTo>
                      <a:pt x="7584" y="0"/>
                    </a:moveTo>
                    <a:lnTo>
                      <a:pt x="0" y="1260"/>
                    </a:lnTo>
                    <a:cubicBezTo>
                      <a:pt x="25" y="1411"/>
                      <a:pt x="54" y="1562"/>
                      <a:pt x="89" y="1711"/>
                    </a:cubicBezTo>
                    <a:lnTo>
                      <a:pt x="7584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5" name="Freeform 404"/>
              <p:cNvSpPr>
                <a:spLocks/>
              </p:cNvSpPr>
              <p:nvPr/>
            </p:nvSpPr>
            <p:spPr bwMode="auto">
              <a:xfrm>
                <a:off x="3911205" y="3921873"/>
                <a:ext cx="712636" cy="118254"/>
              </a:xfrm>
              <a:custGeom>
                <a:avLst/>
                <a:gdLst>
                  <a:gd name="T0" fmla="*/ 7646 w 7646"/>
                  <a:gd name="T1" fmla="*/ 0 h 1260"/>
                  <a:gd name="T2" fmla="*/ 0 w 7646"/>
                  <a:gd name="T3" fmla="*/ 804 h 1260"/>
                  <a:gd name="T4" fmla="*/ 62 w 7646"/>
                  <a:gd name="T5" fmla="*/ 1260 h 1260"/>
                  <a:gd name="T6" fmla="*/ 7646 w 7646"/>
                  <a:gd name="T7" fmla="*/ 0 h 1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46" h="1260">
                    <a:moveTo>
                      <a:pt x="7646" y="0"/>
                    </a:moveTo>
                    <a:lnTo>
                      <a:pt x="0" y="804"/>
                    </a:lnTo>
                    <a:cubicBezTo>
                      <a:pt x="16" y="956"/>
                      <a:pt x="37" y="1108"/>
                      <a:pt x="62" y="1260"/>
                    </a:cubicBezTo>
                    <a:lnTo>
                      <a:pt x="764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6" name="Freeform 405"/>
              <p:cNvSpPr>
                <a:spLocks/>
              </p:cNvSpPr>
              <p:nvPr/>
            </p:nvSpPr>
            <p:spPr bwMode="auto">
              <a:xfrm>
                <a:off x="3908092" y="3921873"/>
                <a:ext cx="715749" cy="74687"/>
              </a:xfrm>
              <a:custGeom>
                <a:avLst/>
                <a:gdLst>
                  <a:gd name="T0" fmla="*/ 7680 w 7680"/>
                  <a:gd name="T1" fmla="*/ 0 h 804"/>
                  <a:gd name="T2" fmla="*/ 0 w 7680"/>
                  <a:gd name="T3" fmla="*/ 345 h 804"/>
                  <a:gd name="T4" fmla="*/ 34 w 7680"/>
                  <a:gd name="T5" fmla="*/ 804 h 804"/>
                  <a:gd name="T6" fmla="*/ 7680 w 7680"/>
                  <a:gd name="T7" fmla="*/ 0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0" h="804">
                    <a:moveTo>
                      <a:pt x="7680" y="0"/>
                    </a:moveTo>
                    <a:lnTo>
                      <a:pt x="0" y="345"/>
                    </a:lnTo>
                    <a:cubicBezTo>
                      <a:pt x="6" y="498"/>
                      <a:pt x="18" y="651"/>
                      <a:pt x="34" y="804"/>
                    </a:cubicBezTo>
                    <a:lnTo>
                      <a:pt x="768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7" name="Freeform 406"/>
              <p:cNvSpPr>
                <a:spLocks/>
              </p:cNvSpPr>
              <p:nvPr/>
            </p:nvSpPr>
            <p:spPr bwMode="auto">
              <a:xfrm>
                <a:off x="3906538" y="3910981"/>
                <a:ext cx="717304" cy="43568"/>
              </a:xfrm>
              <a:custGeom>
                <a:avLst/>
                <a:gdLst>
                  <a:gd name="T0" fmla="*/ 7690 w 7690"/>
                  <a:gd name="T1" fmla="*/ 115 h 460"/>
                  <a:gd name="T2" fmla="*/ 3 w 7690"/>
                  <a:gd name="T3" fmla="*/ 0 h 460"/>
                  <a:gd name="T4" fmla="*/ 10 w 7690"/>
                  <a:gd name="T5" fmla="*/ 460 h 460"/>
                  <a:gd name="T6" fmla="*/ 7690 w 7690"/>
                  <a:gd name="T7" fmla="*/ 115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90" h="460">
                    <a:moveTo>
                      <a:pt x="7690" y="115"/>
                    </a:moveTo>
                    <a:lnTo>
                      <a:pt x="3" y="0"/>
                    </a:lnTo>
                    <a:cubicBezTo>
                      <a:pt x="0" y="154"/>
                      <a:pt x="3" y="307"/>
                      <a:pt x="10" y="460"/>
                    </a:cubicBezTo>
                    <a:lnTo>
                      <a:pt x="7690" y="11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8" name="Freeform 407"/>
              <p:cNvSpPr>
                <a:spLocks/>
              </p:cNvSpPr>
              <p:nvPr/>
            </p:nvSpPr>
            <p:spPr bwMode="auto">
              <a:xfrm>
                <a:off x="3906540" y="3868970"/>
                <a:ext cx="717304" cy="52903"/>
              </a:xfrm>
              <a:custGeom>
                <a:avLst/>
                <a:gdLst>
                  <a:gd name="T0" fmla="*/ 7687 w 7687"/>
                  <a:gd name="T1" fmla="*/ 574 h 574"/>
                  <a:gd name="T2" fmla="*/ 20 w 7687"/>
                  <a:gd name="T3" fmla="*/ 0 h 574"/>
                  <a:gd name="T4" fmla="*/ 0 w 7687"/>
                  <a:gd name="T5" fmla="*/ 459 h 574"/>
                  <a:gd name="T6" fmla="*/ 7687 w 7687"/>
                  <a:gd name="T7" fmla="*/ 574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7" h="574">
                    <a:moveTo>
                      <a:pt x="7687" y="574"/>
                    </a:moveTo>
                    <a:lnTo>
                      <a:pt x="20" y="0"/>
                    </a:lnTo>
                    <a:cubicBezTo>
                      <a:pt x="9" y="153"/>
                      <a:pt x="2" y="306"/>
                      <a:pt x="0" y="459"/>
                    </a:cubicBezTo>
                    <a:lnTo>
                      <a:pt x="7687" y="5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09" name="Freeform 408"/>
              <p:cNvSpPr>
                <a:spLocks/>
              </p:cNvSpPr>
              <p:nvPr/>
            </p:nvSpPr>
            <p:spPr bwMode="auto">
              <a:xfrm>
                <a:off x="3908095" y="3825403"/>
                <a:ext cx="715749" cy="96470"/>
              </a:xfrm>
              <a:custGeom>
                <a:avLst/>
                <a:gdLst>
                  <a:gd name="T0" fmla="*/ 7667 w 7667"/>
                  <a:gd name="T1" fmla="*/ 1032 h 1032"/>
                  <a:gd name="T2" fmla="*/ 48 w 7667"/>
                  <a:gd name="T3" fmla="*/ 0 h 1032"/>
                  <a:gd name="T4" fmla="*/ 0 w 7667"/>
                  <a:gd name="T5" fmla="*/ 458 h 1032"/>
                  <a:gd name="T6" fmla="*/ 7667 w 7667"/>
                  <a:gd name="T7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67" h="1032">
                    <a:moveTo>
                      <a:pt x="7667" y="1032"/>
                    </a:moveTo>
                    <a:lnTo>
                      <a:pt x="48" y="0"/>
                    </a:lnTo>
                    <a:cubicBezTo>
                      <a:pt x="28" y="152"/>
                      <a:pt x="12" y="305"/>
                      <a:pt x="0" y="458"/>
                    </a:cubicBezTo>
                    <a:lnTo>
                      <a:pt x="7667" y="10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0" name="Freeform 409"/>
              <p:cNvSpPr>
                <a:spLocks/>
              </p:cNvSpPr>
              <p:nvPr/>
            </p:nvSpPr>
            <p:spPr bwMode="auto">
              <a:xfrm>
                <a:off x="3912764" y="3783391"/>
                <a:ext cx="711081" cy="138482"/>
              </a:xfrm>
              <a:custGeom>
                <a:avLst/>
                <a:gdLst>
                  <a:gd name="T0" fmla="*/ 7619 w 7619"/>
                  <a:gd name="T1" fmla="*/ 1486 h 1486"/>
                  <a:gd name="T2" fmla="*/ 76 w 7619"/>
                  <a:gd name="T3" fmla="*/ 0 h 1486"/>
                  <a:gd name="T4" fmla="*/ 0 w 7619"/>
                  <a:gd name="T5" fmla="*/ 454 h 1486"/>
                  <a:gd name="T6" fmla="*/ 7619 w 7619"/>
                  <a:gd name="T7" fmla="*/ 1486 h 1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19" h="1486">
                    <a:moveTo>
                      <a:pt x="7619" y="1486"/>
                    </a:moveTo>
                    <a:lnTo>
                      <a:pt x="76" y="0"/>
                    </a:lnTo>
                    <a:cubicBezTo>
                      <a:pt x="46" y="151"/>
                      <a:pt x="21" y="302"/>
                      <a:pt x="0" y="454"/>
                    </a:cubicBezTo>
                    <a:lnTo>
                      <a:pt x="7619" y="148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3920544" y="3741380"/>
                <a:ext cx="703300" cy="180493"/>
              </a:xfrm>
              <a:custGeom>
                <a:avLst/>
                <a:gdLst>
                  <a:gd name="T0" fmla="*/ 7543 w 7543"/>
                  <a:gd name="T1" fmla="*/ 1934 h 1934"/>
                  <a:gd name="T2" fmla="*/ 102 w 7543"/>
                  <a:gd name="T3" fmla="*/ 0 h 1934"/>
                  <a:gd name="T4" fmla="*/ 0 w 7543"/>
                  <a:gd name="T5" fmla="*/ 448 h 1934"/>
                  <a:gd name="T6" fmla="*/ 7543 w 7543"/>
                  <a:gd name="T7" fmla="*/ 1934 h 19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43" h="1934">
                    <a:moveTo>
                      <a:pt x="7543" y="1934"/>
                    </a:moveTo>
                    <a:lnTo>
                      <a:pt x="102" y="0"/>
                    </a:lnTo>
                    <a:cubicBezTo>
                      <a:pt x="64" y="148"/>
                      <a:pt x="29" y="298"/>
                      <a:pt x="0" y="448"/>
                    </a:cubicBezTo>
                    <a:lnTo>
                      <a:pt x="7543" y="193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2" name="Freeform 411"/>
              <p:cNvSpPr>
                <a:spLocks/>
              </p:cNvSpPr>
              <p:nvPr/>
            </p:nvSpPr>
            <p:spPr bwMode="auto">
              <a:xfrm>
                <a:off x="3929880" y="3699368"/>
                <a:ext cx="693965" cy="222505"/>
              </a:xfrm>
              <a:custGeom>
                <a:avLst/>
                <a:gdLst>
                  <a:gd name="T0" fmla="*/ 7441 w 7441"/>
                  <a:gd name="T1" fmla="*/ 2376 h 2376"/>
                  <a:gd name="T2" fmla="*/ 129 w 7441"/>
                  <a:gd name="T3" fmla="*/ 0 h 2376"/>
                  <a:gd name="T4" fmla="*/ 0 w 7441"/>
                  <a:gd name="T5" fmla="*/ 442 h 2376"/>
                  <a:gd name="T6" fmla="*/ 7441 w 7441"/>
                  <a:gd name="T7" fmla="*/ 2376 h 2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41" h="2376">
                    <a:moveTo>
                      <a:pt x="7441" y="2376"/>
                    </a:moveTo>
                    <a:lnTo>
                      <a:pt x="129" y="0"/>
                    </a:lnTo>
                    <a:cubicBezTo>
                      <a:pt x="82" y="146"/>
                      <a:pt x="39" y="294"/>
                      <a:pt x="0" y="442"/>
                    </a:cubicBezTo>
                    <a:lnTo>
                      <a:pt x="7441" y="237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3" name="Freeform 412"/>
              <p:cNvSpPr>
                <a:spLocks/>
              </p:cNvSpPr>
              <p:nvPr/>
            </p:nvSpPr>
            <p:spPr bwMode="auto">
              <a:xfrm>
                <a:off x="3942327" y="3658913"/>
                <a:ext cx="681516" cy="262960"/>
              </a:xfrm>
              <a:custGeom>
                <a:avLst/>
                <a:gdLst>
                  <a:gd name="T0" fmla="*/ 7312 w 7312"/>
                  <a:gd name="T1" fmla="*/ 2809 h 2809"/>
                  <a:gd name="T2" fmla="*/ 155 w 7312"/>
                  <a:gd name="T3" fmla="*/ 0 h 2809"/>
                  <a:gd name="T4" fmla="*/ 0 w 7312"/>
                  <a:gd name="T5" fmla="*/ 433 h 2809"/>
                  <a:gd name="T6" fmla="*/ 7312 w 7312"/>
                  <a:gd name="T7" fmla="*/ 2809 h 2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12" h="2809">
                    <a:moveTo>
                      <a:pt x="7312" y="2809"/>
                    </a:moveTo>
                    <a:lnTo>
                      <a:pt x="155" y="0"/>
                    </a:lnTo>
                    <a:cubicBezTo>
                      <a:pt x="99" y="143"/>
                      <a:pt x="48" y="288"/>
                      <a:pt x="0" y="433"/>
                    </a:cubicBezTo>
                    <a:lnTo>
                      <a:pt x="7312" y="280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4" name="Freeform 413"/>
              <p:cNvSpPr>
                <a:spLocks/>
              </p:cNvSpPr>
              <p:nvPr/>
            </p:nvSpPr>
            <p:spPr bwMode="auto">
              <a:xfrm>
                <a:off x="3956330" y="3620014"/>
                <a:ext cx="667514" cy="301859"/>
              </a:xfrm>
              <a:custGeom>
                <a:avLst/>
                <a:gdLst>
                  <a:gd name="T0" fmla="*/ 7157 w 7157"/>
                  <a:gd name="T1" fmla="*/ 3232 h 3232"/>
                  <a:gd name="T2" fmla="*/ 181 w 7157"/>
                  <a:gd name="T3" fmla="*/ 0 h 3232"/>
                  <a:gd name="T4" fmla="*/ 0 w 7157"/>
                  <a:gd name="T5" fmla="*/ 423 h 3232"/>
                  <a:gd name="T6" fmla="*/ 7157 w 7157"/>
                  <a:gd name="T7" fmla="*/ 3232 h 3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57" h="3232">
                    <a:moveTo>
                      <a:pt x="7157" y="3232"/>
                    </a:moveTo>
                    <a:lnTo>
                      <a:pt x="181" y="0"/>
                    </a:lnTo>
                    <a:cubicBezTo>
                      <a:pt x="117" y="140"/>
                      <a:pt x="56" y="281"/>
                      <a:pt x="0" y="423"/>
                    </a:cubicBezTo>
                    <a:lnTo>
                      <a:pt x="7157" y="32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5" name="Freeform 414"/>
              <p:cNvSpPr>
                <a:spLocks/>
              </p:cNvSpPr>
              <p:nvPr/>
            </p:nvSpPr>
            <p:spPr bwMode="auto">
              <a:xfrm>
                <a:off x="3973447" y="3581115"/>
                <a:ext cx="650397" cy="340759"/>
              </a:xfrm>
              <a:custGeom>
                <a:avLst/>
                <a:gdLst>
                  <a:gd name="T0" fmla="*/ 6976 w 6976"/>
                  <a:gd name="T1" fmla="*/ 3643 h 3643"/>
                  <a:gd name="T2" fmla="*/ 206 w 6976"/>
                  <a:gd name="T3" fmla="*/ 0 h 3643"/>
                  <a:gd name="T4" fmla="*/ 0 w 6976"/>
                  <a:gd name="T5" fmla="*/ 411 h 3643"/>
                  <a:gd name="T6" fmla="*/ 6976 w 6976"/>
                  <a:gd name="T7" fmla="*/ 3643 h 3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976" h="3643">
                    <a:moveTo>
                      <a:pt x="6976" y="3643"/>
                    </a:moveTo>
                    <a:lnTo>
                      <a:pt x="206" y="0"/>
                    </a:lnTo>
                    <a:cubicBezTo>
                      <a:pt x="133" y="135"/>
                      <a:pt x="65" y="272"/>
                      <a:pt x="0" y="411"/>
                    </a:cubicBezTo>
                    <a:lnTo>
                      <a:pt x="6976" y="364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6" name="Freeform 415"/>
              <p:cNvSpPr>
                <a:spLocks/>
              </p:cNvSpPr>
              <p:nvPr/>
            </p:nvSpPr>
            <p:spPr bwMode="auto">
              <a:xfrm>
                <a:off x="3992118" y="3543771"/>
                <a:ext cx="631726" cy="378104"/>
              </a:xfrm>
              <a:custGeom>
                <a:avLst/>
                <a:gdLst>
                  <a:gd name="T0" fmla="*/ 6770 w 6770"/>
                  <a:gd name="T1" fmla="*/ 4041 h 4041"/>
                  <a:gd name="T2" fmla="*/ 230 w 6770"/>
                  <a:gd name="T3" fmla="*/ 0 h 4041"/>
                  <a:gd name="T4" fmla="*/ 0 w 6770"/>
                  <a:gd name="T5" fmla="*/ 398 h 4041"/>
                  <a:gd name="T6" fmla="*/ 6770 w 6770"/>
                  <a:gd name="T7" fmla="*/ 4041 h 4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70" h="4041">
                    <a:moveTo>
                      <a:pt x="6770" y="4041"/>
                    </a:moveTo>
                    <a:lnTo>
                      <a:pt x="230" y="0"/>
                    </a:lnTo>
                    <a:cubicBezTo>
                      <a:pt x="149" y="130"/>
                      <a:pt x="73" y="263"/>
                      <a:pt x="0" y="398"/>
                    </a:cubicBezTo>
                    <a:lnTo>
                      <a:pt x="6770" y="4041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7" name="Freeform 416"/>
              <p:cNvSpPr>
                <a:spLocks/>
              </p:cNvSpPr>
              <p:nvPr/>
            </p:nvSpPr>
            <p:spPr bwMode="auto">
              <a:xfrm>
                <a:off x="4013902" y="3507984"/>
                <a:ext cx="609942" cy="413890"/>
              </a:xfrm>
              <a:custGeom>
                <a:avLst/>
                <a:gdLst>
                  <a:gd name="T0" fmla="*/ 6540 w 6540"/>
                  <a:gd name="T1" fmla="*/ 4425 h 4425"/>
                  <a:gd name="T2" fmla="*/ 253 w 6540"/>
                  <a:gd name="T3" fmla="*/ 0 h 4425"/>
                  <a:gd name="T4" fmla="*/ 0 w 6540"/>
                  <a:gd name="T5" fmla="*/ 384 h 4425"/>
                  <a:gd name="T6" fmla="*/ 6540 w 6540"/>
                  <a:gd name="T7" fmla="*/ 4425 h 4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540" h="4425">
                    <a:moveTo>
                      <a:pt x="6540" y="4425"/>
                    </a:moveTo>
                    <a:lnTo>
                      <a:pt x="253" y="0"/>
                    </a:lnTo>
                    <a:cubicBezTo>
                      <a:pt x="165" y="125"/>
                      <a:pt x="81" y="253"/>
                      <a:pt x="0" y="384"/>
                    </a:cubicBezTo>
                    <a:lnTo>
                      <a:pt x="6540" y="442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8" name="Freeform 417"/>
              <p:cNvSpPr>
                <a:spLocks/>
              </p:cNvSpPr>
              <p:nvPr/>
            </p:nvSpPr>
            <p:spPr bwMode="auto">
              <a:xfrm>
                <a:off x="4037242" y="3473752"/>
                <a:ext cx="586602" cy="448121"/>
              </a:xfrm>
              <a:custGeom>
                <a:avLst/>
                <a:gdLst>
                  <a:gd name="T0" fmla="*/ 6287 w 6287"/>
                  <a:gd name="T1" fmla="*/ 4793 h 4793"/>
                  <a:gd name="T2" fmla="*/ 276 w 6287"/>
                  <a:gd name="T3" fmla="*/ 0 h 4793"/>
                  <a:gd name="T4" fmla="*/ 0 w 6287"/>
                  <a:gd name="T5" fmla="*/ 368 h 4793"/>
                  <a:gd name="T6" fmla="*/ 6287 w 6287"/>
                  <a:gd name="T7" fmla="*/ 4793 h 4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87" h="4793">
                    <a:moveTo>
                      <a:pt x="6287" y="4793"/>
                    </a:moveTo>
                    <a:lnTo>
                      <a:pt x="276" y="0"/>
                    </a:lnTo>
                    <a:cubicBezTo>
                      <a:pt x="181" y="120"/>
                      <a:pt x="89" y="242"/>
                      <a:pt x="0" y="368"/>
                    </a:cubicBezTo>
                    <a:lnTo>
                      <a:pt x="6287" y="479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19" name="Freeform 418"/>
              <p:cNvSpPr>
                <a:spLocks/>
              </p:cNvSpPr>
              <p:nvPr/>
            </p:nvSpPr>
            <p:spPr bwMode="auto">
              <a:xfrm>
                <a:off x="4063693" y="3441077"/>
                <a:ext cx="560151" cy="480797"/>
              </a:xfrm>
              <a:custGeom>
                <a:avLst/>
                <a:gdLst>
                  <a:gd name="T0" fmla="*/ 6011 w 6011"/>
                  <a:gd name="T1" fmla="*/ 5144 h 5144"/>
                  <a:gd name="T2" fmla="*/ 298 w 6011"/>
                  <a:gd name="T3" fmla="*/ 0 h 5144"/>
                  <a:gd name="T4" fmla="*/ 0 w 6011"/>
                  <a:gd name="T5" fmla="*/ 351 h 5144"/>
                  <a:gd name="T6" fmla="*/ 6011 w 6011"/>
                  <a:gd name="T7" fmla="*/ 5144 h 5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11" h="5144">
                    <a:moveTo>
                      <a:pt x="6011" y="5144"/>
                    </a:moveTo>
                    <a:lnTo>
                      <a:pt x="298" y="0"/>
                    </a:lnTo>
                    <a:cubicBezTo>
                      <a:pt x="195" y="114"/>
                      <a:pt x="96" y="231"/>
                      <a:pt x="0" y="351"/>
                    </a:cubicBezTo>
                    <a:lnTo>
                      <a:pt x="6011" y="514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0" name="Freeform 419"/>
              <p:cNvSpPr>
                <a:spLocks/>
              </p:cNvSpPr>
              <p:nvPr/>
            </p:nvSpPr>
            <p:spPr bwMode="auto">
              <a:xfrm>
                <a:off x="4091701" y="3409957"/>
                <a:ext cx="532144" cy="511916"/>
              </a:xfrm>
              <a:custGeom>
                <a:avLst/>
                <a:gdLst>
                  <a:gd name="T0" fmla="*/ 5713 w 5713"/>
                  <a:gd name="T1" fmla="*/ 5477 h 5477"/>
                  <a:gd name="T2" fmla="*/ 318 w 5713"/>
                  <a:gd name="T3" fmla="*/ 0 h 5477"/>
                  <a:gd name="T4" fmla="*/ 0 w 5713"/>
                  <a:gd name="T5" fmla="*/ 333 h 5477"/>
                  <a:gd name="T6" fmla="*/ 5713 w 5713"/>
                  <a:gd name="T7" fmla="*/ 5477 h 5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13" h="5477">
                    <a:moveTo>
                      <a:pt x="5713" y="5477"/>
                    </a:moveTo>
                    <a:lnTo>
                      <a:pt x="318" y="0"/>
                    </a:lnTo>
                    <a:cubicBezTo>
                      <a:pt x="208" y="108"/>
                      <a:pt x="102" y="219"/>
                      <a:pt x="0" y="333"/>
                    </a:cubicBezTo>
                    <a:lnTo>
                      <a:pt x="5713" y="547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1" name="Freeform 420"/>
              <p:cNvSpPr>
                <a:spLocks/>
              </p:cNvSpPr>
              <p:nvPr/>
            </p:nvSpPr>
            <p:spPr bwMode="auto">
              <a:xfrm>
                <a:off x="4121265" y="3381949"/>
                <a:ext cx="502581" cy="539924"/>
              </a:xfrm>
              <a:custGeom>
                <a:avLst/>
                <a:gdLst>
                  <a:gd name="T0" fmla="*/ 5395 w 5395"/>
                  <a:gd name="T1" fmla="*/ 5790 h 5790"/>
                  <a:gd name="T2" fmla="*/ 337 w 5395"/>
                  <a:gd name="T3" fmla="*/ 0 h 5790"/>
                  <a:gd name="T4" fmla="*/ 0 w 5395"/>
                  <a:gd name="T5" fmla="*/ 313 h 5790"/>
                  <a:gd name="T6" fmla="*/ 5395 w 5395"/>
                  <a:gd name="T7" fmla="*/ 5790 h 5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95" h="5790">
                    <a:moveTo>
                      <a:pt x="5395" y="5790"/>
                    </a:moveTo>
                    <a:lnTo>
                      <a:pt x="337" y="0"/>
                    </a:lnTo>
                    <a:cubicBezTo>
                      <a:pt x="221" y="101"/>
                      <a:pt x="109" y="206"/>
                      <a:pt x="0" y="313"/>
                    </a:cubicBezTo>
                    <a:lnTo>
                      <a:pt x="5395" y="579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2" name="Freeform 421"/>
              <p:cNvSpPr>
                <a:spLocks/>
              </p:cNvSpPr>
              <p:nvPr/>
            </p:nvSpPr>
            <p:spPr bwMode="auto">
              <a:xfrm>
                <a:off x="4152383" y="3353943"/>
                <a:ext cx="471461" cy="567932"/>
              </a:xfrm>
              <a:custGeom>
                <a:avLst/>
                <a:gdLst>
                  <a:gd name="T0" fmla="*/ 5058 w 5058"/>
                  <a:gd name="T1" fmla="*/ 6082 h 6082"/>
                  <a:gd name="T2" fmla="*/ 355 w 5058"/>
                  <a:gd name="T3" fmla="*/ 0 h 6082"/>
                  <a:gd name="T4" fmla="*/ 0 w 5058"/>
                  <a:gd name="T5" fmla="*/ 292 h 6082"/>
                  <a:gd name="T6" fmla="*/ 5058 w 5058"/>
                  <a:gd name="T7" fmla="*/ 6082 h 6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58" h="6082">
                    <a:moveTo>
                      <a:pt x="5058" y="6082"/>
                    </a:moveTo>
                    <a:lnTo>
                      <a:pt x="355" y="0"/>
                    </a:lnTo>
                    <a:cubicBezTo>
                      <a:pt x="234" y="94"/>
                      <a:pt x="115" y="191"/>
                      <a:pt x="0" y="292"/>
                    </a:cubicBezTo>
                    <a:lnTo>
                      <a:pt x="5058" y="608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3" name="Freeform 422"/>
              <p:cNvSpPr>
                <a:spLocks/>
              </p:cNvSpPr>
              <p:nvPr/>
            </p:nvSpPr>
            <p:spPr bwMode="auto">
              <a:xfrm>
                <a:off x="4185060" y="3329046"/>
                <a:ext cx="438785" cy="592827"/>
              </a:xfrm>
              <a:custGeom>
                <a:avLst/>
                <a:gdLst>
                  <a:gd name="T0" fmla="*/ 4703 w 4703"/>
                  <a:gd name="T1" fmla="*/ 6352 h 6352"/>
                  <a:gd name="T2" fmla="*/ 372 w 4703"/>
                  <a:gd name="T3" fmla="*/ 0 h 6352"/>
                  <a:gd name="T4" fmla="*/ 0 w 4703"/>
                  <a:gd name="T5" fmla="*/ 270 h 6352"/>
                  <a:gd name="T6" fmla="*/ 4703 w 4703"/>
                  <a:gd name="T7" fmla="*/ 6352 h 6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03" h="6352">
                    <a:moveTo>
                      <a:pt x="4703" y="6352"/>
                    </a:moveTo>
                    <a:lnTo>
                      <a:pt x="372" y="0"/>
                    </a:lnTo>
                    <a:cubicBezTo>
                      <a:pt x="246" y="86"/>
                      <a:pt x="121" y="176"/>
                      <a:pt x="0" y="270"/>
                    </a:cubicBezTo>
                    <a:lnTo>
                      <a:pt x="4703" y="635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4" name="Freeform 423"/>
              <p:cNvSpPr>
                <a:spLocks/>
              </p:cNvSpPr>
              <p:nvPr/>
            </p:nvSpPr>
            <p:spPr bwMode="auto">
              <a:xfrm>
                <a:off x="4220847" y="3305707"/>
                <a:ext cx="402998" cy="616166"/>
              </a:xfrm>
              <a:custGeom>
                <a:avLst/>
                <a:gdLst>
                  <a:gd name="T0" fmla="*/ 4331 w 4331"/>
                  <a:gd name="T1" fmla="*/ 6600 h 6600"/>
                  <a:gd name="T2" fmla="*/ 388 w 4331"/>
                  <a:gd name="T3" fmla="*/ 0 h 6600"/>
                  <a:gd name="T4" fmla="*/ 0 w 4331"/>
                  <a:gd name="T5" fmla="*/ 248 h 6600"/>
                  <a:gd name="T6" fmla="*/ 4331 w 4331"/>
                  <a:gd name="T7" fmla="*/ 6600 h 6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31" h="6600">
                    <a:moveTo>
                      <a:pt x="4331" y="6600"/>
                    </a:moveTo>
                    <a:lnTo>
                      <a:pt x="388" y="0"/>
                    </a:lnTo>
                    <a:cubicBezTo>
                      <a:pt x="256" y="79"/>
                      <a:pt x="127" y="161"/>
                      <a:pt x="0" y="248"/>
                    </a:cubicBezTo>
                    <a:lnTo>
                      <a:pt x="4331" y="660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5" name="Freeform 424"/>
              <p:cNvSpPr>
                <a:spLocks/>
              </p:cNvSpPr>
              <p:nvPr/>
            </p:nvSpPr>
            <p:spPr bwMode="auto">
              <a:xfrm>
                <a:off x="4256635" y="3283924"/>
                <a:ext cx="367210" cy="637950"/>
              </a:xfrm>
              <a:custGeom>
                <a:avLst/>
                <a:gdLst>
                  <a:gd name="T0" fmla="*/ 3943 w 3943"/>
                  <a:gd name="T1" fmla="*/ 6824 h 6824"/>
                  <a:gd name="T2" fmla="*/ 402 w 3943"/>
                  <a:gd name="T3" fmla="*/ 0 h 6824"/>
                  <a:gd name="T4" fmla="*/ 0 w 3943"/>
                  <a:gd name="T5" fmla="*/ 224 h 6824"/>
                  <a:gd name="T6" fmla="*/ 3943 w 3943"/>
                  <a:gd name="T7" fmla="*/ 6824 h 6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43" h="6824">
                    <a:moveTo>
                      <a:pt x="3943" y="6824"/>
                    </a:moveTo>
                    <a:lnTo>
                      <a:pt x="402" y="0"/>
                    </a:lnTo>
                    <a:cubicBezTo>
                      <a:pt x="266" y="71"/>
                      <a:pt x="132" y="145"/>
                      <a:pt x="0" y="224"/>
                    </a:cubicBezTo>
                    <a:lnTo>
                      <a:pt x="3943" y="682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6" name="Freeform 425"/>
              <p:cNvSpPr>
                <a:spLocks/>
              </p:cNvSpPr>
              <p:nvPr/>
            </p:nvSpPr>
            <p:spPr bwMode="auto">
              <a:xfrm>
                <a:off x="4293977" y="3266807"/>
                <a:ext cx="329867" cy="655066"/>
              </a:xfrm>
              <a:custGeom>
                <a:avLst/>
                <a:gdLst>
                  <a:gd name="T0" fmla="*/ 3541 w 3541"/>
                  <a:gd name="T1" fmla="*/ 7023 h 7023"/>
                  <a:gd name="T2" fmla="*/ 414 w 3541"/>
                  <a:gd name="T3" fmla="*/ 0 h 7023"/>
                  <a:gd name="T4" fmla="*/ 0 w 3541"/>
                  <a:gd name="T5" fmla="*/ 199 h 7023"/>
                  <a:gd name="T6" fmla="*/ 3541 w 3541"/>
                  <a:gd name="T7" fmla="*/ 7023 h 7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41" h="7023">
                    <a:moveTo>
                      <a:pt x="3541" y="7023"/>
                    </a:moveTo>
                    <a:lnTo>
                      <a:pt x="414" y="0"/>
                    </a:lnTo>
                    <a:cubicBezTo>
                      <a:pt x="274" y="62"/>
                      <a:pt x="136" y="128"/>
                      <a:pt x="0" y="199"/>
                    </a:cubicBezTo>
                    <a:lnTo>
                      <a:pt x="3541" y="702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7" name="Freeform 426"/>
              <p:cNvSpPr>
                <a:spLocks/>
              </p:cNvSpPr>
              <p:nvPr/>
            </p:nvSpPr>
            <p:spPr bwMode="auto">
              <a:xfrm>
                <a:off x="4371776" y="3235688"/>
                <a:ext cx="252068" cy="686186"/>
              </a:xfrm>
              <a:custGeom>
                <a:avLst/>
                <a:gdLst>
                  <a:gd name="T0" fmla="*/ 2701 w 2701"/>
                  <a:gd name="T1" fmla="*/ 7347 h 7347"/>
                  <a:gd name="T2" fmla="*/ 435 w 2701"/>
                  <a:gd name="T3" fmla="*/ 0 h 7347"/>
                  <a:gd name="T4" fmla="*/ 0 w 2701"/>
                  <a:gd name="T5" fmla="*/ 149 h 7347"/>
                  <a:gd name="T6" fmla="*/ 2701 w 2701"/>
                  <a:gd name="T7" fmla="*/ 7347 h 7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01" h="7347">
                    <a:moveTo>
                      <a:pt x="2701" y="7347"/>
                    </a:moveTo>
                    <a:lnTo>
                      <a:pt x="435" y="0"/>
                    </a:lnTo>
                    <a:cubicBezTo>
                      <a:pt x="289" y="46"/>
                      <a:pt x="143" y="95"/>
                      <a:pt x="0" y="149"/>
                    </a:cubicBezTo>
                    <a:lnTo>
                      <a:pt x="2701" y="734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8" name="Freeform 427"/>
              <p:cNvSpPr>
                <a:spLocks/>
              </p:cNvSpPr>
              <p:nvPr/>
            </p:nvSpPr>
            <p:spPr bwMode="auto">
              <a:xfrm>
                <a:off x="4412232" y="3224796"/>
                <a:ext cx="211613" cy="697077"/>
              </a:xfrm>
              <a:custGeom>
                <a:avLst/>
                <a:gdLst>
                  <a:gd name="T0" fmla="*/ 2266 w 2266"/>
                  <a:gd name="T1" fmla="*/ 7469 h 7469"/>
                  <a:gd name="T2" fmla="*/ 444 w 2266"/>
                  <a:gd name="T3" fmla="*/ 0 h 7469"/>
                  <a:gd name="T4" fmla="*/ 0 w 2266"/>
                  <a:gd name="T5" fmla="*/ 122 h 7469"/>
                  <a:gd name="T6" fmla="*/ 2266 w 2266"/>
                  <a:gd name="T7" fmla="*/ 7469 h 7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66" h="7469">
                    <a:moveTo>
                      <a:pt x="2266" y="7469"/>
                    </a:moveTo>
                    <a:lnTo>
                      <a:pt x="444" y="0"/>
                    </a:lnTo>
                    <a:cubicBezTo>
                      <a:pt x="295" y="36"/>
                      <a:pt x="147" y="77"/>
                      <a:pt x="0" y="122"/>
                    </a:cubicBezTo>
                    <a:lnTo>
                      <a:pt x="2266" y="746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29" name="Freeform 428"/>
              <p:cNvSpPr>
                <a:spLocks/>
              </p:cNvSpPr>
              <p:nvPr/>
            </p:nvSpPr>
            <p:spPr bwMode="auto">
              <a:xfrm>
                <a:off x="4454243" y="3215460"/>
                <a:ext cx="169601" cy="706413"/>
              </a:xfrm>
              <a:custGeom>
                <a:avLst/>
                <a:gdLst>
                  <a:gd name="T0" fmla="*/ 1822 w 1822"/>
                  <a:gd name="T1" fmla="*/ 7565 h 7565"/>
                  <a:gd name="T2" fmla="*/ 449 w 1822"/>
                  <a:gd name="T3" fmla="*/ 0 h 7565"/>
                  <a:gd name="T4" fmla="*/ 0 w 1822"/>
                  <a:gd name="T5" fmla="*/ 96 h 7565"/>
                  <a:gd name="T6" fmla="*/ 1822 w 1822"/>
                  <a:gd name="T7" fmla="*/ 7565 h 7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22" h="7565">
                    <a:moveTo>
                      <a:pt x="1822" y="7565"/>
                    </a:moveTo>
                    <a:lnTo>
                      <a:pt x="449" y="0"/>
                    </a:lnTo>
                    <a:cubicBezTo>
                      <a:pt x="299" y="28"/>
                      <a:pt x="149" y="60"/>
                      <a:pt x="0" y="96"/>
                    </a:cubicBezTo>
                    <a:lnTo>
                      <a:pt x="1822" y="756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30" name="Freeform 429"/>
              <p:cNvSpPr>
                <a:spLocks/>
              </p:cNvSpPr>
              <p:nvPr/>
            </p:nvSpPr>
            <p:spPr bwMode="auto">
              <a:xfrm>
                <a:off x="4496253" y="3209236"/>
                <a:ext cx="127590" cy="712637"/>
              </a:xfrm>
              <a:custGeom>
                <a:avLst/>
                <a:gdLst>
                  <a:gd name="T0" fmla="*/ 1373 w 1373"/>
                  <a:gd name="T1" fmla="*/ 7633 h 7633"/>
                  <a:gd name="T2" fmla="*/ 455 w 1373"/>
                  <a:gd name="T3" fmla="*/ 0 h 7633"/>
                  <a:gd name="T4" fmla="*/ 0 w 1373"/>
                  <a:gd name="T5" fmla="*/ 68 h 7633"/>
                  <a:gd name="T6" fmla="*/ 1373 w 1373"/>
                  <a:gd name="T7" fmla="*/ 7633 h 7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3" h="7633">
                    <a:moveTo>
                      <a:pt x="1373" y="7633"/>
                    </a:moveTo>
                    <a:lnTo>
                      <a:pt x="455" y="0"/>
                    </a:lnTo>
                    <a:cubicBezTo>
                      <a:pt x="303" y="18"/>
                      <a:pt x="151" y="41"/>
                      <a:pt x="0" y="68"/>
                    </a:cubicBezTo>
                    <a:lnTo>
                      <a:pt x="1373" y="763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31" name="Freeform 430"/>
              <p:cNvSpPr>
                <a:spLocks/>
              </p:cNvSpPr>
              <p:nvPr/>
            </p:nvSpPr>
            <p:spPr bwMode="auto">
              <a:xfrm>
                <a:off x="4538265" y="3204568"/>
                <a:ext cx="85578" cy="717305"/>
              </a:xfrm>
              <a:custGeom>
                <a:avLst/>
                <a:gdLst>
                  <a:gd name="T0" fmla="*/ 918 w 918"/>
                  <a:gd name="T1" fmla="*/ 7674 h 7674"/>
                  <a:gd name="T2" fmla="*/ 459 w 918"/>
                  <a:gd name="T3" fmla="*/ 0 h 7674"/>
                  <a:gd name="T4" fmla="*/ 0 w 918"/>
                  <a:gd name="T5" fmla="*/ 41 h 7674"/>
                  <a:gd name="T6" fmla="*/ 918 w 918"/>
                  <a:gd name="T7" fmla="*/ 7674 h 7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8" h="7674">
                    <a:moveTo>
                      <a:pt x="918" y="7674"/>
                    </a:moveTo>
                    <a:lnTo>
                      <a:pt x="459" y="0"/>
                    </a:lnTo>
                    <a:cubicBezTo>
                      <a:pt x="305" y="9"/>
                      <a:pt x="153" y="22"/>
                      <a:pt x="0" y="41"/>
                    </a:cubicBezTo>
                    <a:lnTo>
                      <a:pt x="918" y="76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32" name="Freeform 431"/>
              <p:cNvSpPr>
                <a:spLocks/>
              </p:cNvSpPr>
              <p:nvPr/>
            </p:nvSpPr>
            <p:spPr bwMode="auto">
              <a:xfrm>
                <a:off x="4581833" y="3204569"/>
                <a:ext cx="42011" cy="717305"/>
              </a:xfrm>
              <a:custGeom>
                <a:avLst/>
                <a:gdLst>
                  <a:gd name="T0" fmla="*/ 459 w 459"/>
                  <a:gd name="T1" fmla="*/ 7688 h 7688"/>
                  <a:gd name="T2" fmla="*/ 459 w 459"/>
                  <a:gd name="T3" fmla="*/ 0 h 7688"/>
                  <a:gd name="T4" fmla="*/ 0 w 459"/>
                  <a:gd name="T5" fmla="*/ 14 h 7688"/>
                  <a:gd name="T6" fmla="*/ 459 w 459"/>
                  <a:gd name="T7" fmla="*/ 7688 h 7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9" h="7688">
                    <a:moveTo>
                      <a:pt x="459" y="7688"/>
                    </a:moveTo>
                    <a:lnTo>
                      <a:pt x="459" y="0"/>
                    </a:lnTo>
                    <a:cubicBezTo>
                      <a:pt x="306" y="0"/>
                      <a:pt x="153" y="4"/>
                      <a:pt x="0" y="14"/>
                    </a:cubicBezTo>
                    <a:lnTo>
                      <a:pt x="459" y="768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  <p:sp>
            <p:nvSpPr>
              <p:cNvPr id="433" name="Oval 432"/>
              <p:cNvSpPr/>
              <p:nvPr/>
            </p:nvSpPr>
            <p:spPr bwMode="ltGray">
              <a:xfrm>
                <a:off x="3907003" y="3205032"/>
                <a:ext cx="1435242" cy="1435241"/>
              </a:xfrm>
              <a:prstGeom prst="ellipse">
                <a:avLst/>
              </a:prstGeom>
              <a:noFill/>
              <a:ln w="1905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720" dirty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434" name="Freeform 433"/>
              <p:cNvSpPr>
                <a:spLocks/>
              </p:cNvSpPr>
              <p:nvPr/>
            </p:nvSpPr>
            <p:spPr bwMode="auto">
              <a:xfrm>
                <a:off x="4332877" y="3249692"/>
                <a:ext cx="290968" cy="672181"/>
              </a:xfrm>
              <a:custGeom>
                <a:avLst/>
                <a:gdLst>
                  <a:gd name="T0" fmla="*/ 3127 w 3127"/>
                  <a:gd name="T1" fmla="*/ 7198 h 7198"/>
                  <a:gd name="T2" fmla="*/ 426 w 3127"/>
                  <a:gd name="T3" fmla="*/ 0 h 7198"/>
                  <a:gd name="T4" fmla="*/ 0 w 3127"/>
                  <a:gd name="T5" fmla="*/ 175 h 7198"/>
                  <a:gd name="T6" fmla="*/ 3127 w 3127"/>
                  <a:gd name="T7" fmla="*/ 7198 h 7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27" h="7198">
                    <a:moveTo>
                      <a:pt x="3127" y="7198"/>
                    </a:moveTo>
                    <a:lnTo>
                      <a:pt x="426" y="0"/>
                    </a:lnTo>
                    <a:cubicBezTo>
                      <a:pt x="282" y="54"/>
                      <a:pt x="140" y="112"/>
                      <a:pt x="0" y="175"/>
                    </a:cubicBezTo>
                    <a:lnTo>
                      <a:pt x="3127" y="719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720" dirty="0"/>
              </a:p>
            </p:txBody>
          </p:sp>
        </p:grp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067378" y="3500500"/>
              <a:ext cx="519113" cy="731839"/>
            </a:xfrm>
            <a:custGeom>
              <a:avLst/>
              <a:gdLst>
                <a:gd name="T0" fmla="*/ 0 w 5437"/>
                <a:gd name="T1" fmla="*/ 7688 h 7688"/>
                <a:gd name="T2" fmla="*/ 5437 w 5437"/>
                <a:gd name="T3" fmla="*/ 2252 h 7688"/>
                <a:gd name="T4" fmla="*/ 0 w 5437"/>
                <a:gd name="T5" fmla="*/ 0 h 7688"/>
                <a:gd name="T6" fmla="*/ 0 w 5437"/>
                <a:gd name="T7" fmla="*/ 7688 h 7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37" h="7688">
                  <a:moveTo>
                    <a:pt x="0" y="7688"/>
                  </a:moveTo>
                  <a:lnTo>
                    <a:pt x="5437" y="2252"/>
                  </a:lnTo>
                  <a:cubicBezTo>
                    <a:pt x="3995" y="810"/>
                    <a:pt x="2039" y="0"/>
                    <a:pt x="0" y="0"/>
                  </a:cubicBezTo>
                  <a:lnTo>
                    <a:pt x="0" y="7688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vert="horz" wrap="square" lIns="87346" tIns="43673" rIns="87346" bIns="43673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1720" dirty="0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4067378" y="3714813"/>
              <a:ext cx="733425" cy="517524"/>
            </a:xfrm>
            <a:custGeom>
              <a:avLst/>
              <a:gdLst>
                <a:gd name="T0" fmla="*/ 0 w 7689"/>
                <a:gd name="T1" fmla="*/ 5436 h 5436"/>
                <a:gd name="T2" fmla="*/ 7689 w 7689"/>
                <a:gd name="T3" fmla="*/ 5436 h 5436"/>
                <a:gd name="T4" fmla="*/ 5437 w 7689"/>
                <a:gd name="T5" fmla="*/ 0 h 5436"/>
                <a:gd name="T6" fmla="*/ 0 w 7689"/>
                <a:gd name="T7" fmla="*/ 5436 h 5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89" h="5436">
                  <a:moveTo>
                    <a:pt x="0" y="5436"/>
                  </a:moveTo>
                  <a:lnTo>
                    <a:pt x="7689" y="5436"/>
                  </a:lnTo>
                  <a:cubicBezTo>
                    <a:pt x="7689" y="3397"/>
                    <a:pt x="6879" y="1442"/>
                    <a:pt x="5437" y="0"/>
                  </a:cubicBezTo>
                  <a:lnTo>
                    <a:pt x="0" y="5436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vert="horz" wrap="square" lIns="87346" tIns="43673" rIns="87346" bIns="43673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1720" dirty="0"/>
            </a:p>
          </p:txBody>
        </p:sp>
        <p:sp>
          <p:nvSpPr>
            <p:cNvPr id="326" name="Oval 325"/>
            <p:cNvSpPr/>
            <p:nvPr/>
          </p:nvSpPr>
          <p:spPr bwMode="ltGray">
            <a:xfrm>
              <a:off x="3552581" y="3670046"/>
              <a:ext cx="1079999" cy="1080000"/>
            </a:xfrm>
            <a:prstGeom prst="ellipse">
              <a:avLst/>
            </a:prstGeom>
            <a:solidFill>
              <a:schemeClr val="bg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sz="172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27" name="Rectangle 326"/>
            <p:cNvSpPr>
              <a:spLocks noChangeArrowheads="1"/>
            </p:cNvSpPr>
            <p:nvPr/>
          </p:nvSpPr>
          <p:spPr bwMode="auto">
            <a:xfrm>
              <a:off x="3772355" y="3789037"/>
              <a:ext cx="682747" cy="368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73524"/>
              <a:r>
                <a:rPr lang="en-GB" sz="2293" b="1" i="1" dirty="0">
                  <a:latin typeface="Georgia" pitchFamily="18" charset="0"/>
                </a:rPr>
                <a:t>40%</a:t>
              </a:r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3580607" y="4203045"/>
              <a:ext cx="993941" cy="375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73524">
                <a:lnSpc>
                  <a:spcPts val="1434"/>
                </a:lnSpc>
              </a:pPr>
              <a:r>
                <a:rPr lang="sk-SK" sz="1147" dirty="0">
                  <a:latin typeface="Georgia" pitchFamily="18" charset="0"/>
                </a:rPr>
                <a:t>zníženie nadčasov</a:t>
              </a:r>
              <a:endParaRPr lang="en-GB" sz="1147" dirty="0">
                <a:latin typeface="Georgia" pitchFamily="18" charset="0"/>
              </a:endParaRPr>
            </a:p>
          </p:txBody>
        </p:sp>
      </p:grpSp>
      <p:cxnSp>
        <p:nvCxnSpPr>
          <p:cNvPr id="259" name="Straight Connector 258"/>
          <p:cNvCxnSpPr/>
          <p:nvPr/>
        </p:nvCxnSpPr>
        <p:spPr>
          <a:xfrm>
            <a:off x="4876998" y="2429334"/>
            <a:ext cx="915" cy="420397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Rectangle 511"/>
          <p:cNvSpPr/>
          <p:nvPr/>
        </p:nvSpPr>
        <p:spPr>
          <a:xfrm>
            <a:off x="2534362" y="4751592"/>
            <a:ext cx="2105958" cy="427247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lIns="86023" tIns="43011" rIns="86023" bIns="43011" rtlCol="0" anchor="ctr">
            <a:noAutofit/>
          </a:bodyPr>
          <a:lstStyle/>
          <a:p>
            <a:r>
              <a:rPr lang="sk-SK" sz="1129" b="1" dirty="0">
                <a:latin typeface="+mj-lt"/>
              </a:rPr>
              <a:t>Zníženie času, stráveného na poradách o 60 %</a:t>
            </a:r>
            <a:endParaRPr lang="en-US" sz="1129" b="1" dirty="0">
              <a:latin typeface="+mj-lt"/>
            </a:endParaRPr>
          </a:p>
          <a:p>
            <a:endParaRPr lang="en-GB" sz="753" b="1" dirty="0">
              <a:latin typeface="+mj-lt"/>
            </a:endParaRPr>
          </a:p>
        </p:txBody>
      </p:sp>
      <p:sp>
        <p:nvSpPr>
          <p:cNvPr id="514" name="Isosceles Triangle 513"/>
          <p:cNvSpPr/>
          <p:nvPr/>
        </p:nvSpPr>
        <p:spPr>
          <a:xfrm rot="5400000">
            <a:off x="2320642" y="4795941"/>
            <a:ext cx="227076" cy="204949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noFill/>
          </a:ln>
        </p:spPr>
        <p:txBody>
          <a:bodyPr vert="horz" wrap="square" lIns="86023" tIns="43011" rIns="86023" bIns="43011" rtlCol="0" anchor="ctr">
            <a:noAutofit/>
          </a:bodyPr>
          <a:lstStyle/>
          <a:p>
            <a:pPr algn="ctr"/>
            <a:endParaRPr lang="en-GB" sz="1882" dirty="0">
              <a:solidFill>
                <a:schemeClr val="tx2"/>
              </a:solidFill>
            </a:endParaRPr>
          </a:p>
        </p:txBody>
      </p:sp>
      <p:grpSp>
        <p:nvGrpSpPr>
          <p:cNvPr id="257" name="Group 256"/>
          <p:cNvGrpSpPr/>
          <p:nvPr/>
        </p:nvGrpSpPr>
        <p:grpSpPr>
          <a:xfrm>
            <a:off x="5169428" y="2189064"/>
            <a:ext cx="3998742" cy="4392917"/>
            <a:chOff x="586741" y="2086000"/>
            <a:chExt cx="3998742" cy="4392917"/>
          </a:xfrm>
        </p:grpSpPr>
        <p:sp>
          <p:nvSpPr>
            <p:cNvPr id="258" name="Content Placeholder 29"/>
            <p:cNvSpPr txBox="1">
              <a:spLocks/>
            </p:cNvSpPr>
            <p:nvPr/>
          </p:nvSpPr>
          <p:spPr>
            <a:xfrm>
              <a:off x="586741" y="2086000"/>
              <a:ext cx="3998742" cy="4392917"/>
            </a:xfrm>
            <a:prstGeom prst="rect">
              <a:avLst/>
            </a:prstGeom>
            <a:ln>
              <a:noFill/>
            </a:ln>
          </p:spPr>
          <p:txBody>
            <a:bodyPr>
              <a:norm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-258080" defTabSz="860268">
                <a:spcAft>
                  <a:spcPts val="847"/>
                </a:spcAft>
                <a:buClr>
                  <a:schemeClr val="tx1"/>
                </a:buClr>
              </a:pPr>
              <a:r>
                <a:rPr lang="sk-SK" sz="1505" b="1" i="1" dirty="0" err="1" smtClean="0">
                  <a:solidFill>
                    <a:schemeClr val="accent1"/>
                  </a:solidFill>
                  <a:latin typeface="+mj-lt"/>
                </a:rPr>
                <a:t>Transportation</a:t>
              </a:r>
              <a:r>
                <a:rPr lang="sk-SK" sz="1505" b="1" i="1" dirty="0" smtClean="0">
                  <a:solidFill>
                    <a:schemeClr val="accent1"/>
                  </a:solidFill>
                  <a:latin typeface="+mj-lt"/>
                </a:rPr>
                <a:t> and </a:t>
              </a:r>
              <a:r>
                <a:rPr lang="sk-SK" sz="1505" b="1" i="1" dirty="0" err="1" smtClean="0">
                  <a:solidFill>
                    <a:schemeClr val="accent1"/>
                  </a:solidFill>
                  <a:latin typeface="+mj-lt"/>
                </a:rPr>
                <a:t>accommodation</a:t>
              </a:r>
              <a:r>
                <a:rPr lang="sk-SK" sz="1505" b="1" i="1" dirty="0" smtClean="0">
                  <a:solidFill>
                    <a:schemeClr val="accent1"/>
                  </a:solidFill>
                  <a:latin typeface="+mj-lt"/>
                </a:rPr>
                <a:t> study – </a:t>
              </a:r>
              <a:r>
                <a:rPr lang="sk-SK" sz="1505" b="1" i="1" dirty="0" err="1" smtClean="0">
                  <a:solidFill>
                    <a:schemeClr val="accent1"/>
                  </a:solidFill>
                  <a:latin typeface="+mj-lt"/>
                </a:rPr>
                <a:t>Jaguar</a:t>
              </a:r>
              <a:r>
                <a:rPr lang="sk-SK" sz="1505" b="1" i="1" dirty="0" smtClean="0">
                  <a:solidFill>
                    <a:schemeClr val="accent1"/>
                  </a:solidFill>
                  <a:latin typeface="+mj-lt"/>
                </a:rPr>
                <a:t> </a:t>
              </a:r>
              <a:r>
                <a:rPr lang="sk-SK" sz="1505" b="1" i="1" dirty="0" err="1" smtClean="0">
                  <a:solidFill>
                    <a:schemeClr val="accent1"/>
                  </a:solidFill>
                  <a:latin typeface="+mj-lt"/>
                </a:rPr>
                <a:t>Land</a:t>
              </a:r>
              <a:r>
                <a:rPr lang="sk-SK" sz="1505" b="1" i="1" dirty="0" smtClean="0">
                  <a:solidFill>
                    <a:schemeClr val="accent1"/>
                  </a:solidFill>
                  <a:latin typeface="+mj-lt"/>
                </a:rPr>
                <a:t> </a:t>
              </a:r>
              <a:r>
                <a:rPr lang="sk-SK" sz="1505" b="1" i="1" dirty="0" err="1" smtClean="0">
                  <a:solidFill>
                    <a:schemeClr val="accent1"/>
                  </a:solidFill>
                  <a:latin typeface="+mj-lt"/>
                </a:rPr>
                <a:t>Rover</a:t>
              </a:r>
              <a:endParaRPr lang="en-GB" sz="1505" b="1" i="1" dirty="0">
                <a:solidFill>
                  <a:schemeClr val="accent1"/>
                </a:solidFill>
                <a:latin typeface="+mj-lt"/>
              </a:endParaRPr>
            </a:p>
            <a:p>
              <a:pPr marL="0" lvl="1" indent="-258080" defTabSz="860268">
                <a:buClr>
                  <a:schemeClr val="tx1"/>
                </a:buClr>
              </a:pPr>
              <a:r>
                <a:rPr lang="sk-SK" sz="1129" dirty="0" smtClean="0">
                  <a:latin typeface="+mj-lt"/>
                </a:rPr>
                <a:t>Výroba automobilových vozidiel, súčasť skupiny TATA </a:t>
              </a:r>
              <a:r>
                <a:rPr lang="sk-SK" sz="1129" dirty="0" err="1" smtClean="0">
                  <a:latin typeface="+mj-lt"/>
                </a:rPr>
                <a:t>motors</a:t>
              </a:r>
              <a:r>
                <a:rPr lang="en-GB" sz="1129" dirty="0" smtClean="0">
                  <a:latin typeface="+mj-lt"/>
                </a:rPr>
                <a:t> </a:t>
              </a:r>
              <a:endParaRPr lang="sk-SK" sz="1129" dirty="0">
                <a:latin typeface="+mj-lt"/>
              </a:endParaRPr>
            </a:p>
            <a:p>
              <a:pPr marL="0" lvl="1" indent="-258080" defTabSz="860268">
                <a:buClr>
                  <a:schemeClr val="tx1"/>
                </a:buClr>
              </a:pPr>
              <a:r>
                <a:rPr lang="sk-SK" sz="1129" dirty="0">
                  <a:latin typeface="+mj-lt"/>
                </a:rPr>
                <a:t>Obrat </a:t>
              </a:r>
              <a:r>
                <a:rPr lang="sk-SK" sz="1129" dirty="0" smtClean="0">
                  <a:latin typeface="+mj-lt"/>
                </a:rPr>
                <a:t>67 </a:t>
              </a:r>
              <a:r>
                <a:rPr lang="en-GB" sz="1129" dirty="0">
                  <a:latin typeface="+mj-lt"/>
                </a:rPr>
                <a:t>m</a:t>
              </a:r>
              <a:r>
                <a:rPr lang="sk-SK" sz="1129" dirty="0" err="1">
                  <a:latin typeface="+mj-lt"/>
                </a:rPr>
                <a:t>il</a:t>
              </a:r>
              <a:r>
                <a:rPr lang="sk-SK" sz="1129" dirty="0">
                  <a:latin typeface="+mj-lt"/>
                </a:rPr>
                <a:t>.</a:t>
              </a:r>
              <a:r>
                <a:rPr lang="en-GB" sz="1129" dirty="0">
                  <a:latin typeface="+mj-lt"/>
                </a:rPr>
                <a:t> EUR </a:t>
              </a:r>
              <a:endParaRPr lang="sk-SK" sz="1129" dirty="0">
                <a:latin typeface="+mj-lt"/>
              </a:endParaRPr>
            </a:p>
            <a:p>
              <a:pPr marL="0" lvl="1" indent="-258080" defTabSz="860268">
                <a:buClr>
                  <a:schemeClr val="tx1"/>
                </a:buClr>
              </a:pPr>
              <a:r>
                <a:rPr lang="sk-SK" sz="1129" dirty="0" smtClean="0">
                  <a:latin typeface="+mj-lt"/>
                </a:rPr>
                <a:t>1500</a:t>
              </a:r>
              <a:r>
                <a:rPr lang="en-GB" sz="1129" dirty="0" smtClean="0">
                  <a:latin typeface="+mj-lt"/>
                </a:rPr>
                <a:t> </a:t>
              </a:r>
              <a:r>
                <a:rPr lang="sk-SK" sz="1129" dirty="0">
                  <a:latin typeface="+mj-lt"/>
                </a:rPr>
                <a:t>zamestnancov</a:t>
              </a:r>
              <a:endParaRPr lang="en-GB" sz="1129" dirty="0">
                <a:latin typeface="+mj-lt"/>
              </a:endParaRPr>
            </a:p>
          </p:txBody>
        </p:sp>
        <p:grpSp>
          <p:nvGrpSpPr>
            <p:cNvPr id="305" name="Group 304"/>
            <p:cNvGrpSpPr/>
            <p:nvPr/>
          </p:nvGrpSpPr>
          <p:grpSpPr>
            <a:xfrm>
              <a:off x="2083876" y="3197869"/>
              <a:ext cx="2310811" cy="1113903"/>
              <a:chOff x="6332800" y="3167223"/>
              <a:chExt cx="2382821" cy="976751"/>
            </a:xfrm>
          </p:grpSpPr>
          <p:sp>
            <p:nvSpPr>
              <p:cNvPr id="624" name="Rectangle 623"/>
              <p:cNvSpPr/>
              <p:nvPr/>
            </p:nvSpPr>
            <p:spPr>
              <a:xfrm>
                <a:off x="6551352" y="3167223"/>
                <a:ext cx="2164269" cy="926090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accent1"/>
                </a:solidFill>
              </a:ln>
            </p:spPr>
            <p:txBody>
              <a:bodyPr vert="horz" wrap="square" lIns="68777" tIns="68777" rIns="68777" bIns="68777" rtlCol="0" anchor="ctr" anchorCtr="0">
                <a:noAutofit/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k-SK" sz="1505" b="1" i="1" dirty="0" smtClean="0">
                    <a:solidFill>
                      <a:schemeClr val="bg1"/>
                    </a:solidFill>
                    <a:latin typeface="Georgia"/>
                  </a:rPr>
                  <a:t>Navrhnutý najekonomickejší model dopravy </a:t>
                </a:r>
                <a:endParaRPr lang="en-GB" sz="1505" b="1" i="1" dirty="0">
                  <a:solidFill>
                    <a:schemeClr val="bg1"/>
                  </a:solidFill>
                  <a:latin typeface="Georgia"/>
                </a:endParaRPr>
              </a:p>
            </p:txBody>
          </p:sp>
          <p:sp>
            <p:nvSpPr>
              <p:cNvPr id="625" name="Rectangle 624"/>
              <p:cNvSpPr/>
              <p:nvPr/>
            </p:nvSpPr>
            <p:spPr>
              <a:xfrm>
                <a:off x="6332800" y="4072829"/>
                <a:ext cx="273900" cy="71145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accent1"/>
                </a:solidFill>
              </a:ln>
            </p:spPr>
            <p:txBody>
              <a:bodyPr vert="horz" wrap="square" lIns="87346" tIns="43673" rIns="87346" bIns="43673" rtlCol="0" anchor="ctr">
                <a:noAutofit/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242" i="1" dirty="0">
                  <a:solidFill>
                    <a:schemeClr val="bg1"/>
                  </a:solidFill>
                  <a:latin typeface="Georgia"/>
                </a:endParaRPr>
              </a:p>
            </p:txBody>
          </p:sp>
        </p:grpSp>
        <p:pic>
          <p:nvPicPr>
            <p:cNvPr id="321" name="Picture 32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33625" y="4632106"/>
              <a:ext cx="1903487" cy="1792506"/>
            </a:xfrm>
            <a:prstGeom prst="rect">
              <a:avLst/>
            </a:prstGeom>
          </p:spPr>
        </p:pic>
        <p:grpSp>
          <p:nvGrpSpPr>
            <p:cNvPr id="322" name="Group 321"/>
            <p:cNvGrpSpPr/>
            <p:nvPr/>
          </p:nvGrpSpPr>
          <p:grpSpPr>
            <a:xfrm>
              <a:off x="586741" y="3765744"/>
              <a:ext cx="1379122" cy="1373507"/>
              <a:chOff x="3364490" y="3491963"/>
              <a:chExt cx="1436165" cy="1436166"/>
            </a:xfrm>
          </p:grpSpPr>
          <p:grpSp>
            <p:nvGrpSpPr>
              <p:cNvPr id="513" name="Group 512"/>
              <p:cNvGrpSpPr/>
              <p:nvPr/>
            </p:nvGrpSpPr>
            <p:grpSpPr>
              <a:xfrm>
                <a:off x="3364490" y="3491963"/>
                <a:ext cx="1436165" cy="1436166"/>
                <a:chOff x="3906538" y="3204568"/>
                <a:chExt cx="1436165" cy="1436166"/>
              </a:xfrm>
              <a:solidFill>
                <a:srgbClr val="EAE8E2"/>
              </a:solidFill>
            </p:grpSpPr>
            <p:sp>
              <p:nvSpPr>
                <p:cNvPr id="518" name="Freeform 517"/>
                <p:cNvSpPr>
                  <a:spLocks/>
                </p:cNvSpPr>
                <p:nvPr/>
              </p:nvSpPr>
              <p:spPr bwMode="auto">
                <a:xfrm>
                  <a:off x="4623842" y="3204568"/>
                  <a:ext cx="43567" cy="717305"/>
                </a:xfrm>
                <a:custGeom>
                  <a:avLst/>
                  <a:gdLst>
                    <a:gd name="T0" fmla="*/ 0 w 460"/>
                    <a:gd name="T1" fmla="*/ 7688 h 7688"/>
                    <a:gd name="T2" fmla="*/ 460 w 460"/>
                    <a:gd name="T3" fmla="*/ 14 h 7688"/>
                    <a:gd name="T4" fmla="*/ 0 w 460"/>
                    <a:gd name="T5" fmla="*/ 0 h 7688"/>
                    <a:gd name="T6" fmla="*/ 0 w 460"/>
                    <a:gd name="T7" fmla="*/ 7688 h 7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60" h="7688">
                      <a:moveTo>
                        <a:pt x="0" y="7688"/>
                      </a:moveTo>
                      <a:lnTo>
                        <a:pt x="460" y="14"/>
                      </a:lnTo>
                      <a:cubicBezTo>
                        <a:pt x="307" y="4"/>
                        <a:pt x="154" y="0"/>
                        <a:pt x="0" y="0"/>
                      </a:cubicBezTo>
                      <a:lnTo>
                        <a:pt x="0" y="768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19" name="Freeform 518"/>
                <p:cNvSpPr>
                  <a:spLocks/>
                </p:cNvSpPr>
                <p:nvPr/>
              </p:nvSpPr>
              <p:spPr bwMode="auto">
                <a:xfrm>
                  <a:off x="4623842" y="3204568"/>
                  <a:ext cx="85579" cy="717305"/>
                </a:xfrm>
                <a:custGeom>
                  <a:avLst/>
                  <a:gdLst>
                    <a:gd name="T0" fmla="*/ 0 w 918"/>
                    <a:gd name="T1" fmla="*/ 7674 h 7674"/>
                    <a:gd name="T2" fmla="*/ 918 w 918"/>
                    <a:gd name="T3" fmla="*/ 41 h 7674"/>
                    <a:gd name="T4" fmla="*/ 460 w 918"/>
                    <a:gd name="T5" fmla="*/ 0 h 7674"/>
                    <a:gd name="T6" fmla="*/ 0 w 918"/>
                    <a:gd name="T7" fmla="*/ 7674 h 76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18" h="7674">
                      <a:moveTo>
                        <a:pt x="0" y="7674"/>
                      </a:moveTo>
                      <a:lnTo>
                        <a:pt x="918" y="41"/>
                      </a:lnTo>
                      <a:cubicBezTo>
                        <a:pt x="766" y="22"/>
                        <a:pt x="613" y="9"/>
                        <a:pt x="460" y="0"/>
                      </a:cubicBezTo>
                      <a:lnTo>
                        <a:pt x="0" y="76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0" name="Freeform 519"/>
                <p:cNvSpPr>
                  <a:spLocks/>
                </p:cNvSpPr>
                <p:nvPr/>
              </p:nvSpPr>
              <p:spPr bwMode="auto">
                <a:xfrm>
                  <a:off x="4623842" y="3209236"/>
                  <a:ext cx="129145" cy="712637"/>
                </a:xfrm>
                <a:custGeom>
                  <a:avLst/>
                  <a:gdLst>
                    <a:gd name="T0" fmla="*/ 0 w 1373"/>
                    <a:gd name="T1" fmla="*/ 7633 h 7633"/>
                    <a:gd name="T2" fmla="*/ 1373 w 1373"/>
                    <a:gd name="T3" fmla="*/ 68 h 7633"/>
                    <a:gd name="T4" fmla="*/ 918 w 1373"/>
                    <a:gd name="T5" fmla="*/ 0 h 7633"/>
                    <a:gd name="T6" fmla="*/ 0 w 1373"/>
                    <a:gd name="T7" fmla="*/ 7633 h 7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73" h="7633">
                      <a:moveTo>
                        <a:pt x="0" y="7633"/>
                      </a:moveTo>
                      <a:lnTo>
                        <a:pt x="1373" y="68"/>
                      </a:lnTo>
                      <a:cubicBezTo>
                        <a:pt x="1222" y="41"/>
                        <a:pt x="1071" y="18"/>
                        <a:pt x="918" y="0"/>
                      </a:cubicBezTo>
                      <a:lnTo>
                        <a:pt x="0" y="763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1" name="Freeform 520"/>
                <p:cNvSpPr>
                  <a:spLocks/>
                </p:cNvSpPr>
                <p:nvPr/>
              </p:nvSpPr>
              <p:spPr bwMode="auto">
                <a:xfrm>
                  <a:off x="4623842" y="3215460"/>
                  <a:ext cx="171157" cy="706413"/>
                </a:xfrm>
                <a:custGeom>
                  <a:avLst/>
                  <a:gdLst>
                    <a:gd name="T0" fmla="*/ 0 w 1823"/>
                    <a:gd name="T1" fmla="*/ 7565 h 7565"/>
                    <a:gd name="T2" fmla="*/ 1823 w 1823"/>
                    <a:gd name="T3" fmla="*/ 96 h 7565"/>
                    <a:gd name="T4" fmla="*/ 1373 w 1823"/>
                    <a:gd name="T5" fmla="*/ 0 h 7565"/>
                    <a:gd name="T6" fmla="*/ 0 w 1823"/>
                    <a:gd name="T7" fmla="*/ 7565 h 75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23" h="7565">
                      <a:moveTo>
                        <a:pt x="0" y="7565"/>
                      </a:moveTo>
                      <a:lnTo>
                        <a:pt x="1823" y="96"/>
                      </a:lnTo>
                      <a:cubicBezTo>
                        <a:pt x="1674" y="60"/>
                        <a:pt x="1524" y="28"/>
                        <a:pt x="1373" y="0"/>
                      </a:cubicBezTo>
                      <a:lnTo>
                        <a:pt x="0" y="756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2" name="Freeform 521"/>
                <p:cNvSpPr>
                  <a:spLocks/>
                </p:cNvSpPr>
                <p:nvPr/>
              </p:nvSpPr>
              <p:spPr bwMode="auto">
                <a:xfrm>
                  <a:off x="4623842" y="3224796"/>
                  <a:ext cx="211613" cy="697077"/>
                </a:xfrm>
                <a:custGeom>
                  <a:avLst/>
                  <a:gdLst>
                    <a:gd name="T0" fmla="*/ 0 w 2267"/>
                    <a:gd name="T1" fmla="*/ 7469 h 7469"/>
                    <a:gd name="T2" fmla="*/ 2267 w 2267"/>
                    <a:gd name="T3" fmla="*/ 122 h 7469"/>
                    <a:gd name="T4" fmla="*/ 1823 w 2267"/>
                    <a:gd name="T5" fmla="*/ 0 h 7469"/>
                    <a:gd name="T6" fmla="*/ 0 w 2267"/>
                    <a:gd name="T7" fmla="*/ 7469 h 7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67" h="7469">
                      <a:moveTo>
                        <a:pt x="0" y="7469"/>
                      </a:moveTo>
                      <a:lnTo>
                        <a:pt x="2267" y="122"/>
                      </a:lnTo>
                      <a:cubicBezTo>
                        <a:pt x="2120" y="77"/>
                        <a:pt x="1972" y="36"/>
                        <a:pt x="1823" y="0"/>
                      </a:cubicBezTo>
                      <a:lnTo>
                        <a:pt x="0" y="746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3" name="Freeform 522"/>
                <p:cNvSpPr>
                  <a:spLocks/>
                </p:cNvSpPr>
                <p:nvPr/>
              </p:nvSpPr>
              <p:spPr bwMode="auto">
                <a:xfrm>
                  <a:off x="4623842" y="3235688"/>
                  <a:ext cx="252068" cy="686186"/>
                </a:xfrm>
                <a:custGeom>
                  <a:avLst/>
                  <a:gdLst>
                    <a:gd name="T0" fmla="*/ 0 w 2702"/>
                    <a:gd name="T1" fmla="*/ 7347 h 7347"/>
                    <a:gd name="T2" fmla="*/ 2702 w 2702"/>
                    <a:gd name="T3" fmla="*/ 149 h 7347"/>
                    <a:gd name="T4" fmla="*/ 2267 w 2702"/>
                    <a:gd name="T5" fmla="*/ 0 h 7347"/>
                    <a:gd name="T6" fmla="*/ 0 w 2702"/>
                    <a:gd name="T7" fmla="*/ 7347 h 7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02" h="7347">
                      <a:moveTo>
                        <a:pt x="0" y="7347"/>
                      </a:moveTo>
                      <a:lnTo>
                        <a:pt x="2702" y="149"/>
                      </a:lnTo>
                      <a:cubicBezTo>
                        <a:pt x="2558" y="95"/>
                        <a:pt x="2413" y="46"/>
                        <a:pt x="2267" y="0"/>
                      </a:cubicBezTo>
                      <a:lnTo>
                        <a:pt x="0" y="734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4" name="Freeform 523"/>
                <p:cNvSpPr>
                  <a:spLocks/>
                </p:cNvSpPr>
                <p:nvPr/>
              </p:nvSpPr>
              <p:spPr bwMode="auto">
                <a:xfrm>
                  <a:off x="4623842" y="3249693"/>
                  <a:ext cx="292523" cy="672181"/>
                </a:xfrm>
                <a:custGeom>
                  <a:avLst/>
                  <a:gdLst>
                    <a:gd name="T0" fmla="*/ 0 w 3127"/>
                    <a:gd name="T1" fmla="*/ 7198 h 7198"/>
                    <a:gd name="T2" fmla="*/ 3127 w 3127"/>
                    <a:gd name="T3" fmla="*/ 175 h 7198"/>
                    <a:gd name="T4" fmla="*/ 2702 w 3127"/>
                    <a:gd name="T5" fmla="*/ 0 h 7198"/>
                    <a:gd name="T6" fmla="*/ 0 w 3127"/>
                    <a:gd name="T7" fmla="*/ 7198 h 7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27" h="7198">
                      <a:moveTo>
                        <a:pt x="0" y="7198"/>
                      </a:moveTo>
                      <a:lnTo>
                        <a:pt x="3127" y="175"/>
                      </a:lnTo>
                      <a:cubicBezTo>
                        <a:pt x="2987" y="112"/>
                        <a:pt x="2845" y="54"/>
                        <a:pt x="2702" y="0"/>
                      </a:cubicBezTo>
                      <a:lnTo>
                        <a:pt x="0" y="719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5" name="Freeform 524"/>
                <p:cNvSpPr>
                  <a:spLocks/>
                </p:cNvSpPr>
                <p:nvPr/>
              </p:nvSpPr>
              <p:spPr bwMode="auto">
                <a:xfrm>
                  <a:off x="4623842" y="3266807"/>
                  <a:ext cx="331422" cy="655066"/>
                </a:xfrm>
                <a:custGeom>
                  <a:avLst/>
                  <a:gdLst>
                    <a:gd name="T0" fmla="*/ 0 w 3542"/>
                    <a:gd name="T1" fmla="*/ 7023 h 7023"/>
                    <a:gd name="T2" fmla="*/ 3542 w 3542"/>
                    <a:gd name="T3" fmla="*/ 199 h 7023"/>
                    <a:gd name="T4" fmla="*/ 3127 w 3542"/>
                    <a:gd name="T5" fmla="*/ 0 h 7023"/>
                    <a:gd name="T6" fmla="*/ 0 w 3542"/>
                    <a:gd name="T7" fmla="*/ 7023 h 70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542" h="7023">
                      <a:moveTo>
                        <a:pt x="0" y="7023"/>
                      </a:moveTo>
                      <a:lnTo>
                        <a:pt x="3542" y="199"/>
                      </a:lnTo>
                      <a:cubicBezTo>
                        <a:pt x="3406" y="128"/>
                        <a:pt x="3268" y="62"/>
                        <a:pt x="3127" y="0"/>
                      </a:cubicBezTo>
                      <a:lnTo>
                        <a:pt x="0" y="702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6" name="Freeform 525"/>
                <p:cNvSpPr>
                  <a:spLocks/>
                </p:cNvSpPr>
                <p:nvPr/>
              </p:nvSpPr>
              <p:spPr bwMode="auto">
                <a:xfrm>
                  <a:off x="4623842" y="3283924"/>
                  <a:ext cx="368767" cy="637950"/>
                </a:xfrm>
                <a:custGeom>
                  <a:avLst/>
                  <a:gdLst>
                    <a:gd name="T0" fmla="*/ 0 w 3944"/>
                    <a:gd name="T1" fmla="*/ 6824 h 6824"/>
                    <a:gd name="T2" fmla="*/ 3944 w 3944"/>
                    <a:gd name="T3" fmla="*/ 224 h 6824"/>
                    <a:gd name="T4" fmla="*/ 3542 w 3944"/>
                    <a:gd name="T5" fmla="*/ 0 h 6824"/>
                    <a:gd name="T6" fmla="*/ 0 w 3944"/>
                    <a:gd name="T7" fmla="*/ 6824 h 6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44" h="6824">
                      <a:moveTo>
                        <a:pt x="0" y="6824"/>
                      </a:moveTo>
                      <a:lnTo>
                        <a:pt x="3944" y="224"/>
                      </a:lnTo>
                      <a:cubicBezTo>
                        <a:pt x="3812" y="145"/>
                        <a:pt x="3678" y="71"/>
                        <a:pt x="3542" y="0"/>
                      </a:cubicBezTo>
                      <a:lnTo>
                        <a:pt x="0" y="682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7" name="Freeform 526"/>
                <p:cNvSpPr>
                  <a:spLocks/>
                </p:cNvSpPr>
                <p:nvPr/>
              </p:nvSpPr>
              <p:spPr bwMode="auto">
                <a:xfrm>
                  <a:off x="4623842" y="3305707"/>
                  <a:ext cx="404554" cy="616166"/>
                </a:xfrm>
                <a:custGeom>
                  <a:avLst/>
                  <a:gdLst>
                    <a:gd name="T0" fmla="*/ 0 w 4331"/>
                    <a:gd name="T1" fmla="*/ 6600 h 6600"/>
                    <a:gd name="T2" fmla="*/ 4331 w 4331"/>
                    <a:gd name="T3" fmla="*/ 248 h 6600"/>
                    <a:gd name="T4" fmla="*/ 3944 w 4331"/>
                    <a:gd name="T5" fmla="*/ 0 h 6600"/>
                    <a:gd name="T6" fmla="*/ 0 w 4331"/>
                    <a:gd name="T7" fmla="*/ 6600 h 6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331" h="6600">
                      <a:moveTo>
                        <a:pt x="0" y="6600"/>
                      </a:moveTo>
                      <a:lnTo>
                        <a:pt x="4331" y="248"/>
                      </a:lnTo>
                      <a:cubicBezTo>
                        <a:pt x="4205" y="161"/>
                        <a:pt x="4075" y="79"/>
                        <a:pt x="3944" y="0"/>
                      </a:cubicBezTo>
                      <a:lnTo>
                        <a:pt x="0" y="660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8" name="Freeform 527"/>
                <p:cNvSpPr>
                  <a:spLocks/>
                </p:cNvSpPr>
                <p:nvPr/>
              </p:nvSpPr>
              <p:spPr bwMode="auto">
                <a:xfrm>
                  <a:off x="4623842" y="3329046"/>
                  <a:ext cx="440342" cy="592827"/>
                </a:xfrm>
                <a:custGeom>
                  <a:avLst/>
                  <a:gdLst>
                    <a:gd name="T0" fmla="*/ 0 w 4704"/>
                    <a:gd name="T1" fmla="*/ 6352 h 6352"/>
                    <a:gd name="T2" fmla="*/ 4704 w 4704"/>
                    <a:gd name="T3" fmla="*/ 270 h 6352"/>
                    <a:gd name="T4" fmla="*/ 4331 w 4704"/>
                    <a:gd name="T5" fmla="*/ 0 h 6352"/>
                    <a:gd name="T6" fmla="*/ 0 w 4704"/>
                    <a:gd name="T7" fmla="*/ 6352 h 6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704" h="6352">
                      <a:moveTo>
                        <a:pt x="0" y="6352"/>
                      </a:moveTo>
                      <a:lnTo>
                        <a:pt x="4704" y="270"/>
                      </a:lnTo>
                      <a:cubicBezTo>
                        <a:pt x="4582" y="176"/>
                        <a:pt x="4458" y="86"/>
                        <a:pt x="4331" y="0"/>
                      </a:cubicBezTo>
                      <a:lnTo>
                        <a:pt x="0" y="635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29" name="Freeform 528"/>
                <p:cNvSpPr>
                  <a:spLocks/>
                </p:cNvSpPr>
                <p:nvPr/>
              </p:nvSpPr>
              <p:spPr bwMode="auto">
                <a:xfrm>
                  <a:off x="4623842" y="3353943"/>
                  <a:ext cx="473016" cy="567932"/>
                </a:xfrm>
                <a:custGeom>
                  <a:avLst/>
                  <a:gdLst>
                    <a:gd name="T0" fmla="*/ 0 w 5059"/>
                    <a:gd name="T1" fmla="*/ 6082 h 6082"/>
                    <a:gd name="T2" fmla="*/ 5059 w 5059"/>
                    <a:gd name="T3" fmla="*/ 292 h 6082"/>
                    <a:gd name="T4" fmla="*/ 4704 w 5059"/>
                    <a:gd name="T5" fmla="*/ 0 h 6082"/>
                    <a:gd name="T6" fmla="*/ 0 w 5059"/>
                    <a:gd name="T7" fmla="*/ 6082 h 60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059" h="6082">
                      <a:moveTo>
                        <a:pt x="0" y="6082"/>
                      </a:moveTo>
                      <a:lnTo>
                        <a:pt x="5059" y="292"/>
                      </a:lnTo>
                      <a:cubicBezTo>
                        <a:pt x="4943" y="191"/>
                        <a:pt x="4825" y="94"/>
                        <a:pt x="4704" y="0"/>
                      </a:cubicBezTo>
                      <a:lnTo>
                        <a:pt x="0" y="608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0" name="Freeform 529"/>
                <p:cNvSpPr>
                  <a:spLocks/>
                </p:cNvSpPr>
                <p:nvPr/>
              </p:nvSpPr>
              <p:spPr bwMode="auto">
                <a:xfrm>
                  <a:off x="4623842" y="3381949"/>
                  <a:ext cx="504135" cy="539924"/>
                </a:xfrm>
                <a:custGeom>
                  <a:avLst/>
                  <a:gdLst>
                    <a:gd name="T0" fmla="*/ 0 w 5396"/>
                    <a:gd name="T1" fmla="*/ 5790 h 5790"/>
                    <a:gd name="T2" fmla="*/ 5396 w 5396"/>
                    <a:gd name="T3" fmla="*/ 313 h 5790"/>
                    <a:gd name="T4" fmla="*/ 5059 w 5396"/>
                    <a:gd name="T5" fmla="*/ 0 h 5790"/>
                    <a:gd name="T6" fmla="*/ 0 w 5396"/>
                    <a:gd name="T7" fmla="*/ 5790 h 5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396" h="5790">
                      <a:moveTo>
                        <a:pt x="0" y="5790"/>
                      </a:moveTo>
                      <a:lnTo>
                        <a:pt x="5396" y="313"/>
                      </a:lnTo>
                      <a:cubicBezTo>
                        <a:pt x="5287" y="206"/>
                        <a:pt x="5174" y="101"/>
                        <a:pt x="5059" y="0"/>
                      </a:cubicBezTo>
                      <a:lnTo>
                        <a:pt x="0" y="579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1" name="Freeform 530"/>
                <p:cNvSpPr>
                  <a:spLocks/>
                </p:cNvSpPr>
                <p:nvPr/>
              </p:nvSpPr>
              <p:spPr bwMode="auto">
                <a:xfrm>
                  <a:off x="4623842" y="3409957"/>
                  <a:ext cx="533699" cy="511916"/>
                </a:xfrm>
                <a:custGeom>
                  <a:avLst/>
                  <a:gdLst>
                    <a:gd name="T0" fmla="*/ 0 w 5714"/>
                    <a:gd name="T1" fmla="*/ 5477 h 5477"/>
                    <a:gd name="T2" fmla="*/ 5714 w 5714"/>
                    <a:gd name="T3" fmla="*/ 333 h 5477"/>
                    <a:gd name="T4" fmla="*/ 5396 w 5714"/>
                    <a:gd name="T5" fmla="*/ 0 h 5477"/>
                    <a:gd name="T6" fmla="*/ 0 w 5714"/>
                    <a:gd name="T7" fmla="*/ 5477 h 54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14" h="5477">
                      <a:moveTo>
                        <a:pt x="0" y="5477"/>
                      </a:moveTo>
                      <a:lnTo>
                        <a:pt x="5714" y="333"/>
                      </a:lnTo>
                      <a:cubicBezTo>
                        <a:pt x="5611" y="219"/>
                        <a:pt x="5505" y="108"/>
                        <a:pt x="5396" y="0"/>
                      </a:cubicBezTo>
                      <a:lnTo>
                        <a:pt x="0" y="547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2" name="Freeform 531"/>
                <p:cNvSpPr>
                  <a:spLocks/>
                </p:cNvSpPr>
                <p:nvPr/>
              </p:nvSpPr>
              <p:spPr bwMode="auto">
                <a:xfrm>
                  <a:off x="4623842" y="3441077"/>
                  <a:ext cx="561707" cy="480797"/>
                </a:xfrm>
                <a:custGeom>
                  <a:avLst/>
                  <a:gdLst>
                    <a:gd name="T0" fmla="*/ 0 w 6011"/>
                    <a:gd name="T1" fmla="*/ 5144 h 5144"/>
                    <a:gd name="T2" fmla="*/ 6011 w 6011"/>
                    <a:gd name="T3" fmla="*/ 351 h 5144"/>
                    <a:gd name="T4" fmla="*/ 5714 w 6011"/>
                    <a:gd name="T5" fmla="*/ 0 h 5144"/>
                    <a:gd name="T6" fmla="*/ 0 w 6011"/>
                    <a:gd name="T7" fmla="*/ 5144 h 5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011" h="5144">
                      <a:moveTo>
                        <a:pt x="0" y="5144"/>
                      </a:moveTo>
                      <a:lnTo>
                        <a:pt x="6011" y="351"/>
                      </a:lnTo>
                      <a:cubicBezTo>
                        <a:pt x="5916" y="231"/>
                        <a:pt x="5817" y="114"/>
                        <a:pt x="5714" y="0"/>
                      </a:cubicBezTo>
                      <a:lnTo>
                        <a:pt x="0" y="514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3" name="Freeform 532"/>
                <p:cNvSpPr>
                  <a:spLocks/>
                </p:cNvSpPr>
                <p:nvPr/>
              </p:nvSpPr>
              <p:spPr bwMode="auto">
                <a:xfrm>
                  <a:off x="4623842" y="3473752"/>
                  <a:ext cx="588159" cy="448121"/>
                </a:xfrm>
                <a:custGeom>
                  <a:avLst/>
                  <a:gdLst>
                    <a:gd name="T0" fmla="*/ 0 w 6287"/>
                    <a:gd name="T1" fmla="*/ 4793 h 4793"/>
                    <a:gd name="T2" fmla="*/ 6287 w 6287"/>
                    <a:gd name="T3" fmla="*/ 368 h 4793"/>
                    <a:gd name="T4" fmla="*/ 6011 w 6287"/>
                    <a:gd name="T5" fmla="*/ 0 h 4793"/>
                    <a:gd name="T6" fmla="*/ 0 w 6287"/>
                    <a:gd name="T7" fmla="*/ 4793 h 47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87" h="4793">
                      <a:moveTo>
                        <a:pt x="0" y="4793"/>
                      </a:moveTo>
                      <a:lnTo>
                        <a:pt x="6287" y="368"/>
                      </a:lnTo>
                      <a:cubicBezTo>
                        <a:pt x="6199" y="242"/>
                        <a:pt x="6107" y="119"/>
                        <a:pt x="6011" y="0"/>
                      </a:cubicBezTo>
                      <a:lnTo>
                        <a:pt x="0" y="479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4" name="Freeform 533"/>
                <p:cNvSpPr>
                  <a:spLocks/>
                </p:cNvSpPr>
                <p:nvPr/>
              </p:nvSpPr>
              <p:spPr bwMode="auto">
                <a:xfrm>
                  <a:off x="4623842" y="3507984"/>
                  <a:ext cx="611498" cy="413890"/>
                </a:xfrm>
                <a:custGeom>
                  <a:avLst/>
                  <a:gdLst>
                    <a:gd name="T0" fmla="*/ 0 w 6541"/>
                    <a:gd name="T1" fmla="*/ 4425 h 4425"/>
                    <a:gd name="T2" fmla="*/ 6541 w 6541"/>
                    <a:gd name="T3" fmla="*/ 384 h 4425"/>
                    <a:gd name="T4" fmla="*/ 6287 w 6541"/>
                    <a:gd name="T5" fmla="*/ 0 h 4425"/>
                    <a:gd name="T6" fmla="*/ 0 w 6541"/>
                    <a:gd name="T7" fmla="*/ 4425 h 44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41" h="4425">
                      <a:moveTo>
                        <a:pt x="0" y="4425"/>
                      </a:moveTo>
                      <a:lnTo>
                        <a:pt x="6541" y="384"/>
                      </a:lnTo>
                      <a:cubicBezTo>
                        <a:pt x="6460" y="253"/>
                        <a:pt x="6376" y="125"/>
                        <a:pt x="6287" y="0"/>
                      </a:cubicBezTo>
                      <a:lnTo>
                        <a:pt x="0" y="442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5" name="Freeform 534"/>
                <p:cNvSpPr>
                  <a:spLocks/>
                </p:cNvSpPr>
                <p:nvPr/>
              </p:nvSpPr>
              <p:spPr bwMode="auto">
                <a:xfrm>
                  <a:off x="4623842" y="3543771"/>
                  <a:ext cx="633283" cy="378104"/>
                </a:xfrm>
                <a:custGeom>
                  <a:avLst/>
                  <a:gdLst>
                    <a:gd name="T0" fmla="*/ 0 w 6771"/>
                    <a:gd name="T1" fmla="*/ 4041 h 4041"/>
                    <a:gd name="T2" fmla="*/ 6771 w 6771"/>
                    <a:gd name="T3" fmla="*/ 398 h 4041"/>
                    <a:gd name="T4" fmla="*/ 6541 w 6771"/>
                    <a:gd name="T5" fmla="*/ 0 h 4041"/>
                    <a:gd name="T6" fmla="*/ 0 w 6771"/>
                    <a:gd name="T7" fmla="*/ 4041 h 40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71" h="4041">
                      <a:moveTo>
                        <a:pt x="0" y="4041"/>
                      </a:moveTo>
                      <a:lnTo>
                        <a:pt x="6771" y="398"/>
                      </a:lnTo>
                      <a:cubicBezTo>
                        <a:pt x="6698" y="263"/>
                        <a:pt x="6621" y="130"/>
                        <a:pt x="6541" y="0"/>
                      </a:cubicBezTo>
                      <a:lnTo>
                        <a:pt x="0" y="4041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6" name="Freeform 535"/>
                <p:cNvSpPr>
                  <a:spLocks/>
                </p:cNvSpPr>
                <p:nvPr/>
              </p:nvSpPr>
              <p:spPr bwMode="auto">
                <a:xfrm>
                  <a:off x="4623842" y="3581115"/>
                  <a:ext cx="651954" cy="340759"/>
                </a:xfrm>
                <a:custGeom>
                  <a:avLst/>
                  <a:gdLst>
                    <a:gd name="T0" fmla="*/ 0 w 6977"/>
                    <a:gd name="T1" fmla="*/ 3643 h 3643"/>
                    <a:gd name="T2" fmla="*/ 6977 w 6977"/>
                    <a:gd name="T3" fmla="*/ 411 h 3643"/>
                    <a:gd name="T4" fmla="*/ 6771 w 6977"/>
                    <a:gd name="T5" fmla="*/ 0 h 3643"/>
                    <a:gd name="T6" fmla="*/ 0 w 6977"/>
                    <a:gd name="T7" fmla="*/ 3643 h 36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977" h="3643">
                      <a:moveTo>
                        <a:pt x="0" y="3643"/>
                      </a:moveTo>
                      <a:lnTo>
                        <a:pt x="6977" y="411"/>
                      </a:lnTo>
                      <a:cubicBezTo>
                        <a:pt x="6912" y="272"/>
                        <a:pt x="6843" y="135"/>
                        <a:pt x="6771" y="0"/>
                      </a:cubicBezTo>
                      <a:lnTo>
                        <a:pt x="0" y="364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7" name="Freeform 536"/>
                <p:cNvSpPr>
                  <a:spLocks/>
                </p:cNvSpPr>
                <p:nvPr/>
              </p:nvSpPr>
              <p:spPr bwMode="auto">
                <a:xfrm>
                  <a:off x="4623842" y="3620014"/>
                  <a:ext cx="669070" cy="301859"/>
                </a:xfrm>
                <a:custGeom>
                  <a:avLst/>
                  <a:gdLst>
                    <a:gd name="T0" fmla="*/ 0 w 7157"/>
                    <a:gd name="T1" fmla="*/ 3232 h 3232"/>
                    <a:gd name="T2" fmla="*/ 7157 w 7157"/>
                    <a:gd name="T3" fmla="*/ 423 h 3232"/>
                    <a:gd name="T4" fmla="*/ 6977 w 7157"/>
                    <a:gd name="T5" fmla="*/ 0 h 3232"/>
                    <a:gd name="T6" fmla="*/ 0 w 7157"/>
                    <a:gd name="T7" fmla="*/ 3232 h 3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157" h="3232">
                      <a:moveTo>
                        <a:pt x="0" y="3232"/>
                      </a:moveTo>
                      <a:lnTo>
                        <a:pt x="7157" y="423"/>
                      </a:lnTo>
                      <a:cubicBezTo>
                        <a:pt x="7101" y="281"/>
                        <a:pt x="7041" y="140"/>
                        <a:pt x="6977" y="0"/>
                      </a:cubicBezTo>
                      <a:lnTo>
                        <a:pt x="0" y="32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8" name="Freeform 537"/>
                <p:cNvSpPr>
                  <a:spLocks/>
                </p:cNvSpPr>
                <p:nvPr/>
              </p:nvSpPr>
              <p:spPr bwMode="auto">
                <a:xfrm>
                  <a:off x="4623842" y="3658913"/>
                  <a:ext cx="683074" cy="262960"/>
                </a:xfrm>
                <a:custGeom>
                  <a:avLst/>
                  <a:gdLst>
                    <a:gd name="T0" fmla="*/ 0 w 7312"/>
                    <a:gd name="T1" fmla="*/ 2809 h 2809"/>
                    <a:gd name="T2" fmla="*/ 7312 w 7312"/>
                    <a:gd name="T3" fmla="*/ 433 h 2809"/>
                    <a:gd name="T4" fmla="*/ 7157 w 7312"/>
                    <a:gd name="T5" fmla="*/ 0 h 2809"/>
                    <a:gd name="T6" fmla="*/ 0 w 7312"/>
                    <a:gd name="T7" fmla="*/ 2809 h 28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12" h="2809">
                      <a:moveTo>
                        <a:pt x="0" y="2809"/>
                      </a:moveTo>
                      <a:lnTo>
                        <a:pt x="7312" y="433"/>
                      </a:lnTo>
                      <a:cubicBezTo>
                        <a:pt x="7265" y="288"/>
                        <a:pt x="7213" y="143"/>
                        <a:pt x="7157" y="0"/>
                      </a:cubicBezTo>
                      <a:lnTo>
                        <a:pt x="0" y="280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39" name="Freeform 538"/>
                <p:cNvSpPr>
                  <a:spLocks/>
                </p:cNvSpPr>
                <p:nvPr/>
              </p:nvSpPr>
              <p:spPr bwMode="auto">
                <a:xfrm>
                  <a:off x="4623842" y="3699368"/>
                  <a:ext cx="695521" cy="222505"/>
                </a:xfrm>
                <a:custGeom>
                  <a:avLst/>
                  <a:gdLst>
                    <a:gd name="T0" fmla="*/ 0 w 7441"/>
                    <a:gd name="T1" fmla="*/ 2376 h 2376"/>
                    <a:gd name="T2" fmla="*/ 7441 w 7441"/>
                    <a:gd name="T3" fmla="*/ 442 h 2376"/>
                    <a:gd name="T4" fmla="*/ 7312 w 7441"/>
                    <a:gd name="T5" fmla="*/ 0 h 2376"/>
                    <a:gd name="T6" fmla="*/ 0 w 7441"/>
                    <a:gd name="T7" fmla="*/ 2376 h 2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41" h="2376">
                      <a:moveTo>
                        <a:pt x="0" y="2376"/>
                      </a:moveTo>
                      <a:lnTo>
                        <a:pt x="7441" y="442"/>
                      </a:lnTo>
                      <a:cubicBezTo>
                        <a:pt x="7403" y="294"/>
                        <a:pt x="7360" y="146"/>
                        <a:pt x="7312" y="0"/>
                      </a:cubicBezTo>
                      <a:lnTo>
                        <a:pt x="0" y="237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0" name="Freeform 539"/>
                <p:cNvSpPr>
                  <a:spLocks/>
                </p:cNvSpPr>
                <p:nvPr/>
              </p:nvSpPr>
              <p:spPr bwMode="auto">
                <a:xfrm>
                  <a:off x="4623842" y="3741380"/>
                  <a:ext cx="704857" cy="180493"/>
                </a:xfrm>
                <a:custGeom>
                  <a:avLst/>
                  <a:gdLst>
                    <a:gd name="T0" fmla="*/ 0 w 7544"/>
                    <a:gd name="T1" fmla="*/ 1934 h 1934"/>
                    <a:gd name="T2" fmla="*/ 7544 w 7544"/>
                    <a:gd name="T3" fmla="*/ 448 h 1934"/>
                    <a:gd name="T4" fmla="*/ 7441 w 7544"/>
                    <a:gd name="T5" fmla="*/ 0 h 1934"/>
                    <a:gd name="T6" fmla="*/ 0 w 7544"/>
                    <a:gd name="T7" fmla="*/ 1934 h 19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44" h="1934">
                      <a:moveTo>
                        <a:pt x="0" y="1934"/>
                      </a:moveTo>
                      <a:lnTo>
                        <a:pt x="7544" y="448"/>
                      </a:lnTo>
                      <a:cubicBezTo>
                        <a:pt x="7514" y="298"/>
                        <a:pt x="7480" y="148"/>
                        <a:pt x="7441" y="0"/>
                      </a:cubicBezTo>
                      <a:lnTo>
                        <a:pt x="0" y="193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1" name="Freeform 540"/>
                <p:cNvSpPr>
                  <a:spLocks/>
                </p:cNvSpPr>
                <p:nvPr/>
              </p:nvSpPr>
              <p:spPr bwMode="auto">
                <a:xfrm>
                  <a:off x="4623842" y="3783391"/>
                  <a:ext cx="711081" cy="138482"/>
                </a:xfrm>
                <a:custGeom>
                  <a:avLst/>
                  <a:gdLst>
                    <a:gd name="T0" fmla="*/ 0 w 7619"/>
                    <a:gd name="T1" fmla="*/ 1486 h 1486"/>
                    <a:gd name="T2" fmla="*/ 7619 w 7619"/>
                    <a:gd name="T3" fmla="*/ 454 h 1486"/>
                    <a:gd name="T4" fmla="*/ 7544 w 7619"/>
                    <a:gd name="T5" fmla="*/ 0 h 1486"/>
                    <a:gd name="T6" fmla="*/ 0 w 7619"/>
                    <a:gd name="T7" fmla="*/ 1486 h 14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19" h="1486">
                      <a:moveTo>
                        <a:pt x="0" y="1486"/>
                      </a:moveTo>
                      <a:lnTo>
                        <a:pt x="7619" y="454"/>
                      </a:lnTo>
                      <a:cubicBezTo>
                        <a:pt x="7599" y="302"/>
                        <a:pt x="7573" y="151"/>
                        <a:pt x="7544" y="0"/>
                      </a:cubicBezTo>
                      <a:lnTo>
                        <a:pt x="0" y="148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2" name="Freeform 541"/>
                <p:cNvSpPr>
                  <a:spLocks/>
                </p:cNvSpPr>
                <p:nvPr/>
              </p:nvSpPr>
              <p:spPr bwMode="auto">
                <a:xfrm>
                  <a:off x="4623842" y="3825403"/>
                  <a:ext cx="715749" cy="96470"/>
                </a:xfrm>
                <a:custGeom>
                  <a:avLst/>
                  <a:gdLst>
                    <a:gd name="T0" fmla="*/ 0 w 7667"/>
                    <a:gd name="T1" fmla="*/ 1032 h 1032"/>
                    <a:gd name="T2" fmla="*/ 7667 w 7667"/>
                    <a:gd name="T3" fmla="*/ 458 h 1032"/>
                    <a:gd name="T4" fmla="*/ 7619 w 7667"/>
                    <a:gd name="T5" fmla="*/ 0 h 1032"/>
                    <a:gd name="T6" fmla="*/ 0 w 7667"/>
                    <a:gd name="T7" fmla="*/ 1032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67" h="1032">
                      <a:moveTo>
                        <a:pt x="0" y="1032"/>
                      </a:moveTo>
                      <a:lnTo>
                        <a:pt x="7667" y="458"/>
                      </a:lnTo>
                      <a:cubicBezTo>
                        <a:pt x="7656" y="305"/>
                        <a:pt x="7640" y="152"/>
                        <a:pt x="7619" y="0"/>
                      </a:cubicBezTo>
                      <a:lnTo>
                        <a:pt x="0" y="10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3" name="Freeform 542"/>
                <p:cNvSpPr>
                  <a:spLocks/>
                </p:cNvSpPr>
                <p:nvPr/>
              </p:nvSpPr>
              <p:spPr bwMode="auto">
                <a:xfrm>
                  <a:off x="4623842" y="3868970"/>
                  <a:ext cx="718861" cy="52903"/>
                </a:xfrm>
                <a:custGeom>
                  <a:avLst/>
                  <a:gdLst>
                    <a:gd name="T0" fmla="*/ 0 w 7688"/>
                    <a:gd name="T1" fmla="*/ 574 h 574"/>
                    <a:gd name="T2" fmla="*/ 7688 w 7688"/>
                    <a:gd name="T3" fmla="*/ 459 h 574"/>
                    <a:gd name="T4" fmla="*/ 7667 w 7688"/>
                    <a:gd name="T5" fmla="*/ 0 h 574"/>
                    <a:gd name="T6" fmla="*/ 0 w 7688"/>
                    <a:gd name="T7" fmla="*/ 574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8" h="574">
                      <a:moveTo>
                        <a:pt x="0" y="574"/>
                      </a:moveTo>
                      <a:lnTo>
                        <a:pt x="7688" y="459"/>
                      </a:lnTo>
                      <a:cubicBezTo>
                        <a:pt x="7686" y="306"/>
                        <a:pt x="7679" y="153"/>
                        <a:pt x="7667" y="0"/>
                      </a:cubicBezTo>
                      <a:lnTo>
                        <a:pt x="0" y="5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4" name="Freeform 543"/>
                <p:cNvSpPr>
                  <a:spLocks/>
                </p:cNvSpPr>
                <p:nvPr/>
              </p:nvSpPr>
              <p:spPr bwMode="auto">
                <a:xfrm>
                  <a:off x="4623841" y="3910981"/>
                  <a:ext cx="718861" cy="43568"/>
                </a:xfrm>
                <a:custGeom>
                  <a:avLst/>
                  <a:gdLst>
                    <a:gd name="T0" fmla="*/ 0 w 7690"/>
                    <a:gd name="T1" fmla="*/ 115 h 460"/>
                    <a:gd name="T2" fmla="*/ 7681 w 7690"/>
                    <a:gd name="T3" fmla="*/ 460 h 460"/>
                    <a:gd name="T4" fmla="*/ 7688 w 7690"/>
                    <a:gd name="T5" fmla="*/ 0 h 460"/>
                    <a:gd name="T6" fmla="*/ 0 w 7690"/>
                    <a:gd name="T7" fmla="*/ 115 h 4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90" h="460">
                      <a:moveTo>
                        <a:pt x="0" y="115"/>
                      </a:moveTo>
                      <a:lnTo>
                        <a:pt x="7681" y="460"/>
                      </a:lnTo>
                      <a:cubicBezTo>
                        <a:pt x="7688" y="307"/>
                        <a:pt x="7690" y="154"/>
                        <a:pt x="7688" y="0"/>
                      </a:cubicBezTo>
                      <a:lnTo>
                        <a:pt x="0" y="11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5" name="Freeform 544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17304" cy="74687"/>
                </a:xfrm>
                <a:custGeom>
                  <a:avLst/>
                  <a:gdLst>
                    <a:gd name="T0" fmla="*/ 0 w 7681"/>
                    <a:gd name="T1" fmla="*/ 0 h 804"/>
                    <a:gd name="T2" fmla="*/ 7647 w 7681"/>
                    <a:gd name="T3" fmla="*/ 804 h 804"/>
                    <a:gd name="T4" fmla="*/ 7681 w 7681"/>
                    <a:gd name="T5" fmla="*/ 345 h 804"/>
                    <a:gd name="T6" fmla="*/ 0 w 7681"/>
                    <a:gd name="T7" fmla="*/ 0 h 8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1" h="804">
                      <a:moveTo>
                        <a:pt x="0" y="0"/>
                      </a:moveTo>
                      <a:lnTo>
                        <a:pt x="7647" y="804"/>
                      </a:lnTo>
                      <a:cubicBezTo>
                        <a:pt x="7663" y="651"/>
                        <a:pt x="7674" y="498"/>
                        <a:pt x="7681" y="345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6" name="Freeform 54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14192" cy="118254"/>
                </a:xfrm>
                <a:custGeom>
                  <a:avLst/>
                  <a:gdLst>
                    <a:gd name="T0" fmla="*/ 0 w 7647"/>
                    <a:gd name="T1" fmla="*/ 0 h 1260"/>
                    <a:gd name="T2" fmla="*/ 7585 w 7647"/>
                    <a:gd name="T3" fmla="*/ 1260 h 1260"/>
                    <a:gd name="T4" fmla="*/ 7647 w 7647"/>
                    <a:gd name="T5" fmla="*/ 804 h 1260"/>
                    <a:gd name="T6" fmla="*/ 0 w 7647"/>
                    <a:gd name="T7" fmla="*/ 0 h 12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47" h="1260">
                      <a:moveTo>
                        <a:pt x="0" y="0"/>
                      </a:moveTo>
                      <a:lnTo>
                        <a:pt x="7585" y="1260"/>
                      </a:lnTo>
                      <a:cubicBezTo>
                        <a:pt x="7610" y="1108"/>
                        <a:pt x="7631" y="956"/>
                        <a:pt x="7647" y="80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7" name="Freeform 546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07969" cy="160266"/>
                </a:xfrm>
                <a:custGeom>
                  <a:avLst/>
                  <a:gdLst>
                    <a:gd name="T0" fmla="*/ 0 w 7585"/>
                    <a:gd name="T1" fmla="*/ 0 h 1711"/>
                    <a:gd name="T2" fmla="*/ 7496 w 7585"/>
                    <a:gd name="T3" fmla="*/ 1711 h 1711"/>
                    <a:gd name="T4" fmla="*/ 7585 w 7585"/>
                    <a:gd name="T5" fmla="*/ 1260 h 1711"/>
                    <a:gd name="T6" fmla="*/ 0 w 7585"/>
                    <a:gd name="T7" fmla="*/ 0 h 17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85" h="1711">
                      <a:moveTo>
                        <a:pt x="0" y="0"/>
                      </a:moveTo>
                      <a:lnTo>
                        <a:pt x="7496" y="1711"/>
                      </a:lnTo>
                      <a:cubicBezTo>
                        <a:pt x="7530" y="1562"/>
                        <a:pt x="7560" y="1411"/>
                        <a:pt x="7585" y="126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8" name="Freeform 54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00188" cy="200721"/>
                </a:xfrm>
                <a:custGeom>
                  <a:avLst/>
                  <a:gdLst>
                    <a:gd name="T0" fmla="*/ 0 w 7496"/>
                    <a:gd name="T1" fmla="*/ 0 h 2156"/>
                    <a:gd name="T2" fmla="*/ 7380 w 7496"/>
                    <a:gd name="T3" fmla="*/ 2156 h 2156"/>
                    <a:gd name="T4" fmla="*/ 7496 w 7496"/>
                    <a:gd name="T5" fmla="*/ 1711 h 2156"/>
                    <a:gd name="T6" fmla="*/ 0 w 7496"/>
                    <a:gd name="T7" fmla="*/ 0 h 2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96" h="2156">
                      <a:moveTo>
                        <a:pt x="0" y="0"/>
                      </a:moveTo>
                      <a:lnTo>
                        <a:pt x="7380" y="2156"/>
                      </a:lnTo>
                      <a:cubicBezTo>
                        <a:pt x="7423" y="2009"/>
                        <a:pt x="7462" y="1861"/>
                        <a:pt x="7496" y="171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49" name="Freeform 548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89297" cy="242732"/>
                </a:xfrm>
                <a:custGeom>
                  <a:avLst/>
                  <a:gdLst>
                    <a:gd name="T0" fmla="*/ 0 w 7380"/>
                    <a:gd name="T1" fmla="*/ 0 h 2594"/>
                    <a:gd name="T2" fmla="*/ 7238 w 7380"/>
                    <a:gd name="T3" fmla="*/ 2594 h 2594"/>
                    <a:gd name="T4" fmla="*/ 7380 w 7380"/>
                    <a:gd name="T5" fmla="*/ 2156 h 2594"/>
                    <a:gd name="T6" fmla="*/ 0 w 7380"/>
                    <a:gd name="T7" fmla="*/ 0 h 25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80" h="2594">
                      <a:moveTo>
                        <a:pt x="0" y="0"/>
                      </a:moveTo>
                      <a:lnTo>
                        <a:pt x="7238" y="2594"/>
                      </a:lnTo>
                      <a:cubicBezTo>
                        <a:pt x="7290" y="2449"/>
                        <a:pt x="7337" y="2304"/>
                        <a:pt x="7380" y="215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0" name="Freeform 54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76850" cy="281632"/>
                </a:xfrm>
                <a:custGeom>
                  <a:avLst/>
                  <a:gdLst>
                    <a:gd name="T0" fmla="*/ 0 w 7238"/>
                    <a:gd name="T1" fmla="*/ 0 h 3022"/>
                    <a:gd name="T2" fmla="*/ 7070 w 7238"/>
                    <a:gd name="T3" fmla="*/ 3022 h 3022"/>
                    <a:gd name="T4" fmla="*/ 7238 w 7238"/>
                    <a:gd name="T5" fmla="*/ 2594 h 3022"/>
                    <a:gd name="T6" fmla="*/ 0 w 7238"/>
                    <a:gd name="T7" fmla="*/ 0 h 3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238" h="3022">
                      <a:moveTo>
                        <a:pt x="0" y="0"/>
                      </a:moveTo>
                      <a:lnTo>
                        <a:pt x="7070" y="3022"/>
                      </a:lnTo>
                      <a:cubicBezTo>
                        <a:pt x="7130" y="2881"/>
                        <a:pt x="7186" y="2738"/>
                        <a:pt x="7238" y="259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1" name="Freeform 550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59733" cy="320531"/>
                </a:xfrm>
                <a:custGeom>
                  <a:avLst/>
                  <a:gdLst>
                    <a:gd name="T0" fmla="*/ 0 w 7070"/>
                    <a:gd name="T1" fmla="*/ 0 h 3439"/>
                    <a:gd name="T2" fmla="*/ 6877 w 7070"/>
                    <a:gd name="T3" fmla="*/ 3439 h 3439"/>
                    <a:gd name="T4" fmla="*/ 7070 w 7070"/>
                    <a:gd name="T5" fmla="*/ 3022 h 3439"/>
                    <a:gd name="T6" fmla="*/ 0 w 7070"/>
                    <a:gd name="T7" fmla="*/ 0 h 3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070" h="3439">
                      <a:moveTo>
                        <a:pt x="0" y="0"/>
                      </a:moveTo>
                      <a:lnTo>
                        <a:pt x="6877" y="3439"/>
                      </a:lnTo>
                      <a:cubicBezTo>
                        <a:pt x="6945" y="3302"/>
                        <a:pt x="7010" y="3163"/>
                        <a:pt x="7070" y="302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2" name="Freeform 55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42617" cy="359430"/>
                </a:xfrm>
                <a:custGeom>
                  <a:avLst/>
                  <a:gdLst>
                    <a:gd name="T0" fmla="*/ 0 w 6877"/>
                    <a:gd name="T1" fmla="*/ 0 h 3845"/>
                    <a:gd name="T2" fmla="*/ 6659 w 6877"/>
                    <a:gd name="T3" fmla="*/ 3845 h 3845"/>
                    <a:gd name="T4" fmla="*/ 6877 w 6877"/>
                    <a:gd name="T5" fmla="*/ 3439 h 3845"/>
                    <a:gd name="T6" fmla="*/ 0 w 6877"/>
                    <a:gd name="T7" fmla="*/ 0 h 38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77" h="3845">
                      <a:moveTo>
                        <a:pt x="0" y="0"/>
                      </a:moveTo>
                      <a:lnTo>
                        <a:pt x="6659" y="3845"/>
                      </a:lnTo>
                      <a:cubicBezTo>
                        <a:pt x="6735" y="3712"/>
                        <a:pt x="6808" y="3577"/>
                        <a:pt x="6877" y="343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3" name="Freeform 552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22390" cy="395218"/>
                </a:xfrm>
                <a:custGeom>
                  <a:avLst/>
                  <a:gdLst>
                    <a:gd name="T0" fmla="*/ 0 w 6659"/>
                    <a:gd name="T1" fmla="*/ 0 h 4236"/>
                    <a:gd name="T2" fmla="*/ 6417 w 6659"/>
                    <a:gd name="T3" fmla="*/ 4236 h 4236"/>
                    <a:gd name="T4" fmla="*/ 6659 w 6659"/>
                    <a:gd name="T5" fmla="*/ 3845 h 4236"/>
                    <a:gd name="T6" fmla="*/ 0 w 6659"/>
                    <a:gd name="T7" fmla="*/ 0 h 42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59" h="4236">
                      <a:moveTo>
                        <a:pt x="0" y="0"/>
                      </a:moveTo>
                      <a:lnTo>
                        <a:pt x="6417" y="4236"/>
                      </a:lnTo>
                      <a:cubicBezTo>
                        <a:pt x="6501" y="4108"/>
                        <a:pt x="6582" y="3977"/>
                        <a:pt x="6659" y="3845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4" name="Freeform 55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99051" cy="431006"/>
                </a:xfrm>
                <a:custGeom>
                  <a:avLst/>
                  <a:gdLst>
                    <a:gd name="T0" fmla="*/ 0 w 6417"/>
                    <a:gd name="T1" fmla="*/ 0 h 4612"/>
                    <a:gd name="T2" fmla="*/ 6152 w 6417"/>
                    <a:gd name="T3" fmla="*/ 4612 h 4612"/>
                    <a:gd name="T4" fmla="*/ 6417 w 6417"/>
                    <a:gd name="T5" fmla="*/ 4236 h 4612"/>
                    <a:gd name="T6" fmla="*/ 0 w 6417"/>
                    <a:gd name="T7" fmla="*/ 0 h 4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17" h="4612">
                      <a:moveTo>
                        <a:pt x="0" y="0"/>
                      </a:moveTo>
                      <a:lnTo>
                        <a:pt x="6152" y="4612"/>
                      </a:lnTo>
                      <a:cubicBezTo>
                        <a:pt x="6244" y="4489"/>
                        <a:pt x="6332" y="4364"/>
                        <a:pt x="6417" y="423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5" name="Freeform 554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74155" cy="463680"/>
                </a:xfrm>
                <a:custGeom>
                  <a:avLst/>
                  <a:gdLst>
                    <a:gd name="T0" fmla="*/ 0 w 6152"/>
                    <a:gd name="T1" fmla="*/ 0 h 4972"/>
                    <a:gd name="T2" fmla="*/ 5865 w 6152"/>
                    <a:gd name="T3" fmla="*/ 4972 h 4972"/>
                    <a:gd name="T4" fmla="*/ 6152 w 6152"/>
                    <a:gd name="T5" fmla="*/ 4612 h 4972"/>
                    <a:gd name="T6" fmla="*/ 0 w 6152"/>
                    <a:gd name="T7" fmla="*/ 0 h 49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152" h="4972">
                      <a:moveTo>
                        <a:pt x="0" y="0"/>
                      </a:moveTo>
                      <a:lnTo>
                        <a:pt x="5865" y="4972"/>
                      </a:lnTo>
                      <a:cubicBezTo>
                        <a:pt x="5964" y="4855"/>
                        <a:pt x="6060" y="4735"/>
                        <a:pt x="6152" y="461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6" name="Freeform 55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47703" cy="496357"/>
                </a:xfrm>
                <a:custGeom>
                  <a:avLst/>
                  <a:gdLst>
                    <a:gd name="T0" fmla="*/ 0 w 5865"/>
                    <a:gd name="T1" fmla="*/ 0 h 5313"/>
                    <a:gd name="T2" fmla="*/ 5558 w 5865"/>
                    <a:gd name="T3" fmla="*/ 5313 h 5313"/>
                    <a:gd name="T4" fmla="*/ 5865 w 5865"/>
                    <a:gd name="T5" fmla="*/ 4972 h 5313"/>
                    <a:gd name="T6" fmla="*/ 0 w 5865"/>
                    <a:gd name="T7" fmla="*/ 0 h 5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865" h="5313">
                      <a:moveTo>
                        <a:pt x="0" y="0"/>
                      </a:moveTo>
                      <a:lnTo>
                        <a:pt x="5558" y="5313"/>
                      </a:lnTo>
                      <a:cubicBezTo>
                        <a:pt x="5663" y="5203"/>
                        <a:pt x="5766" y="5089"/>
                        <a:pt x="5865" y="497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7" name="Freeform 556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19696" cy="525920"/>
                </a:xfrm>
                <a:custGeom>
                  <a:avLst/>
                  <a:gdLst>
                    <a:gd name="T0" fmla="*/ 0 w 5558"/>
                    <a:gd name="T1" fmla="*/ 0 h 5636"/>
                    <a:gd name="T2" fmla="*/ 5230 w 5558"/>
                    <a:gd name="T3" fmla="*/ 5636 h 5636"/>
                    <a:gd name="T4" fmla="*/ 5558 w 5558"/>
                    <a:gd name="T5" fmla="*/ 5313 h 5636"/>
                    <a:gd name="T6" fmla="*/ 0 w 5558"/>
                    <a:gd name="T7" fmla="*/ 0 h 56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558" h="5636">
                      <a:moveTo>
                        <a:pt x="0" y="0"/>
                      </a:moveTo>
                      <a:lnTo>
                        <a:pt x="5230" y="5636"/>
                      </a:lnTo>
                      <a:cubicBezTo>
                        <a:pt x="5342" y="5532"/>
                        <a:pt x="5452" y="5424"/>
                        <a:pt x="5558" y="531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8" name="Freeform 55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488576" cy="553927"/>
                </a:xfrm>
                <a:custGeom>
                  <a:avLst/>
                  <a:gdLst>
                    <a:gd name="T0" fmla="*/ 0 w 5230"/>
                    <a:gd name="T1" fmla="*/ 0 h 5939"/>
                    <a:gd name="T2" fmla="*/ 4883 w 5230"/>
                    <a:gd name="T3" fmla="*/ 5939 h 5939"/>
                    <a:gd name="T4" fmla="*/ 5230 w 5230"/>
                    <a:gd name="T5" fmla="*/ 5636 h 5939"/>
                    <a:gd name="T6" fmla="*/ 0 w 5230"/>
                    <a:gd name="T7" fmla="*/ 0 h 59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30" h="5939">
                      <a:moveTo>
                        <a:pt x="0" y="0"/>
                      </a:moveTo>
                      <a:lnTo>
                        <a:pt x="4883" y="5939"/>
                      </a:lnTo>
                      <a:cubicBezTo>
                        <a:pt x="5002" y="5842"/>
                        <a:pt x="5117" y="5741"/>
                        <a:pt x="5230" y="563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59" name="Freeform 558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455901" cy="580379"/>
                </a:xfrm>
                <a:custGeom>
                  <a:avLst/>
                  <a:gdLst>
                    <a:gd name="T0" fmla="*/ 0 w 4883"/>
                    <a:gd name="T1" fmla="*/ 0 h 6220"/>
                    <a:gd name="T2" fmla="*/ 4519 w 4883"/>
                    <a:gd name="T3" fmla="*/ 6220 h 6220"/>
                    <a:gd name="T4" fmla="*/ 4883 w 4883"/>
                    <a:gd name="T5" fmla="*/ 5939 h 6220"/>
                    <a:gd name="T6" fmla="*/ 0 w 4883"/>
                    <a:gd name="T7" fmla="*/ 0 h 6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83" h="6220">
                      <a:moveTo>
                        <a:pt x="0" y="0"/>
                      </a:moveTo>
                      <a:lnTo>
                        <a:pt x="4519" y="6220"/>
                      </a:lnTo>
                      <a:cubicBezTo>
                        <a:pt x="4644" y="6130"/>
                        <a:pt x="4765" y="6036"/>
                        <a:pt x="4883" y="593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0" name="Freeform 55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421670" cy="605276"/>
                </a:xfrm>
                <a:custGeom>
                  <a:avLst/>
                  <a:gdLst>
                    <a:gd name="T0" fmla="*/ 0 w 4519"/>
                    <a:gd name="T1" fmla="*/ 0 h 6480"/>
                    <a:gd name="T2" fmla="*/ 4139 w 4519"/>
                    <a:gd name="T3" fmla="*/ 6480 h 6480"/>
                    <a:gd name="T4" fmla="*/ 4519 w 4519"/>
                    <a:gd name="T5" fmla="*/ 6220 h 6480"/>
                    <a:gd name="T6" fmla="*/ 0 w 4519"/>
                    <a:gd name="T7" fmla="*/ 0 h 64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519" h="6480">
                      <a:moveTo>
                        <a:pt x="0" y="0"/>
                      </a:moveTo>
                      <a:lnTo>
                        <a:pt x="4139" y="6480"/>
                      </a:lnTo>
                      <a:cubicBezTo>
                        <a:pt x="4269" y="6397"/>
                        <a:pt x="4395" y="6311"/>
                        <a:pt x="4519" y="622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1" name="Freeform 560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387437" cy="627059"/>
                </a:xfrm>
                <a:custGeom>
                  <a:avLst/>
                  <a:gdLst>
                    <a:gd name="T0" fmla="*/ 0 w 4139"/>
                    <a:gd name="T1" fmla="*/ 0 h 6715"/>
                    <a:gd name="T2" fmla="*/ 3745 w 4139"/>
                    <a:gd name="T3" fmla="*/ 6715 h 6715"/>
                    <a:gd name="T4" fmla="*/ 4139 w 4139"/>
                    <a:gd name="T5" fmla="*/ 6480 h 6715"/>
                    <a:gd name="T6" fmla="*/ 0 w 4139"/>
                    <a:gd name="T7" fmla="*/ 0 h 67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39" h="6715">
                      <a:moveTo>
                        <a:pt x="0" y="0"/>
                      </a:moveTo>
                      <a:lnTo>
                        <a:pt x="3745" y="6715"/>
                      </a:lnTo>
                      <a:cubicBezTo>
                        <a:pt x="3878" y="6641"/>
                        <a:pt x="4010" y="6562"/>
                        <a:pt x="4139" y="648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2" name="Freeform 56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350095" cy="647286"/>
                </a:xfrm>
                <a:custGeom>
                  <a:avLst/>
                  <a:gdLst>
                    <a:gd name="T0" fmla="*/ 0 w 3745"/>
                    <a:gd name="T1" fmla="*/ 0 h 6927"/>
                    <a:gd name="T2" fmla="*/ 3336 w 3745"/>
                    <a:gd name="T3" fmla="*/ 6927 h 6927"/>
                    <a:gd name="T4" fmla="*/ 3745 w 3745"/>
                    <a:gd name="T5" fmla="*/ 6715 h 6927"/>
                    <a:gd name="T6" fmla="*/ 0 w 3745"/>
                    <a:gd name="T7" fmla="*/ 0 h 69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45" h="6927">
                      <a:moveTo>
                        <a:pt x="0" y="0"/>
                      </a:moveTo>
                      <a:lnTo>
                        <a:pt x="3336" y="6927"/>
                      </a:lnTo>
                      <a:cubicBezTo>
                        <a:pt x="3474" y="6861"/>
                        <a:pt x="3611" y="6790"/>
                        <a:pt x="3745" y="6715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3" name="Freeform 562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311195" cy="664402"/>
                </a:xfrm>
                <a:custGeom>
                  <a:avLst/>
                  <a:gdLst>
                    <a:gd name="T0" fmla="*/ 0 w 3336"/>
                    <a:gd name="T1" fmla="*/ 0 h 7114"/>
                    <a:gd name="T2" fmla="*/ 2916 w 3336"/>
                    <a:gd name="T3" fmla="*/ 7114 h 7114"/>
                    <a:gd name="T4" fmla="*/ 3336 w 3336"/>
                    <a:gd name="T5" fmla="*/ 6927 h 7114"/>
                    <a:gd name="T6" fmla="*/ 0 w 3336"/>
                    <a:gd name="T7" fmla="*/ 0 h 7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36" h="7114">
                      <a:moveTo>
                        <a:pt x="0" y="0"/>
                      </a:moveTo>
                      <a:lnTo>
                        <a:pt x="2916" y="7114"/>
                      </a:lnTo>
                      <a:cubicBezTo>
                        <a:pt x="3058" y="7056"/>
                        <a:pt x="3198" y="6994"/>
                        <a:pt x="3336" y="6927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4" name="Freeform 56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272296" cy="679962"/>
                </a:xfrm>
                <a:custGeom>
                  <a:avLst/>
                  <a:gdLst>
                    <a:gd name="T0" fmla="*/ 0 w 2916"/>
                    <a:gd name="T1" fmla="*/ 0 h 7276"/>
                    <a:gd name="T2" fmla="*/ 2485 w 2916"/>
                    <a:gd name="T3" fmla="*/ 7276 h 7276"/>
                    <a:gd name="T4" fmla="*/ 2916 w 2916"/>
                    <a:gd name="T5" fmla="*/ 7114 h 7276"/>
                    <a:gd name="T6" fmla="*/ 0 w 2916"/>
                    <a:gd name="T7" fmla="*/ 0 h 7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916" h="7276">
                      <a:moveTo>
                        <a:pt x="0" y="0"/>
                      </a:moveTo>
                      <a:lnTo>
                        <a:pt x="2485" y="7276"/>
                      </a:lnTo>
                      <a:cubicBezTo>
                        <a:pt x="2630" y="7227"/>
                        <a:pt x="2774" y="7173"/>
                        <a:pt x="2916" y="711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5" name="Freeform 564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231840" cy="692409"/>
                </a:xfrm>
                <a:custGeom>
                  <a:avLst/>
                  <a:gdLst>
                    <a:gd name="T0" fmla="*/ 0 w 2485"/>
                    <a:gd name="T1" fmla="*/ 0 h 7412"/>
                    <a:gd name="T2" fmla="*/ 2046 w 2485"/>
                    <a:gd name="T3" fmla="*/ 7412 h 7412"/>
                    <a:gd name="T4" fmla="*/ 2485 w 2485"/>
                    <a:gd name="T5" fmla="*/ 7276 h 7412"/>
                    <a:gd name="T6" fmla="*/ 0 w 2485"/>
                    <a:gd name="T7" fmla="*/ 0 h 74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85" h="7412">
                      <a:moveTo>
                        <a:pt x="0" y="0"/>
                      </a:moveTo>
                      <a:lnTo>
                        <a:pt x="2046" y="7412"/>
                      </a:lnTo>
                      <a:cubicBezTo>
                        <a:pt x="2194" y="7371"/>
                        <a:pt x="2340" y="7326"/>
                        <a:pt x="2485" y="727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6" name="Freeform 56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191385" cy="701746"/>
                </a:xfrm>
                <a:custGeom>
                  <a:avLst/>
                  <a:gdLst>
                    <a:gd name="T0" fmla="*/ 0 w 2046"/>
                    <a:gd name="T1" fmla="*/ 0 h 7521"/>
                    <a:gd name="T2" fmla="*/ 1599 w 2046"/>
                    <a:gd name="T3" fmla="*/ 7521 h 7521"/>
                    <a:gd name="T4" fmla="*/ 2046 w 2046"/>
                    <a:gd name="T5" fmla="*/ 7412 h 7521"/>
                    <a:gd name="T6" fmla="*/ 0 w 2046"/>
                    <a:gd name="T7" fmla="*/ 0 h 7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46" h="7521">
                      <a:moveTo>
                        <a:pt x="0" y="0"/>
                      </a:moveTo>
                      <a:lnTo>
                        <a:pt x="1599" y="7521"/>
                      </a:lnTo>
                      <a:cubicBezTo>
                        <a:pt x="1749" y="7489"/>
                        <a:pt x="1898" y="7452"/>
                        <a:pt x="2046" y="741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7" name="Freeform 566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149374" cy="709526"/>
                </a:xfrm>
                <a:custGeom>
                  <a:avLst/>
                  <a:gdLst>
                    <a:gd name="T0" fmla="*/ 0 w 1599"/>
                    <a:gd name="T1" fmla="*/ 0 h 7603"/>
                    <a:gd name="T2" fmla="*/ 1146 w 1599"/>
                    <a:gd name="T3" fmla="*/ 7603 h 7603"/>
                    <a:gd name="T4" fmla="*/ 1599 w 1599"/>
                    <a:gd name="T5" fmla="*/ 7521 h 7603"/>
                    <a:gd name="T6" fmla="*/ 0 w 1599"/>
                    <a:gd name="T7" fmla="*/ 0 h 76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99" h="7603">
                      <a:moveTo>
                        <a:pt x="0" y="0"/>
                      </a:moveTo>
                      <a:lnTo>
                        <a:pt x="1146" y="7603"/>
                      </a:lnTo>
                      <a:cubicBezTo>
                        <a:pt x="1298" y="7580"/>
                        <a:pt x="1449" y="7553"/>
                        <a:pt x="1599" y="752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8" name="Freeform 56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107363" cy="715749"/>
                </a:xfrm>
                <a:custGeom>
                  <a:avLst/>
                  <a:gdLst>
                    <a:gd name="T0" fmla="*/ 0 w 1146"/>
                    <a:gd name="T1" fmla="*/ 0 h 7658"/>
                    <a:gd name="T2" fmla="*/ 690 w 1146"/>
                    <a:gd name="T3" fmla="*/ 7658 h 7658"/>
                    <a:gd name="T4" fmla="*/ 1146 w 1146"/>
                    <a:gd name="T5" fmla="*/ 7603 h 7658"/>
                    <a:gd name="T6" fmla="*/ 0 w 1146"/>
                    <a:gd name="T7" fmla="*/ 0 h 76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46" h="7658">
                      <a:moveTo>
                        <a:pt x="0" y="0"/>
                      </a:moveTo>
                      <a:lnTo>
                        <a:pt x="690" y="7658"/>
                      </a:lnTo>
                      <a:cubicBezTo>
                        <a:pt x="842" y="7644"/>
                        <a:pt x="995" y="7626"/>
                        <a:pt x="1146" y="760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69" name="Freeform 568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5350" cy="717305"/>
                </a:xfrm>
                <a:custGeom>
                  <a:avLst/>
                  <a:gdLst>
                    <a:gd name="T0" fmla="*/ 0 w 690"/>
                    <a:gd name="T1" fmla="*/ 0 h 7685"/>
                    <a:gd name="T2" fmla="*/ 230 w 690"/>
                    <a:gd name="T3" fmla="*/ 7685 h 7685"/>
                    <a:gd name="T4" fmla="*/ 690 w 690"/>
                    <a:gd name="T5" fmla="*/ 7658 h 7685"/>
                    <a:gd name="T6" fmla="*/ 0 w 690"/>
                    <a:gd name="T7" fmla="*/ 0 h 76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90" h="7685">
                      <a:moveTo>
                        <a:pt x="0" y="0"/>
                      </a:moveTo>
                      <a:lnTo>
                        <a:pt x="230" y="7685"/>
                      </a:lnTo>
                      <a:cubicBezTo>
                        <a:pt x="384" y="7681"/>
                        <a:pt x="537" y="7672"/>
                        <a:pt x="690" y="7658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0" name="Freeform 569"/>
                <p:cNvSpPr>
                  <a:spLocks/>
                </p:cNvSpPr>
                <p:nvPr/>
              </p:nvSpPr>
              <p:spPr bwMode="auto">
                <a:xfrm>
                  <a:off x="4603614" y="3921873"/>
                  <a:ext cx="42012" cy="718861"/>
                </a:xfrm>
                <a:custGeom>
                  <a:avLst/>
                  <a:gdLst>
                    <a:gd name="T0" fmla="*/ 230 w 460"/>
                    <a:gd name="T1" fmla="*/ 0 h 7690"/>
                    <a:gd name="T2" fmla="*/ 0 w 460"/>
                    <a:gd name="T3" fmla="*/ 7685 h 7690"/>
                    <a:gd name="T4" fmla="*/ 460 w 460"/>
                    <a:gd name="T5" fmla="*/ 7685 h 7690"/>
                    <a:gd name="T6" fmla="*/ 230 w 460"/>
                    <a:gd name="T7" fmla="*/ 0 h 76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60" h="7690">
                      <a:moveTo>
                        <a:pt x="230" y="0"/>
                      </a:moveTo>
                      <a:lnTo>
                        <a:pt x="0" y="7685"/>
                      </a:lnTo>
                      <a:cubicBezTo>
                        <a:pt x="154" y="7690"/>
                        <a:pt x="307" y="7690"/>
                        <a:pt x="460" y="7685"/>
                      </a:cubicBezTo>
                      <a:lnTo>
                        <a:pt x="23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1" name="Freeform 570"/>
                <p:cNvSpPr>
                  <a:spLocks/>
                </p:cNvSpPr>
                <p:nvPr/>
              </p:nvSpPr>
              <p:spPr bwMode="auto">
                <a:xfrm>
                  <a:off x="4560046" y="3921873"/>
                  <a:ext cx="63795" cy="717305"/>
                </a:xfrm>
                <a:custGeom>
                  <a:avLst/>
                  <a:gdLst>
                    <a:gd name="T0" fmla="*/ 689 w 689"/>
                    <a:gd name="T1" fmla="*/ 0 h 7685"/>
                    <a:gd name="T2" fmla="*/ 0 w 689"/>
                    <a:gd name="T3" fmla="*/ 7658 h 7685"/>
                    <a:gd name="T4" fmla="*/ 459 w 689"/>
                    <a:gd name="T5" fmla="*/ 7685 h 7685"/>
                    <a:gd name="T6" fmla="*/ 689 w 689"/>
                    <a:gd name="T7" fmla="*/ 0 h 76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9" h="7685">
                      <a:moveTo>
                        <a:pt x="689" y="0"/>
                      </a:moveTo>
                      <a:lnTo>
                        <a:pt x="0" y="7658"/>
                      </a:lnTo>
                      <a:cubicBezTo>
                        <a:pt x="153" y="7672"/>
                        <a:pt x="306" y="7681"/>
                        <a:pt x="459" y="7685"/>
                      </a:cubicBezTo>
                      <a:lnTo>
                        <a:pt x="68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2" name="Freeform 571"/>
                <p:cNvSpPr>
                  <a:spLocks/>
                </p:cNvSpPr>
                <p:nvPr/>
              </p:nvSpPr>
              <p:spPr bwMode="auto">
                <a:xfrm>
                  <a:off x="4518035" y="3921873"/>
                  <a:ext cx="105806" cy="715749"/>
                </a:xfrm>
                <a:custGeom>
                  <a:avLst/>
                  <a:gdLst>
                    <a:gd name="T0" fmla="*/ 1146 w 1146"/>
                    <a:gd name="T1" fmla="*/ 0 h 7658"/>
                    <a:gd name="T2" fmla="*/ 0 w 1146"/>
                    <a:gd name="T3" fmla="*/ 7603 h 7658"/>
                    <a:gd name="T4" fmla="*/ 457 w 1146"/>
                    <a:gd name="T5" fmla="*/ 7658 h 7658"/>
                    <a:gd name="T6" fmla="*/ 1146 w 1146"/>
                    <a:gd name="T7" fmla="*/ 0 h 76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46" h="7658">
                      <a:moveTo>
                        <a:pt x="1146" y="0"/>
                      </a:moveTo>
                      <a:lnTo>
                        <a:pt x="0" y="7603"/>
                      </a:lnTo>
                      <a:cubicBezTo>
                        <a:pt x="152" y="7626"/>
                        <a:pt x="304" y="7644"/>
                        <a:pt x="457" y="7658"/>
                      </a:cubicBezTo>
                      <a:lnTo>
                        <a:pt x="114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3" name="Freeform 572"/>
                <p:cNvSpPr>
                  <a:spLocks/>
                </p:cNvSpPr>
                <p:nvPr/>
              </p:nvSpPr>
              <p:spPr bwMode="auto">
                <a:xfrm>
                  <a:off x="4476024" y="3921873"/>
                  <a:ext cx="147818" cy="709526"/>
                </a:xfrm>
                <a:custGeom>
                  <a:avLst/>
                  <a:gdLst>
                    <a:gd name="T0" fmla="*/ 1598 w 1598"/>
                    <a:gd name="T1" fmla="*/ 0 h 7603"/>
                    <a:gd name="T2" fmla="*/ 0 w 1598"/>
                    <a:gd name="T3" fmla="*/ 7521 h 7603"/>
                    <a:gd name="T4" fmla="*/ 452 w 1598"/>
                    <a:gd name="T5" fmla="*/ 7603 h 7603"/>
                    <a:gd name="T6" fmla="*/ 1598 w 1598"/>
                    <a:gd name="T7" fmla="*/ 0 h 76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98" h="7603">
                      <a:moveTo>
                        <a:pt x="1598" y="0"/>
                      </a:moveTo>
                      <a:lnTo>
                        <a:pt x="0" y="7521"/>
                      </a:lnTo>
                      <a:cubicBezTo>
                        <a:pt x="150" y="7553"/>
                        <a:pt x="301" y="7580"/>
                        <a:pt x="452" y="7603"/>
                      </a:cubicBezTo>
                      <a:lnTo>
                        <a:pt x="1598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4" name="Freeform 573"/>
                <p:cNvSpPr>
                  <a:spLocks/>
                </p:cNvSpPr>
                <p:nvPr/>
              </p:nvSpPr>
              <p:spPr bwMode="auto">
                <a:xfrm>
                  <a:off x="4434013" y="3921873"/>
                  <a:ext cx="189829" cy="701746"/>
                </a:xfrm>
                <a:custGeom>
                  <a:avLst/>
                  <a:gdLst>
                    <a:gd name="T0" fmla="*/ 2045 w 2045"/>
                    <a:gd name="T1" fmla="*/ 0 h 7521"/>
                    <a:gd name="T2" fmla="*/ 0 w 2045"/>
                    <a:gd name="T3" fmla="*/ 7412 h 7521"/>
                    <a:gd name="T4" fmla="*/ 447 w 2045"/>
                    <a:gd name="T5" fmla="*/ 7521 h 7521"/>
                    <a:gd name="T6" fmla="*/ 2045 w 2045"/>
                    <a:gd name="T7" fmla="*/ 0 h 7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45" h="7521">
                      <a:moveTo>
                        <a:pt x="2045" y="0"/>
                      </a:moveTo>
                      <a:lnTo>
                        <a:pt x="0" y="7412"/>
                      </a:lnTo>
                      <a:cubicBezTo>
                        <a:pt x="148" y="7452"/>
                        <a:pt x="297" y="7489"/>
                        <a:pt x="447" y="7521"/>
                      </a:cubicBezTo>
                      <a:lnTo>
                        <a:pt x="204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5" name="Freeform 574"/>
                <p:cNvSpPr>
                  <a:spLocks/>
                </p:cNvSpPr>
                <p:nvPr/>
              </p:nvSpPr>
              <p:spPr bwMode="auto">
                <a:xfrm>
                  <a:off x="4392000" y="3921873"/>
                  <a:ext cx="231840" cy="692410"/>
                </a:xfrm>
                <a:custGeom>
                  <a:avLst/>
                  <a:gdLst>
                    <a:gd name="T0" fmla="*/ 2485 w 2485"/>
                    <a:gd name="T1" fmla="*/ 0 h 7412"/>
                    <a:gd name="T2" fmla="*/ 0 w 2485"/>
                    <a:gd name="T3" fmla="*/ 7276 h 7412"/>
                    <a:gd name="T4" fmla="*/ 440 w 2485"/>
                    <a:gd name="T5" fmla="*/ 7412 h 7412"/>
                    <a:gd name="T6" fmla="*/ 2485 w 2485"/>
                    <a:gd name="T7" fmla="*/ 0 h 74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85" h="7412">
                      <a:moveTo>
                        <a:pt x="2485" y="0"/>
                      </a:moveTo>
                      <a:lnTo>
                        <a:pt x="0" y="7276"/>
                      </a:lnTo>
                      <a:cubicBezTo>
                        <a:pt x="145" y="7326"/>
                        <a:pt x="292" y="7371"/>
                        <a:pt x="440" y="7412"/>
                      </a:cubicBezTo>
                      <a:lnTo>
                        <a:pt x="248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6" name="Freeform 575"/>
                <p:cNvSpPr>
                  <a:spLocks/>
                </p:cNvSpPr>
                <p:nvPr/>
              </p:nvSpPr>
              <p:spPr bwMode="auto">
                <a:xfrm>
                  <a:off x="4353102" y="3921873"/>
                  <a:ext cx="270739" cy="679962"/>
                </a:xfrm>
                <a:custGeom>
                  <a:avLst/>
                  <a:gdLst>
                    <a:gd name="T0" fmla="*/ 2915 w 2915"/>
                    <a:gd name="T1" fmla="*/ 0 h 7276"/>
                    <a:gd name="T2" fmla="*/ 0 w 2915"/>
                    <a:gd name="T3" fmla="*/ 7114 h 7276"/>
                    <a:gd name="T4" fmla="*/ 430 w 2915"/>
                    <a:gd name="T5" fmla="*/ 7276 h 7276"/>
                    <a:gd name="T6" fmla="*/ 2915 w 2915"/>
                    <a:gd name="T7" fmla="*/ 0 h 7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915" h="7276">
                      <a:moveTo>
                        <a:pt x="2915" y="0"/>
                      </a:moveTo>
                      <a:lnTo>
                        <a:pt x="0" y="7114"/>
                      </a:lnTo>
                      <a:cubicBezTo>
                        <a:pt x="142" y="7173"/>
                        <a:pt x="285" y="7227"/>
                        <a:pt x="430" y="7276"/>
                      </a:cubicBezTo>
                      <a:lnTo>
                        <a:pt x="291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7" name="Freeform 576"/>
                <p:cNvSpPr>
                  <a:spLocks/>
                </p:cNvSpPr>
                <p:nvPr/>
              </p:nvSpPr>
              <p:spPr bwMode="auto">
                <a:xfrm>
                  <a:off x="4312646" y="3921873"/>
                  <a:ext cx="311195" cy="664402"/>
                </a:xfrm>
                <a:custGeom>
                  <a:avLst/>
                  <a:gdLst>
                    <a:gd name="T0" fmla="*/ 3336 w 3336"/>
                    <a:gd name="T1" fmla="*/ 0 h 7114"/>
                    <a:gd name="T2" fmla="*/ 0 w 3336"/>
                    <a:gd name="T3" fmla="*/ 6927 h 7114"/>
                    <a:gd name="T4" fmla="*/ 421 w 3336"/>
                    <a:gd name="T5" fmla="*/ 7114 h 7114"/>
                    <a:gd name="T6" fmla="*/ 3336 w 3336"/>
                    <a:gd name="T7" fmla="*/ 0 h 7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36" h="7114">
                      <a:moveTo>
                        <a:pt x="3336" y="0"/>
                      </a:moveTo>
                      <a:lnTo>
                        <a:pt x="0" y="6927"/>
                      </a:lnTo>
                      <a:cubicBezTo>
                        <a:pt x="139" y="6994"/>
                        <a:pt x="279" y="7056"/>
                        <a:pt x="421" y="7114"/>
                      </a:cubicBezTo>
                      <a:lnTo>
                        <a:pt x="333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8" name="Freeform 577"/>
                <p:cNvSpPr>
                  <a:spLocks/>
                </p:cNvSpPr>
                <p:nvPr/>
              </p:nvSpPr>
              <p:spPr bwMode="auto">
                <a:xfrm>
                  <a:off x="4275304" y="3921873"/>
                  <a:ext cx="348538" cy="647286"/>
                </a:xfrm>
                <a:custGeom>
                  <a:avLst/>
                  <a:gdLst>
                    <a:gd name="T0" fmla="*/ 3744 w 3744"/>
                    <a:gd name="T1" fmla="*/ 0 h 6927"/>
                    <a:gd name="T2" fmla="*/ 0 w 3744"/>
                    <a:gd name="T3" fmla="*/ 6715 h 6927"/>
                    <a:gd name="T4" fmla="*/ 408 w 3744"/>
                    <a:gd name="T5" fmla="*/ 6927 h 6927"/>
                    <a:gd name="T6" fmla="*/ 3744 w 3744"/>
                    <a:gd name="T7" fmla="*/ 0 h 69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44" h="6927">
                      <a:moveTo>
                        <a:pt x="3744" y="0"/>
                      </a:moveTo>
                      <a:lnTo>
                        <a:pt x="0" y="6715"/>
                      </a:lnTo>
                      <a:cubicBezTo>
                        <a:pt x="134" y="6790"/>
                        <a:pt x="270" y="6861"/>
                        <a:pt x="408" y="6927"/>
                      </a:cubicBezTo>
                      <a:lnTo>
                        <a:pt x="3744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79" name="Freeform 578"/>
                <p:cNvSpPr>
                  <a:spLocks/>
                </p:cNvSpPr>
                <p:nvPr/>
              </p:nvSpPr>
              <p:spPr bwMode="auto">
                <a:xfrm>
                  <a:off x="4237959" y="3921873"/>
                  <a:ext cx="385882" cy="627059"/>
                </a:xfrm>
                <a:custGeom>
                  <a:avLst/>
                  <a:gdLst>
                    <a:gd name="T0" fmla="*/ 4139 w 4139"/>
                    <a:gd name="T1" fmla="*/ 0 h 6715"/>
                    <a:gd name="T2" fmla="*/ 0 w 4139"/>
                    <a:gd name="T3" fmla="*/ 6480 h 6715"/>
                    <a:gd name="T4" fmla="*/ 395 w 4139"/>
                    <a:gd name="T5" fmla="*/ 6715 h 6715"/>
                    <a:gd name="T6" fmla="*/ 4139 w 4139"/>
                    <a:gd name="T7" fmla="*/ 0 h 67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39" h="6715">
                      <a:moveTo>
                        <a:pt x="4139" y="0"/>
                      </a:moveTo>
                      <a:lnTo>
                        <a:pt x="0" y="6480"/>
                      </a:lnTo>
                      <a:cubicBezTo>
                        <a:pt x="129" y="6562"/>
                        <a:pt x="261" y="6641"/>
                        <a:pt x="395" y="6715"/>
                      </a:cubicBezTo>
                      <a:lnTo>
                        <a:pt x="413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0" name="Freeform 579"/>
                <p:cNvSpPr>
                  <a:spLocks/>
                </p:cNvSpPr>
                <p:nvPr/>
              </p:nvSpPr>
              <p:spPr bwMode="auto">
                <a:xfrm>
                  <a:off x="4202171" y="3921873"/>
                  <a:ext cx="421670" cy="605276"/>
                </a:xfrm>
                <a:custGeom>
                  <a:avLst/>
                  <a:gdLst>
                    <a:gd name="T0" fmla="*/ 4519 w 4519"/>
                    <a:gd name="T1" fmla="*/ 0 h 6480"/>
                    <a:gd name="T2" fmla="*/ 0 w 4519"/>
                    <a:gd name="T3" fmla="*/ 6220 h 6480"/>
                    <a:gd name="T4" fmla="*/ 380 w 4519"/>
                    <a:gd name="T5" fmla="*/ 6480 h 6480"/>
                    <a:gd name="T6" fmla="*/ 4519 w 4519"/>
                    <a:gd name="T7" fmla="*/ 0 h 64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519" h="6480">
                      <a:moveTo>
                        <a:pt x="4519" y="0"/>
                      </a:moveTo>
                      <a:lnTo>
                        <a:pt x="0" y="6220"/>
                      </a:lnTo>
                      <a:cubicBezTo>
                        <a:pt x="124" y="6311"/>
                        <a:pt x="251" y="6397"/>
                        <a:pt x="380" y="6480"/>
                      </a:cubicBezTo>
                      <a:lnTo>
                        <a:pt x="451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1" name="Freeform 580"/>
                <p:cNvSpPr>
                  <a:spLocks/>
                </p:cNvSpPr>
                <p:nvPr/>
              </p:nvSpPr>
              <p:spPr bwMode="auto">
                <a:xfrm>
                  <a:off x="4167941" y="3921873"/>
                  <a:ext cx="455901" cy="580379"/>
                </a:xfrm>
                <a:custGeom>
                  <a:avLst/>
                  <a:gdLst>
                    <a:gd name="T0" fmla="*/ 4883 w 4883"/>
                    <a:gd name="T1" fmla="*/ 0 h 6220"/>
                    <a:gd name="T2" fmla="*/ 0 w 4883"/>
                    <a:gd name="T3" fmla="*/ 5939 h 6220"/>
                    <a:gd name="T4" fmla="*/ 364 w 4883"/>
                    <a:gd name="T5" fmla="*/ 6220 h 6220"/>
                    <a:gd name="T6" fmla="*/ 4883 w 4883"/>
                    <a:gd name="T7" fmla="*/ 0 h 6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83" h="6220">
                      <a:moveTo>
                        <a:pt x="4883" y="0"/>
                      </a:moveTo>
                      <a:lnTo>
                        <a:pt x="0" y="5939"/>
                      </a:lnTo>
                      <a:cubicBezTo>
                        <a:pt x="119" y="6036"/>
                        <a:pt x="240" y="6130"/>
                        <a:pt x="364" y="6220"/>
                      </a:cubicBezTo>
                      <a:lnTo>
                        <a:pt x="4883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2" name="Freeform 581"/>
                <p:cNvSpPr>
                  <a:spLocks/>
                </p:cNvSpPr>
                <p:nvPr/>
              </p:nvSpPr>
              <p:spPr bwMode="auto">
                <a:xfrm>
                  <a:off x="4136821" y="3921873"/>
                  <a:ext cx="487020" cy="553927"/>
                </a:xfrm>
                <a:custGeom>
                  <a:avLst/>
                  <a:gdLst>
                    <a:gd name="T0" fmla="*/ 5229 w 5229"/>
                    <a:gd name="T1" fmla="*/ 0 h 5939"/>
                    <a:gd name="T2" fmla="*/ 0 w 5229"/>
                    <a:gd name="T3" fmla="*/ 5636 h 5939"/>
                    <a:gd name="T4" fmla="*/ 346 w 5229"/>
                    <a:gd name="T5" fmla="*/ 5939 h 5939"/>
                    <a:gd name="T6" fmla="*/ 5229 w 5229"/>
                    <a:gd name="T7" fmla="*/ 0 h 59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29" h="5939">
                      <a:moveTo>
                        <a:pt x="5229" y="0"/>
                      </a:moveTo>
                      <a:lnTo>
                        <a:pt x="0" y="5636"/>
                      </a:lnTo>
                      <a:cubicBezTo>
                        <a:pt x="112" y="5741"/>
                        <a:pt x="228" y="5842"/>
                        <a:pt x="346" y="5939"/>
                      </a:cubicBezTo>
                      <a:lnTo>
                        <a:pt x="522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3" name="Freeform 582"/>
                <p:cNvSpPr>
                  <a:spLocks/>
                </p:cNvSpPr>
                <p:nvPr/>
              </p:nvSpPr>
              <p:spPr bwMode="auto">
                <a:xfrm>
                  <a:off x="4105702" y="3921873"/>
                  <a:ext cx="518139" cy="525920"/>
                </a:xfrm>
                <a:custGeom>
                  <a:avLst/>
                  <a:gdLst>
                    <a:gd name="T0" fmla="*/ 5557 w 5557"/>
                    <a:gd name="T1" fmla="*/ 0 h 5636"/>
                    <a:gd name="T2" fmla="*/ 0 w 5557"/>
                    <a:gd name="T3" fmla="*/ 5313 h 5636"/>
                    <a:gd name="T4" fmla="*/ 328 w 5557"/>
                    <a:gd name="T5" fmla="*/ 5636 h 5636"/>
                    <a:gd name="T6" fmla="*/ 5557 w 5557"/>
                    <a:gd name="T7" fmla="*/ 0 h 56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557" h="5636">
                      <a:moveTo>
                        <a:pt x="5557" y="0"/>
                      </a:moveTo>
                      <a:lnTo>
                        <a:pt x="0" y="5313"/>
                      </a:lnTo>
                      <a:cubicBezTo>
                        <a:pt x="106" y="5424"/>
                        <a:pt x="215" y="5532"/>
                        <a:pt x="328" y="5636"/>
                      </a:cubicBezTo>
                      <a:lnTo>
                        <a:pt x="5557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4" name="Freeform 583"/>
                <p:cNvSpPr>
                  <a:spLocks/>
                </p:cNvSpPr>
                <p:nvPr/>
              </p:nvSpPr>
              <p:spPr bwMode="auto">
                <a:xfrm>
                  <a:off x="4077693" y="3921873"/>
                  <a:ext cx="546148" cy="496357"/>
                </a:xfrm>
                <a:custGeom>
                  <a:avLst/>
                  <a:gdLst>
                    <a:gd name="T0" fmla="*/ 5865 w 5865"/>
                    <a:gd name="T1" fmla="*/ 0 h 5313"/>
                    <a:gd name="T2" fmla="*/ 0 w 5865"/>
                    <a:gd name="T3" fmla="*/ 4972 h 5313"/>
                    <a:gd name="T4" fmla="*/ 308 w 5865"/>
                    <a:gd name="T5" fmla="*/ 5313 h 5313"/>
                    <a:gd name="T6" fmla="*/ 5865 w 5865"/>
                    <a:gd name="T7" fmla="*/ 0 h 5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865" h="5313">
                      <a:moveTo>
                        <a:pt x="5865" y="0"/>
                      </a:moveTo>
                      <a:lnTo>
                        <a:pt x="0" y="4972"/>
                      </a:lnTo>
                      <a:cubicBezTo>
                        <a:pt x="99" y="5089"/>
                        <a:pt x="202" y="5203"/>
                        <a:pt x="308" y="5313"/>
                      </a:cubicBezTo>
                      <a:lnTo>
                        <a:pt x="586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5" name="Freeform 584"/>
                <p:cNvSpPr>
                  <a:spLocks/>
                </p:cNvSpPr>
                <p:nvPr/>
              </p:nvSpPr>
              <p:spPr bwMode="auto">
                <a:xfrm>
                  <a:off x="4049686" y="3921873"/>
                  <a:ext cx="574155" cy="463681"/>
                </a:xfrm>
                <a:custGeom>
                  <a:avLst/>
                  <a:gdLst>
                    <a:gd name="T0" fmla="*/ 6151 w 6151"/>
                    <a:gd name="T1" fmla="*/ 0 h 4972"/>
                    <a:gd name="T2" fmla="*/ 0 w 6151"/>
                    <a:gd name="T3" fmla="*/ 4612 h 4972"/>
                    <a:gd name="T4" fmla="*/ 286 w 6151"/>
                    <a:gd name="T5" fmla="*/ 4972 h 4972"/>
                    <a:gd name="T6" fmla="*/ 6151 w 6151"/>
                    <a:gd name="T7" fmla="*/ 0 h 49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151" h="4972">
                      <a:moveTo>
                        <a:pt x="6151" y="0"/>
                      </a:moveTo>
                      <a:lnTo>
                        <a:pt x="0" y="4612"/>
                      </a:lnTo>
                      <a:cubicBezTo>
                        <a:pt x="92" y="4735"/>
                        <a:pt x="187" y="4855"/>
                        <a:pt x="286" y="4972"/>
                      </a:cubicBezTo>
                      <a:lnTo>
                        <a:pt x="6151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6" name="Freeform 585"/>
                <p:cNvSpPr>
                  <a:spLocks/>
                </p:cNvSpPr>
                <p:nvPr/>
              </p:nvSpPr>
              <p:spPr bwMode="auto">
                <a:xfrm>
                  <a:off x="4026348" y="3921873"/>
                  <a:ext cx="597494" cy="431007"/>
                </a:xfrm>
                <a:custGeom>
                  <a:avLst/>
                  <a:gdLst>
                    <a:gd name="T0" fmla="*/ 6416 w 6416"/>
                    <a:gd name="T1" fmla="*/ 0 h 4612"/>
                    <a:gd name="T2" fmla="*/ 0 w 6416"/>
                    <a:gd name="T3" fmla="*/ 4236 h 4612"/>
                    <a:gd name="T4" fmla="*/ 265 w 6416"/>
                    <a:gd name="T5" fmla="*/ 4612 h 4612"/>
                    <a:gd name="T6" fmla="*/ 6416 w 6416"/>
                    <a:gd name="T7" fmla="*/ 0 h 4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16" h="4612">
                      <a:moveTo>
                        <a:pt x="6416" y="0"/>
                      </a:moveTo>
                      <a:lnTo>
                        <a:pt x="0" y="4236"/>
                      </a:lnTo>
                      <a:cubicBezTo>
                        <a:pt x="84" y="4364"/>
                        <a:pt x="173" y="4489"/>
                        <a:pt x="265" y="4612"/>
                      </a:cubicBezTo>
                      <a:lnTo>
                        <a:pt x="641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7" name="Freeform 586"/>
                <p:cNvSpPr>
                  <a:spLocks/>
                </p:cNvSpPr>
                <p:nvPr/>
              </p:nvSpPr>
              <p:spPr bwMode="auto">
                <a:xfrm>
                  <a:off x="4003006" y="3921873"/>
                  <a:ext cx="620834" cy="395219"/>
                </a:xfrm>
                <a:custGeom>
                  <a:avLst/>
                  <a:gdLst>
                    <a:gd name="T0" fmla="*/ 6658 w 6658"/>
                    <a:gd name="T1" fmla="*/ 0 h 4236"/>
                    <a:gd name="T2" fmla="*/ 0 w 6658"/>
                    <a:gd name="T3" fmla="*/ 3845 h 4236"/>
                    <a:gd name="T4" fmla="*/ 242 w 6658"/>
                    <a:gd name="T5" fmla="*/ 4236 h 4236"/>
                    <a:gd name="T6" fmla="*/ 6658 w 6658"/>
                    <a:gd name="T7" fmla="*/ 0 h 42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58" h="4236">
                      <a:moveTo>
                        <a:pt x="6658" y="0"/>
                      </a:moveTo>
                      <a:lnTo>
                        <a:pt x="0" y="3845"/>
                      </a:lnTo>
                      <a:cubicBezTo>
                        <a:pt x="77" y="3977"/>
                        <a:pt x="157" y="4108"/>
                        <a:pt x="242" y="4236"/>
                      </a:cubicBezTo>
                      <a:lnTo>
                        <a:pt x="6658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8" name="Freeform 587"/>
                <p:cNvSpPr>
                  <a:spLocks/>
                </p:cNvSpPr>
                <p:nvPr/>
              </p:nvSpPr>
              <p:spPr bwMode="auto">
                <a:xfrm>
                  <a:off x="3982779" y="3921873"/>
                  <a:ext cx="641062" cy="359430"/>
                </a:xfrm>
                <a:custGeom>
                  <a:avLst/>
                  <a:gdLst>
                    <a:gd name="T0" fmla="*/ 6876 w 6876"/>
                    <a:gd name="T1" fmla="*/ 0 h 3845"/>
                    <a:gd name="T2" fmla="*/ 0 w 6876"/>
                    <a:gd name="T3" fmla="*/ 3439 h 3845"/>
                    <a:gd name="T4" fmla="*/ 218 w 6876"/>
                    <a:gd name="T5" fmla="*/ 3845 h 3845"/>
                    <a:gd name="T6" fmla="*/ 6876 w 6876"/>
                    <a:gd name="T7" fmla="*/ 0 h 38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76" h="3845">
                      <a:moveTo>
                        <a:pt x="6876" y="0"/>
                      </a:moveTo>
                      <a:lnTo>
                        <a:pt x="0" y="3439"/>
                      </a:lnTo>
                      <a:cubicBezTo>
                        <a:pt x="69" y="3577"/>
                        <a:pt x="141" y="3712"/>
                        <a:pt x="218" y="3845"/>
                      </a:cubicBezTo>
                      <a:lnTo>
                        <a:pt x="687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89" name="Freeform 588"/>
                <p:cNvSpPr>
                  <a:spLocks/>
                </p:cNvSpPr>
                <p:nvPr/>
              </p:nvSpPr>
              <p:spPr bwMode="auto">
                <a:xfrm>
                  <a:off x="3964109" y="3921873"/>
                  <a:ext cx="659733" cy="320531"/>
                </a:xfrm>
                <a:custGeom>
                  <a:avLst/>
                  <a:gdLst>
                    <a:gd name="T0" fmla="*/ 7069 w 7069"/>
                    <a:gd name="T1" fmla="*/ 0 h 3439"/>
                    <a:gd name="T2" fmla="*/ 0 w 7069"/>
                    <a:gd name="T3" fmla="*/ 3022 h 3439"/>
                    <a:gd name="T4" fmla="*/ 193 w 7069"/>
                    <a:gd name="T5" fmla="*/ 3439 h 3439"/>
                    <a:gd name="T6" fmla="*/ 7069 w 7069"/>
                    <a:gd name="T7" fmla="*/ 0 h 3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069" h="3439">
                      <a:moveTo>
                        <a:pt x="7069" y="0"/>
                      </a:moveTo>
                      <a:lnTo>
                        <a:pt x="0" y="3022"/>
                      </a:lnTo>
                      <a:cubicBezTo>
                        <a:pt x="60" y="3163"/>
                        <a:pt x="124" y="3302"/>
                        <a:pt x="193" y="3439"/>
                      </a:cubicBezTo>
                      <a:lnTo>
                        <a:pt x="706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0" name="Freeform 589"/>
                <p:cNvSpPr>
                  <a:spLocks/>
                </p:cNvSpPr>
                <p:nvPr/>
              </p:nvSpPr>
              <p:spPr bwMode="auto">
                <a:xfrm>
                  <a:off x="3948549" y="3921873"/>
                  <a:ext cx="675293" cy="281632"/>
                </a:xfrm>
                <a:custGeom>
                  <a:avLst/>
                  <a:gdLst>
                    <a:gd name="T0" fmla="*/ 7238 w 7238"/>
                    <a:gd name="T1" fmla="*/ 0 h 3022"/>
                    <a:gd name="T2" fmla="*/ 0 w 7238"/>
                    <a:gd name="T3" fmla="*/ 2594 h 3022"/>
                    <a:gd name="T4" fmla="*/ 169 w 7238"/>
                    <a:gd name="T5" fmla="*/ 3022 h 3022"/>
                    <a:gd name="T6" fmla="*/ 7238 w 7238"/>
                    <a:gd name="T7" fmla="*/ 0 h 3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238" h="3022">
                      <a:moveTo>
                        <a:pt x="7238" y="0"/>
                      </a:moveTo>
                      <a:lnTo>
                        <a:pt x="0" y="2594"/>
                      </a:lnTo>
                      <a:cubicBezTo>
                        <a:pt x="52" y="2738"/>
                        <a:pt x="108" y="2881"/>
                        <a:pt x="169" y="3022"/>
                      </a:cubicBezTo>
                      <a:lnTo>
                        <a:pt x="7238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1" name="Freeform 590"/>
                <p:cNvSpPr>
                  <a:spLocks/>
                </p:cNvSpPr>
                <p:nvPr/>
              </p:nvSpPr>
              <p:spPr bwMode="auto">
                <a:xfrm>
                  <a:off x="3936101" y="3921873"/>
                  <a:ext cx="687740" cy="242732"/>
                </a:xfrm>
                <a:custGeom>
                  <a:avLst/>
                  <a:gdLst>
                    <a:gd name="T0" fmla="*/ 7380 w 7380"/>
                    <a:gd name="T1" fmla="*/ 0 h 2594"/>
                    <a:gd name="T2" fmla="*/ 0 w 7380"/>
                    <a:gd name="T3" fmla="*/ 2156 h 2594"/>
                    <a:gd name="T4" fmla="*/ 142 w 7380"/>
                    <a:gd name="T5" fmla="*/ 2594 h 2594"/>
                    <a:gd name="T6" fmla="*/ 7380 w 7380"/>
                    <a:gd name="T7" fmla="*/ 0 h 25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80" h="2594">
                      <a:moveTo>
                        <a:pt x="7380" y="0"/>
                      </a:moveTo>
                      <a:lnTo>
                        <a:pt x="0" y="2156"/>
                      </a:lnTo>
                      <a:cubicBezTo>
                        <a:pt x="43" y="2304"/>
                        <a:pt x="91" y="2449"/>
                        <a:pt x="142" y="2594"/>
                      </a:cubicBezTo>
                      <a:lnTo>
                        <a:pt x="738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2" name="Freeform 591"/>
                <p:cNvSpPr>
                  <a:spLocks/>
                </p:cNvSpPr>
                <p:nvPr/>
              </p:nvSpPr>
              <p:spPr bwMode="auto">
                <a:xfrm>
                  <a:off x="3925209" y="3921873"/>
                  <a:ext cx="698633" cy="200721"/>
                </a:xfrm>
                <a:custGeom>
                  <a:avLst/>
                  <a:gdLst>
                    <a:gd name="T0" fmla="*/ 7495 w 7495"/>
                    <a:gd name="T1" fmla="*/ 0 h 2156"/>
                    <a:gd name="T2" fmla="*/ 0 w 7495"/>
                    <a:gd name="T3" fmla="*/ 1711 h 2156"/>
                    <a:gd name="T4" fmla="*/ 115 w 7495"/>
                    <a:gd name="T5" fmla="*/ 2156 h 2156"/>
                    <a:gd name="T6" fmla="*/ 7495 w 7495"/>
                    <a:gd name="T7" fmla="*/ 0 h 2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95" h="2156">
                      <a:moveTo>
                        <a:pt x="7495" y="0"/>
                      </a:moveTo>
                      <a:lnTo>
                        <a:pt x="0" y="1711"/>
                      </a:lnTo>
                      <a:cubicBezTo>
                        <a:pt x="34" y="1861"/>
                        <a:pt x="72" y="2009"/>
                        <a:pt x="115" y="2156"/>
                      </a:cubicBezTo>
                      <a:lnTo>
                        <a:pt x="749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3" name="Freeform 592"/>
                <p:cNvSpPr>
                  <a:spLocks/>
                </p:cNvSpPr>
                <p:nvPr/>
              </p:nvSpPr>
              <p:spPr bwMode="auto">
                <a:xfrm>
                  <a:off x="3915873" y="3921873"/>
                  <a:ext cx="707969" cy="160266"/>
                </a:xfrm>
                <a:custGeom>
                  <a:avLst/>
                  <a:gdLst>
                    <a:gd name="T0" fmla="*/ 7584 w 7584"/>
                    <a:gd name="T1" fmla="*/ 0 h 1711"/>
                    <a:gd name="T2" fmla="*/ 0 w 7584"/>
                    <a:gd name="T3" fmla="*/ 1260 h 1711"/>
                    <a:gd name="T4" fmla="*/ 89 w 7584"/>
                    <a:gd name="T5" fmla="*/ 1711 h 1711"/>
                    <a:gd name="T6" fmla="*/ 7584 w 7584"/>
                    <a:gd name="T7" fmla="*/ 0 h 17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84" h="1711">
                      <a:moveTo>
                        <a:pt x="7584" y="0"/>
                      </a:moveTo>
                      <a:lnTo>
                        <a:pt x="0" y="1260"/>
                      </a:lnTo>
                      <a:cubicBezTo>
                        <a:pt x="25" y="1411"/>
                        <a:pt x="54" y="1562"/>
                        <a:pt x="89" y="1711"/>
                      </a:cubicBezTo>
                      <a:lnTo>
                        <a:pt x="7584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4" name="Freeform 593"/>
                <p:cNvSpPr>
                  <a:spLocks/>
                </p:cNvSpPr>
                <p:nvPr/>
              </p:nvSpPr>
              <p:spPr bwMode="auto">
                <a:xfrm>
                  <a:off x="3911205" y="3921873"/>
                  <a:ext cx="712636" cy="118254"/>
                </a:xfrm>
                <a:custGeom>
                  <a:avLst/>
                  <a:gdLst>
                    <a:gd name="T0" fmla="*/ 7646 w 7646"/>
                    <a:gd name="T1" fmla="*/ 0 h 1260"/>
                    <a:gd name="T2" fmla="*/ 0 w 7646"/>
                    <a:gd name="T3" fmla="*/ 804 h 1260"/>
                    <a:gd name="T4" fmla="*/ 62 w 7646"/>
                    <a:gd name="T5" fmla="*/ 1260 h 1260"/>
                    <a:gd name="T6" fmla="*/ 7646 w 7646"/>
                    <a:gd name="T7" fmla="*/ 0 h 12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46" h="1260">
                      <a:moveTo>
                        <a:pt x="7646" y="0"/>
                      </a:moveTo>
                      <a:lnTo>
                        <a:pt x="0" y="804"/>
                      </a:lnTo>
                      <a:cubicBezTo>
                        <a:pt x="16" y="956"/>
                        <a:pt x="37" y="1108"/>
                        <a:pt x="62" y="1260"/>
                      </a:cubicBezTo>
                      <a:lnTo>
                        <a:pt x="764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5" name="Freeform 594"/>
                <p:cNvSpPr>
                  <a:spLocks/>
                </p:cNvSpPr>
                <p:nvPr/>
              </p:nvSpPr>
              <p:spPr bwMode="auto">
                <a:xfrm>
                  <a:off x="3908092" y="3921873"/>
                  <a:ext cx="715749" cy="74687"/>
                </a:xfrm>
                <a:custGeom>
                  <a:avLst/>
                  <a:gdLst>
                    <a:gd name="T0" fmla="*/ 7680 w 7680"/>
                    <a:gd name="T1" fmla="*/ 0 h 804"/>
                    <a:gd name="T2" fmla="*/ 0 w 7680"/>
                    <a:gd name="T3" fmla="*/ 345 h 804"/>
                    <a:gd name="T4" fmla="*/ 34 w 7680"/>
                    <a:gd name="T5" fmla="*/ 804 h 804"/>
                    <a:gd name="T6" fmla="*/ 7680 w 7680"/>
                    <a:gd name="T7" fmla="*/ 0 h 8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0" h="804">
                      <a:moveTo>
                        <a:pt x="7680" y="0"/>
                      </a:moveTo>
                      <a:lnTo>
                        <a:pt x="0" y="345"/>
                      </a:lnTo>
                      <a:cubicBezTo>
                        <a:pt x="6" y="498"/>
                        <a:pt x="18" y="651"/>
                        <a:pt x="34" y="804"/>
                      </a:cubicBezTo>
                      <a:lnTo>
                        <a:pt x="768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6" name="Freeform 595"/>
                <p:cNvSpPr>
                  <a:spLocks/>
                </p:cNvSpPr>
                <p:nvPr/>
              </p:nvSpPr>
              <p:spPr bwMode="auto">
                <a:xfrm>
                  <a:off x="3906538" y="3910981"/>
                  <a:ext cx="717304" cy="43568"/>
                </a:xfrm>
                <a:custGeom>
                  <a:avLst/>
                  <a:gdLst>
                    <a:gd name="T0" fmla="*/ 7690 w 7690"/>
                    <a:gd name="T1" fmla="*/ 115 h 460"/>
                    <a:gd name="T2" fmla="*/ 3 w 7690"/>
                    <a:gd name="T3" fmla="*/ 0 h 460"/>
                    <a:gd name="T4" fmla="*/ 10 w 7690"/>
                    <a:gd name="T5" fmla="*/ 460 h 460"/>
                    <a:gd name="T6" fmla="*/ 7690 w 7690"/>
                    <a:gd name="T7" fmla="*/ 115 h 4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90" h="460">
                      <a:moveTo>
                        <a:pt x="7690" y="115"/>
                      </a:moveTo>
                      <a:lnTo>
                        <a:pt x="3" y="0"/>
                      </a:lnTo>
                      <a:cubicBezTo>
                        <a:pt x="0" y="154"/>
                        <a:pt x="3" y="307"/>
                        <a:pt x="10" y="460"/>
                      </a:cubicBezTo>
                      <a:lnTo>
                        <a:pt x="7690" y="11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7" name="Freeform 596"/>
                <p:cNvSpPr>
                  <a:spLocks/>
                </p:cNvSpPr>
                <p:nvPr/>
              </p:nvSpPr>
              <p:spPr bwMode="auto">
                <a:xfrm>
                  <a:off x="3906540" y="3868970"/>
                  <a:ext cx="717304" cy="52903"/>
                </a:xfrm>
                <a:custGeom>
                  <a:avLst/>
                  <a:gdLst>
                    <a:gd name="T0" fmla="*/ 7687 w 7687"/>
                    <a:gd name="T1" fmla="*/ 574 h 574"/>
                    <a:gd name="T2" fmla="*/ 20 w 7687"/>
                    <a:gd name="T3" fmla="*/ 0 h 574"/>
                    <a:gd name="T4" fmla="*/ 0 w 7687"/>
                    <a:gd name="T5" fmla="*/ 459 h 574"/>
                    <a:gd name="T6" fmla="*/ 7687 w 7687"/>
                    <a:gd name="T7" fmla="*/ 574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7" h="574">
                      <a:moveTo>
                        <a:pt x="7687" y="574"/>
                      </a:moveTo>
                      <a:lnTo>
                        <a:pt x="20" y="0"/>
                      </a:lnTo>
                      <a:cubicBezTo>
                        <a:pt x="9" y="153"/>
                        <a:pt x="2" y="306"/>
                        <a:pt x="0" y="459"/>
                      </a:cubicBezTo>
                      <a:lnTo>
                        <a:pt x="7687" y="5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8" name="Freeform 597"/>
                <p:cNvSpPr>
                  <a:spLocks/>
                </p:cNvSpPr>
                <p:nvPr/>
              </p:nvSpPr>
              <p:spPr bwMode="auto">
                <a:xfrm>
                  <a:off x="3908095" y="3825403"/>
                  <a:ext cx="715749" cy="96470"/>
                </a:xfrm>
                <a:custGeom>
                  <a:avLst/>
                  <a:gdLst>
                    <a:gd name="T0" fmla="*/ 7667 w 7667"/>
                    <a:gd name="T1" fmla="*/ 1032 h 1032"/>
                    <a:gd name="T2" fmla="*/ 48 w 7667"/>
                    <a:gd name="T3" fmla="*/ 0 h 1032"/>
                    <a:gd name="T4" fmla="*/ 0 w 7667"/>
                    <a:gd name="T5" fmla="*/ 458 h 1032"/>
                    <a:gd name="T6" fmla="*/ 7667 w 7667"/>
                    <a:gd name="T7" fmla="*/ 1032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67" h="1032">
                      <a:moveTo>
                        <a:pt x="7667" y="1032"/>
                      </a:moveTo>
                      <a:lnTo>
                        <a:pt x="48" y="0"/>
                      </a:lnTo>
                      <a:cubicBezTo>
                        <a:pt x="28" y="152"/>
                        <a:pt x="12" y="305"/>
                        <a:pt x="0" y="458"/>
                      </a:cubicBezTo>
                      <a:lnTo>
                        <a:pt x="7667" y="10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599" name="Freeform 598"/>
                <p:cNvSpPr>
                  <a:spLocks/>
                </p:cNvSpPr>
                <p:nvPr/>
              </p:nvSpPr>
              <p:spPr bwMode="auto">
                <a:xfrm>
                  <a:off x="3912764" y="3783391"/>
                  <a:ext cx="711081" cy="138482"/>
                </a:xfrm>
                <a:custGeom>
                  <a:avLst/>
                  <a:gdLst>
                    <a:gd name="T0" fmla="*/ 7619 w 7619"/>
                    <a:gd name="T1" fmla="*/ 1486 h 1486"/>
                    <a:gd name="T2" fmla="*/ 76 w 7619"/>
                    <a:gd name="T3" fmla="*/ 0 h 1486"/>
                    <a:gd name="T4" fmla="*/ 0 w 7619"/>
                    <a:gd name="T5" fmla="*/ 454 h 1486"/>
                    <a:gd name="T6" fmla="*/ 7619 w 7619"/>
                    <a:gd name="T7" fmla="*/ 1486 h 14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19" h="1486">
                      <a:moveTo>
                        <a:pt x="7619" y="1486"/>
                      </a:moveTo>
                      <a:lnTo>
                        <a:pt x="76" y="0"/>
                      </a:lnTo>
                      <a:cubicBezTo>
                        <a:pt x="46" y="151"/>
                        <a:pt x="21" y="302"/>
                        <a:pt x="0" y="454"/>
                      </a:cubicBezTo>
                      <a:lnTo>
                        <a:pt x="7619" y="148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0" name="Freeform 599"/>
                <p:cNvSpPr>
                  <a:spLocks/>
                </p:cNvSpPr>
                <p:nvPr/>
              </p:nvSpPr>
              <p:spPr bwMode="auto">
                <a:xfrm>
                  <a:off x="3920544" y="3741380"/>
                  <a:ext cx="703300" cy="180493"/>
                </a:xfrm>
                <a:custGeom>
                  <a:avLst/>
                  <a:gdLst>
                    <a:gd name="T0" fmla="*/ 7543 w 7543"/>
                    <a:gd name="T1" fmla="*/ 1934 h 1934"/>
                    <a:gd name="T2" fmla="*/ 102 w 7543"/>
                    <a:gd name="T3" fmla="*/ 0 h 1934"/>
                    <a:gd name="T4" fmla="*/ 0 w 7543"/>
                    <a:gd name="T5" fmla="*/ 448 h 1934"/>
                    <a:gd name="T6" fmla="*/ 7543 w 7543"/>
                    <a:gd name="T7" fmla="*/ 1934 h 19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43" h="1934">
                      <a:moveTo>
                        <a:pt x="7543" y="1934"/>
                      </a:moveTo>
                      <a:lnTo>
                        <a:pt x="102" y="0"/>
                      </a:lnTo>
                      <a:cubicBezTo>
                        <a:pt x="64" y="148"/>
                        <a:pt x="29" y="298"/>
                        <a:pt x="0" y="448"/>
                      </a:cubicBezTo>
                      <a:lnTo>
                        <a:pt x="7543" y="193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1" name="Freeform 600"/>
                <p:cNvSpPr>
                  <a:spLocks/>
                </p:cNvSpPr>
                <p:nvPr/>
              </p:nvSpPr>
              <p:spPr bwMode="auto">
                <a:xfrm>
                  <a:off x="3929880" y="3699368"/>
                  <a:ext cx="693965" cy="222505"/>
                </a:xfrm>
                <a:custGeom>
                  <a:avLst/>
                  <a:gdLst>
                    <a:gd name="T0" fmla="*/ 7441 w 7441"/>
                    <a:gd name="T1" fmla="*/ 2376 h 2376"/>
                    <a:gd name="T2" fmla="*/ 129 w 7441"/>
                    <a:gd name="T3" fmla="*/ 0 h 2376"/>
                    <a:gd name="T4" fmla="*/ 0 w 7441"/>
                    <a:gd name="T5" fmla="*/ 442 h 2376"/>
                    <a:gd name="T6" fmla="*/ 7441 w 7441"/>
                    <a:gd name="T7" fmla="*/ 2376 h 2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41" h="2376">
                      <a:moveTo>
                        <a:pt x="7441" y="2376"/>
                      </a:moveTo>
                      <a:lnTo>
                        <a:pt x="129" y="0"/>
                      </a:lnTo>
                      <a:cubicBezTo>
                        <a:pt x="82" y="146"/>
                        <a:pt x="39" y="294"/>
                        <a:pt x="0" y="442"/>
                      </a:cubicBezTo>
                      <a:lnTo>
                        <a:pt x="7441" y="237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2" name="Freeform 601"/>
                <p:cNvSpPr>
                  <a:spLocks/>
                </p:cNvSpPr>
                <p:nvPr/>
              </p:nvSpPr>
              <p:spPr bwMode="auto">
                <a:xfrm>
                  <a:off x="3942327" y="3658913"/>
                  <a:ext cx="681516" cy="262960"/>
                </a:xfrm>
                <a:custGeom>
                  <a:avLst/>
                  <a:gdLst>
                    <a:gd name="T0" fmla="*/ 7312 w 7312"/>
                    <a:gd name="T1" fmla="*/ 2809 h 2809"/>
                    <a:gd name="T2" fmla="*/ 155 w 7312"/>
                    <a:gd name="T3" fmla="*/ 0 h 2809"/>
                    <a:gd name="T4" fmla="*/ 0 w 7312"/>
                    <a:gd name="T5" fmla="*/ 433 h 2809"/>
                    <a:gd name="T6" fmla="*/ 7312 w 7312"/>
                    <a:gd name="T7" fmla="*/ 2809 h 28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12" h="2809">
                      <a:moveTo>
                        <a:pt x="7312" y="2809"/>
                      </a:moveTo>
                      <a:lnTo>
                        <a:pt x="155" y="0"/>
                      </a:lnTo>
                      <a:cubicBezTo>
                        <a:pt x="99" y="143"/>
                        <a:pt x="48" y="288"/>
                        <a:pt x="0" y="433"/>
                      </a:cubicBezTo>
                      <a:lnTo>
                        <a:pt x="7312" y="280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3" name="Freeform 602"/>
                <p:cNvSpPr>
                  <a:spLocks/>
                </p:cNvSpPr>
                <p:nvPr/>
              </p:nvSpPr>
              <p:spPr bwMode="auto">
                <a:xfrm>
                  <a:off x="3956330" y="3620014"/>
                  <a:ext cx="667514" cy="301859"/>
                </a:xfrm>
                <a:custGeom>
                  <a:avLst/>
                  <a:gdLst>
                    <a:gd name="T0" fmla="*/ 7157 w 7157"/>
                    <a:gd name="T1" fmla="*/ 3232 h 3232"/>
                    <a:gd name="T2" fmla="*/ 181 w 7157"/>
                    <a:gd name="T3" fmla="*/ 0 h 3232"/>
                    <a:gd name="T4" fmla="*/ 0 w 7157"/>
                    <a:gd name="T5" fmla="*/ 423 h 3232"/>
                    <a:gd name="T6" fmla="*/ 7157 w 7157"/>
                    <a:gd name="T7" fmla="*/ 3232 h 3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157" h="3232">
                      <a:moveTo>
                        <a:pt x="7157" y="3232"/>
                      </a:moveTo>
                      <a:lnTo>
                        <a:pt x="181" y="0"/>
                      </a:lnTo>
                      <a:cubicBezTo>
                        <a:pt x="117" y="140"/>
                        <a:pt x="56" y="281"/>
                        <a:pt x="0" y="423"/>
                      </a:cubicBezTo>
                      <a:lnTo>
                        <a:pt x="7157" y="32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4" name="Freeform 603"/>
                <p:cNvSpPr>
                  <a:spLocks/>
                </p:cNvSpPr>
                <p:nvPr/>
              </p:nvSpPr>
              <p:spPr bwMode="auto">
                <a:xfrm>
                  <a:off x="3973447" y="3581115"/>
                  <a:ext cx="650397" cy="340759"/>
                </a:xfrm>
                <a:custGeom>
                  <a:avLst/>
                  <a:gdLst>
                    <a:gd name="T0" fmla="*/ 6976 w 6976"/>
                    <a:gd name="T1" fmla="*/ 3643 h 3643"/>
                    <a:gd name="T2" fmla="*/ 206 w 6976"/>
                    <a:gd name="T3" fmla="*/ 0 h 3643"/>
                    <a:gd name="T4" fmla="*/ 0 w 6976"/>
                    <a:gd name="T5" fmla="*/ 411 h 3643"/>
                    <a:gd name="T6" fmla="*/ 6976 w 6976"/>
                    <a:gd name="T7" fmla="*/ 3643 h 36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976" h="3643">
                      <a:moveTo>
                        <a:pt x="6976" y="3643"/>
                      </a:moveTo>
                      <a:lnTo>
                        <a:pt x="206" y="0"/>
                      </a:lnTo>
                      <a:cubicBezTo>
                        <a:pt x="133" y="135"/>
                        <a:pt x="65" y="272"/>
                        <a:pt x="0" y="411"/>
                      </a:cubicBezTo>
                      <a:lnTo>
                        <a:pt x="6976" y="364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5" name="Freeform 604"/>
                <p:cNvSpPr>
                  <a:spLocks/>
                </p:cNvSpPr>
                <p:nvPr/>
              </p:nvSpPr>
              <p:spPr bwMode="auto">
                <a:xfrm>
                  <a:off x="3992118" y="3543771"/>
                  <a:ext cx="631726" cy="378104"/>
                </a:xfrm>
                <a:custGeom>
                  <a:avLst/>
                  <a:gdLst>
                    <a:gd name="T0" fmla="*/ 6770 w 6770"/>
                    <a:gd name="T1" fmla="*/ 4041 h 4041"/>
                    <a:gd name="T2" fmla="*/ 230 w 6770"/>
                    <a:gd name="T3" fmla="*/ 0 h 4041"/>
                    <a:gd name="T4" fmla="*/ 0 w 6770"/>
                    <a:gd name="T5" fmla="*/ 398 h 4041"/>
                    <a:gd name="T6" fmla="*/ 6770 w 6770"/>
                    <a:gd name="T7" fmla="*/ 4041 h 40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70" h="4041">
                      <a:moveTo>
                        <a:pt x="6770" y="4041"/>
                      </a:moveTo>
                      <a:lnTo>
                        <a:pt x="230" y="0"/>
                      </a:lnTo>
                      <a:cubicBezTo>
                        <a:pt x="149" y="130"/>
                        <a:pt x="73" y="263"/>
                        <a:pt x="0" y="398"/>
                      </a:cubicBezTo>
                      <a:lnTo>
                        <a:pt x="6770" y="4041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6" name="Freeform 605"/>
                <p:cNvSpPr>
                  <a:spLocks/>
                </p:cNvSpPr>
                <p:nvPr/>
              </p:nvSpPr>
              <p:spPr bwMode="auto">
                <a:xfrm>
                  <a:off x="4013902" y="3507984"/>
                  <a:ext cx="609942" cy="413890"/>
                </a:xfrm>
                <a:custGeom>
                  <a:avLst/>
                  <a:gdLst>
                    <a:gd name="T0" fmla="*/ 6540 w 6540"/>
                    <a:gd name="T1" fmla="*/ 4425 h 4425"/>
                    <a:gd name="T2" fmla="*/ 253 w 6540"/>
                    <a:gd name="T3" fmla="*/ 0 h 4425"/>
                    <a:gd name="T4" fmla="*/ 0 w 6540"/>
                    <a:gd name="T5" fmla="*/ 384 h 4425"/>
                    <a:gd name="T6" fmla="*/ 6540 w 6540"/>
                    <a:gd name="T7" fmla="*/ 4425 h 44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40" h="4425">
                      <a:moveTo>
                        <a:pt x="6540" y="4425"/>
                      </a:moveTo>
                      <a:lnTo>
                        <a:pt x="253" y="0"/>
                      </a:lnTo>
                      <a:cubicBezTo>
                        <a:pt x="165" y="125"/>
                        <a:pt x="81" y="253"/>
                        <a:pt x="0" y="384"/>
                      </a:cubicBezTo>
                      <a:lnTo>
                        <a:pt x="6540" y="442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7" name="Freeform 606"/>
                <p:cNvSpPr>
                  <a:spLocks/>
                </p:cNvSpPr>
                <p:nvPr/>
              </p:nvSpPr>
              <p:spPr bwMode="auto">
                <a:xfrm>
                  <a:off x="4037242" y="3473752"/>
                  <a:ext cx="586602" cy="448121"/>
                </a:xfrm>
                <a:custGeom>
                  <a:avLst/>
                  <a:gdLst>
                    <a:gd name="T0" fmla="*/ 6287 w 6287"/>
                    <a:gd name="T1" fmla="*/ 4793 h 4793"/>
                    <a:gd name="T2" fmla="*/ 276 w 6287"/>
                    <a:gd name="T3" fmla="*/ 0 h 4793"/>
                    <a:gd name="T4" fmla="*/ 0 w 6287"/>
                    <a:gd name="T5" fmla="*/ 368 h 4793"/>
                    <a:gd name="T6" fmla="*/ 6287 w 6287"/>
                    <a:gd name="T7" fmla="*/ 4793 h 47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87" h="4793">
                      <a:moveTo>
                        <a:pt x="6287" y="4793"/>
                      </a:moveTo>
                      <a:lnTo>
                        <a:pt x="276" y="0"/>
                      </a:lnTo>
                      <a:cubicBezTo>
                        <a:pt x="181" y="120"/>
                        <a:pt x="89" y="242"/>
                        <a:pt x="0" y="368"/>
                      </a:cubicBezTo>
                      <a:lnTo>
                        <a:pt x="6287" y="479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8" name="Freeform 607"/>
                <p:cNvSpPr>
                  <a:spLocks/>
                </p:cNvSpPr>
                <p:nvPr/>
              </p:nvSpPr>
              <p:spPr bwMode="auto">
                <a:xfrm>
                  <a:off x="4063693" y="3441077"/>
                  <a:ext cx="560151" cy="480797"/>
                </a:xfrm>
                <a:custGeom>
                  <a:avLst/>
                  <a:gdLst>
                    <a:gd name="T0" fmla="*/ 6011 w 6011"/>
                    <a:gd name="T1" fmla="*/ 5144 h 5144"/>
                    <a:gd name="T2" fmla="*/ 298 w 6011"/>
                    <a:gd name="T3" fmla="*/ 0 h 5144"/>
                    <a:gd name="T4" fmla="*/ 0 w 6011"/>
                    <a:gd name="T5" fmla="*/ 351 h 5144"/>
                    <a:gd name="T6" fmla="*/ 6011 w 6011"/>
                    <a:gd name="T7" fmla="*/ 5144 h 5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011" h="5144">
                      <a:moveTo>
                        <a:pt x="6011" y="5144"/>
                      </a:moveTo>
                      <a:lnTo>
                        <a:pt x="298" y="0"/>
                      </a:lnTo>
                      <a:cubicBezTo>
                        <a:pt x="195" y="114"/>
                        <a:pt x="96" y="231"/>
                        <a:pt x="0" y="351"/>
                      </a:cubicBezTo>
                      <a:lnTo>
                        <a:pt x="6011" y="514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09" name="Freeform 608"/>
                <p:cNvSpPr>
                  <a:spLocks/>
                </p:cNvSpPr>
                <p:nvPr/>
              </p:nvSpPr>
              <p:spPr bwMode="auto">
                <a:xfrm>
                  <a:off x="4091701" y="3409957"/>
                  <a:ext cx="532144" cy="511916"/>
                </a:xfrm>
                <a:custGeom>
                  <a:avLst/>
                  <a:gdLst>
                    <a:gd name="T0" fmla="*/ 5713 w 5713"/>
                    <a:gd name="T1" fmla="*/ 5477 h 5477"/>
                    <a:gd name="T2" fmla="*/ 318 w 5713"/>
                    <a:gd name="T3" fmla="*/ 0 h 5477"/>
                    <a:gd name="T4" fmla="*/ 0 w 5713"/>
                    <a:gd name="T5" fmla="*/ 333 h 5477"/>
                    <a:gd name="T6" fmla="*/ 5713 w 5713"/>
                    <a:gd name="T7" fmla="*/ 5477 h 54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13" h="5477">
                      <a:moveTo>
                        <a:pt x="5713" y="5477"/>
                      </a:moveTo>
                      <a:lnTo>
                        <a:pt x="318" y="0"/>
                      </a:lnTo>
                      <a:cubicBezTo>
                        <a:pt x="208" y="108"/>
                        <a:pt x="102" y="219"/>
                        <a:pt x="0" y="333"/>
                      </a:cubicBezTo>
                      <a:lnTo>
                        <a:pt x="5713" y="547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0" name="Freeform 609"/>
                <p:cNvSpPr>
                  <a:spLocks/>
                </p:cNvSpPr>
                <p:nvPr/>
              </p:nvSpPr>
              <p:spPr bwMode="auto">
                <a:xfrm>
                  <a:off x="4121265" y="3381949"/>
                  <a:ext cx="502581" cy="539924"/>
                </a:xfrm>
                <a:custGeom>
                  <a:avLst/>
                  <a:gdLst>
                    <a:gd name="T0" fmla="*/ 5395 w 5395"/>
                    <a:gd name="T1" fmla="*/ 5790 h 5790"/>
                    <a:gd name="T2" fmla="*/ 337 w 5395"/>
                    <a:gd name="T3" fmla="*/ 0 h 5790"/>
                    <a:gd name="T4" fmla="*/ 0 w 5395"/>
                    <a:gd name="T5" fmla="*/ 313 h 5790"/>
                    <a:gd name="T6" fmla="*/ 5395 w 5395"/>
                    <a:gd name="T7" fmla="*/ 5790 h 5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395" h="5790">
                      <a:moveTo>
                        <a:pt x="5395" y="5790"/>
                      </a:moveTo>
                      <a:lnTo>
                        <a:pt x="337" y="0"/>
                      </a:lnTo>
                      <a:cubicBezTo>
                        <a:pt x="221" y="101"/>
                        <a:pt x="109" y="206"/>
                        <a:pt x="0" y="313"/>
                      </a:cubicBezTo>
                      <a:lnTo>
                        <a:pt x="5395" y="579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1" name="Freeform 610"/>
                <p:cNvSpPr>
                  <a:spLocks/>
                </p:cNvSpPr>
                <p:nvPr/>
              </p:nvSpPr>
              <p:spPr bwMode="auto">
                <a:xfrm>
                  <a:off x="4152383" y="3353943"/>
                  <a:ext cx="471461" cy="567932"/>
                </a:xfrm>
                <a:custGeom>
                  <a:avLst/>
                  <a:gdLst>
                    <a:gd name="T0" fmla="*/ 5058 w 5058"/>
                    <a:gd name="T1" fmla="*/ 6082 h 6082"/>
                    <a:gd name="T2" fmla="*/ 355 w 5058"/>
                    <a:gd name="T3" fmla="*/ 0 h 6082"/>
                    <a:gd name="T4" fmla="*/ 0 w 5058"/>
                    <a:gd name="T5" fmla="*/ 292 h 6082"/>
                    <a:gd name="T6" fmla="*/ 5058 w 5058"/>
                    <a:gd name="T7" fmla="*/ 6082 h 60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058" h="6082">
                      <a:moveTo>
                        <a:pt x="5058" y="6082"/>
                      </a:moveTo>
                      <a:lnTo>
                        <a:pt x="355" y="0"/>
                      </a:lnTo>
                      <a:cubicBezTo>
                        <a:pt x="234" y="94"/>
                        <a:pt x="115" y="191"/>
                        <a:pt x="0" y="292"/>
                      </a:cubicBezTo>
                      <a:lnTo>
                        <a:pt x="5058" y="608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2" name="Freeform 611"/>
                <p:cNvSpPr>
                  <a:spLocks/>
                </p:cNvSpPr>
                <p:nvPr/>
              </p:nvSpPr>
              <p:spPr bwMode="auto">
                <a:xfrm>
                  <a:off x="4185060" y="3329046"/>
                  <a:ext cx="438785" cy="592827"/>
                </a:xfrm>
                <a:custGeom>
                  <a:avLst/>
                  <a:gdLst>
                    <a:gd name="T0" fmla="*/ 4703 w 4703"/>
                    <a:gd name="T1" fmla="*/ 6352 h 6352"/>
                    <a:gd name="T2" fmla="*/ 372 w 4703"/>
                    <a:gd name="T3" fmla="*/ 0 h 6352"/>
                    <a:gd name="T4" fmla="*/ 0 w 4703"/>
                    <a:gd name="T5" fmla="*/ 270 h 6352"/>
                    <a:gd name="T6" fmla="*/ 4703 w 4703"/>
                    <a:gd name="T7" fmla="*/ 6352 h 6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703" h="6352">
                      <a:moveTo>
                        <a:pt x="4703" y="6352"/>
                      </a:moveTo>
                      <a:lnTo>
                        <a:pt x="372" y="0"/>
                      </a:lnTo>
                      <a:cubicBezTo>
                        <a:pt x="246" y="86"/>
                        <a:pt x="121" y="176"/>
                        <a:pt x="0" y="270"/>
                      </a:cubicBezTo>
                      <a:lnTo>
                        <a:pt x="4703" y="635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3" name="Freeform 612"/>
                <p:cNvSpPr>
                  <a:spLocks/>
                </p:cNvSpPr>
                <p:nvPr/>
              </p:nvSpPr>
              <p:spPr bwMode="auto">
                <a:xfrm>
                  <a:off x="4220847" y="3305707"/>
                  <a:ext cx="402998" cy="616166"/>
                </a:xfrm>
                <a:custGeom>
                  <a:avLst/>
                  <a:gdLst>
                    <a:gd name="T0" fmla="*/ 4331 w 4331"/>
                    <a:gd name="T1" fmla="*/ 6600 h 6600"/>
                    <a:gd name="T2" fmla="*/ 388 w 4331"/>
                    <a:gd name="T3" fmla="*/ 0 h 6600"/>
                    <a:gd name="T4" fmla="*/ 0 w 4331"/>
                    <a:gd name="T5" fmla="*/ 248 h 6600"/>
                    <a:gd name="T6" fmla="*/ 4331 w 4331"/>
                    <a:gd name="T7" fmla="*/ 6600 h 6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331" h="6600">
                      <a:moveTo>
                        <a:pt x="4331" y="6600"/>
                      </a:moveTo>
                      <a:lnTo>
                        <a:pt x="388" y="0"/>
                      </a:lnTo>
                      <a:cubicBezTo>
                        <a:pt x="256" y="79"/>
                        <a:pt x="127" y="161"/>
                        <a:pt x="0" y="248"/>
                      </a:cubicBezTo>
                      <a:lnTo>
                        <a:pt x="4331" y="660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4" name="Freeform 613"/>
                <p:cNvSpPr>
                  <a:spLocks/>
                </p:cNvSpPr>
                <p:nvPr/>
              </p:nvSpPr>
              <p:spPr bwMode="auto">
                <a:xfrm>
                  <a:off x="4256635" y="3283924"/>
                  <a:ext cx="367210" cy="637950"/>
                </a:xfrm>
                <a:custGeom>
                  <a:avLst/>
                  <a:gdLst>
                    <a:gd name="T0" fmla="*/ 3943 w 3943"/>
                    <a:gd name="T1" fmla="*/ 6824 h 6824"/>
                    <a:gd name="T2" fmla="*/ 402 w 3943"/>
                    <a:gd name="T3" fmla="*/ 0 h 6824"/>
                    <a:gd name="T4" fmla="*/ 0 w 3943"/>
                    <a:gd name="T5" fmla="*/ 224 h 6824"/>
                    <a:gd name="T6" fmla="*/ 3943 w 3943"/>
                    <a:gd name="T7" fmla="*/ 6824 h 6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43" h="6824">
                      <a:moveTo>
                        <a:pt x="3943" y="6824"/>
                      </a:moveTo>
                      <a:lnTo>
                        <a:pt x="402" y="0"/>
                      </a:lnTo>
                      <a:cubicBezTo>
                        <a:pt x="266" y="71"/>
                        <a:pt x="132" y="145"/>
                        <a:pt x="0" y="224"/>
                      </a:cubicBezTo>
                      <a:lnTo>
                        <a:pt x="3943" y="682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5" name="Freeform 614"/>
                <p:cNvSpPr>
                  <a:spLocks/>
                </p:cNvSpPr>
                <p:nvPr/>
              </p:nvSpPr>
              <p:spPr bwMode="auto">
                <a:xfrm>
                  <a:off x="4293977" y="3266807"/>
                  <a:ext cx="329867" cy="655066"/>
                </a:xfrm>
                <a:custGeom>
                  <a:avLst/>
                  <a:gdLst>
                    <a:gd name="T0" fmla="*/ 3541 w 3541"/>
                    <a:gd name="T1" fmla="*/ 7023 h 7023"/>
                    <a:gd name="T2" fmla="*/ 414 w 3541"/>
                    <a:gd name="T3" fmla="*/ 0 h 7023"/>
                    <a:gd name="T4" fmla="*/ 0 w 3541"/>
                    <a:gd name="T5" fmla="*/ 199 h 7023"/>
                    <a:gd name="T6" fmla="*/ 3541 w 3541"/>
                    <a:gd name="T7" fmla="*/ 7023 h 70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541" h="7023">
                      <a:moveTo>
                        <a:pt x="3541" y="7023"/>
                      </a:moveTo>
                      <a:lnTo>
                        <a:pt x="414" y="0"/>
                      </a:lnTo>
                      <a:cubicBezTo>
                        <a:pt x="274" y="62"/>
                        <a:pt x="136" y="128"/>
                        <a:pt x="0" y="199"/>
                      </a:cubicBezTo>
                      <a:lnTo>
                        <a:pt x="3541" y="702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6" name="Freeform 615"/>
                <p:cNvSpPr>
                  <a:spLocks/>
                </p:cNvSpPr>
                <p:nvPr/>
              </p:nvSpPr>
              <p:spPr bwMode="auto">
                <a:xfrm>
                  <a:off x="4371776" y="3235688"/>
                  <a:ext cx="252068" cy="686186"/>
                </a:xfrm>
                <a:custGeom>
                  <a:avLst/>
                  <a:gdLst>
                    <a:gd name="T0" fmla="*/ 2701 w 2701"/>
                    <a:gd name="T1" fmla="*/ 7347 h 7347"/>
                    <a:gd name="T2" fmla="*/ 435 w 2701"/>
                    <a:gd name="T3" fmla="*/ 0 h 7347"/>
                    <a:gd name="T4" fmla="*/ 0 w 2701"/>
                    <a:gd name="T5" fmla="*/ 149 h 7347"/>
                    <a:gd name="T6" fmla="*/ 2701 w 2701"/>
                    <a:gd name="T7" fmla="*/ 7347 h 7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01" h="7347">
                      <a:moveTo>
                        <a:pt x="2701" y="7347"/>
                      </a:moveTo>
                      <a:lnTo>
                        <a:pt x="435" y="0"/>
                      </a:lnTo>
                      <a:cubicBezTo>
                        <a:pt x="289" y="46"/>
                        <a:pt x="143" y="95"/>
                        <a:pt x="0" y="149"/>
                      </a:cubicBezTo>
                      <a:lnTo>
                        <a:pt x="2701" y="734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7" name="Freeform 616"/>
                <p:cNvSpPr>
                  <a:spLocks/>
                </p:cNvSpPr>
                <p:nvPr/>
              </p:nvSpPr>
              <p:spPr bwMode="auto">
                <a:xfrm>
                  <a:off x="4412232" y="3224796"/>
                  <a:ext cx="211613" cy="697077"/>
                </a:xfrm>
                <a:custGeom>
                  <a:avLst/>
                  <a:gdLst>
                    <a:gd name="T0" fmla="*/ 2266 w 2266"/>
                    <a:gd name="T1" fmla="*/ 7469 h 7469"/>
                    <a:gd name="T2" fmla="*/ 444 w 2266"/>
                    <a:gd name="T3" fmla="*/ 0 h 7469"/>
                    <a:gd name="T4" fmla="*/ 0 w 2266"/>
                    <a:gd name="T5" fmla="*/ 122 h 7469"/>
                    <a:gd name="T6" fmla="*/ 2266 w 2266"/>
                    <a:gd name="T7" fmla="*/ 7469 h 7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66" h="7469">
                      <a:moveTo>
                        <a:pt x="2266" y="7469"/>
                      </a:moveTo>
                      <a:lnTo>
                        <a:pt x="444" y="0"/>
                      </a:lnTo>
                      <a:cubicBezTo>
                        <a:pt x="295" y="36"/>
                        <a:pt x="147" y="77"/>
                        <a:pt x="0" y="122"/>
                      </a:cubicBezTo>
                      <a:lnTo>
                        <a:pt x="2266" y="746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8" name="Freeform 617"/>
                <p:cNvSpPr>
                  <a:spLocks/>
                </p:cNvSpPr>
                <p:nvPr/>
              </p:nvSpPr>
              <p:spPr bwMode="auto">
                <a:xfrm>
                  <a:off x="4454243" y="3215460"/>
                  <a:ext cx="169601" cy="706413"/>
                </a:xfrm>
                <a:custGeom>
                  <a:avLst/>
                  <a:gdLst>
                    <a:gd name="T0" fmla="*/ 1822 w 1822"/>
                    <a:gd name="T1" fmla="*/ 7565 h 7565"/>
                    <a:gd name="T2" fmla="*/ 449 w 1822"/>
                    <a:gd name="T3" fmla="*/ 0 h 7565"/>
                    <a:gd name="T4" fmla="*/ 0 w 1822"/>
                    <a:gd name="T5" fmla="*/ 96 h 7565"/>
                    <a:gd name="T6" fmla="*/ 1822 w 1822"/>
                    <a:gd name="T7" fmla="*/ 7565 h 75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22" h="7565">
                      <a:moveTo>
                        <a:pt x="1822" y="7565"/>
                      </a:moveTo>
                      <a:lnTo>
                        <a:pt x="449" y="0"/>
                      </a:lnTo>
                      <a:cubicBezTo>
                        <a:pt x="299" y="28"/>
                        <a:pt x="149" y="60"/>
                        <a:pt x="0" y="96"/>
                      </a:cubicBezTo>
                      <a:lnTo>
                        <a:pt x="1822" y="756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19" name="Freeform 618"/>
                <p:cNvSpPr>
                  <a:spLocks/>
                </p:cNvSpPr>
                <p:nvPr/>
              </p:nvSpPr>
              <p:spPr bwMode="auto">
                <a:xfrm>
                  <a:off x="4496253" y="3209236"/>
                  <a:ext cx="127590" cy="712637"/>
                </a:xfrm>
                <a:custGeom>
                  <a:avLst/>
                  <a:gdLst>
                    <a:gd name="T0" fmla="*/ 1373 w 1373"/>
                    <a:gd name="T1" fmla="*/ 7633 h 7633"/>
                    <a:gd name="T2" fmla="*/ 455 w 1373"/>
                    <a:gd name="T3" fmla="*/ 0 h 7633"/>
                    <a:gd name="T4" fmla="*/ 0 w 1373"/>
                    <a:gd name="T5" fmla="*/ 68 h 7633"/>
                    <a:gd name="T6" fmla="*/ 1373 w 1373"/>
                    <a:gd name="T7" fmla="*/ 7633 h 7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73" h="7633">
                      <a:moveTo>
                        <a:pt x="1373" y="7633"/>
                      </a:moveTo>
                      <a:lnTo>
                        <a:pt x="455" y="0"/>
                      </a:lnTo>
                      <a:cubicBezTo>
                        <a:pt x="303" y="18"/>
                        <a:pt x="151" y="41"/>
                        <a:pt x="0" y="68"/>
                      </a:cubicBezTo>
                      <a:lnTo>
                        <a:pt x="1373" y="763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auto">
                <a:xfrm>
                  <a:off x="4538265" y="3204568"/>
                  <a:ext cx="85578" cy="717305"/>
                </a:xfrm>
                <a:custGeom>
                  <a:avLst/>
                  <a:gdLst>
                    <a:gd name="T0" fmla="*/ 918 w 918"/>
                    <a:gd name="T1" fmla="*/ 7674 h 7674"/>
                    <a:gd name="T2" fmla="*/ 459 w 918"/>
                    <a:gd name="T3" fmla="*/ 0 h 7674"/>
                    <a:gd name="T4" fmla="*/ 0 w 918"/>
                    <a:gd name="T5" fmla="*/ 41 h 7674"/>
                    <a:gd name="T6" fmla="*/ 918 w 918"/>
                    <a:gd name="T7" fmla="*/ 7674 h 76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18" h="7674">
                      <a:moveTo>
                        <a:pt x="918" y="7674"/>
                      </a:moveTo>
                      <a:lnTo>
                        <a:pt x="459" y="0"/>
                      </a:lnTo>
                      <a:cubicBezTo>
                        <a:pt x="305" y="9"/>
                        <a:pt x="153" y="22"/>
                        <a:pt x="0" y="41"/>
                      </a:cubicBezTo>
                      <a:lnTo>
                        <a:pt x="918" y="76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auto">
                <a:xfrm>
                  <a:off x="4581833" y="3204569"/>
                  <a:ext cx="42011" cy="717305"/>
                </a:xfrm>
                <a:custGeom>
                  <a:avLst/>
                  <a:gdLst>
                    <a:gd name="T0" fmla="*/ 459 w 459"/>
                    <a:gd name="T1" fmla="*/ 7688 h 7688"/>
                    <a:gd name="T2" fmla="*/ 459 w 459"/>
                    <a:gd name="T3" fmla="*/ 0 h 7688"/>
                    <a:gd name="T4" fmla="*/ 0 w 459"/>
                    <a:gd name="T5" fmla="*/ 14 h 7688"/>
                    <a:gd name="T6" fmla="*/ 459 w 459"/>
                    <a:gd name="T7" fmla="*/ 7688 h 7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59" h="7688">
                      <a:moveTo>
                        <a:pt x="459" y="7688"/>
                      </a:moveTo>
                      <a:lnTo>
                        <a:pt x="459" y="0"/>
                      </a:lnTo>
                      <a:cubicBezTo>
                        <a:pt x="306" y="0"/>
                        <a:pt x="153" y="4"/>
                        <a:pt x="0" y="14"/>
                      </a:cubicBezTo>
                      <a:lnTo>
                        <a:pt x="459" y="768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  <p:sp>
              <p:nvSpPr>
                <p:cNvPr id="622" name="Oval 621"/>
                <p:cNvSpPr/>
                <p:nvPr/>
              </p:nvSpPr>
              <p:spPr bwMode="ltGray">
                <a:xfrm>
                  <a:off x="3907003" y="3205032"/>
                  <a:ext cx="1435242" cy="1435241"/>
                </a:xfrm>
                <a:prstGeom prst="ellipse">
                  <a:avLst/>
                </a:prstGeom>
                <a:noFill/>
                <a:ln w="19050"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GB" sz="1720" dirty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auto">
                <a:xfrm>
                  <a:off x="4332877" y="3249692"/>
                  <a:ext cx="290968" cy="672181"/>
                </a:xfrm>
                <a:custGeom>
                  <a:avLst/>
                  <a:gdLst>
                    <a:gd name="T0" fmla="*/ 3127 w 3127"/>
                    <a:gd name="T1" fmla="*/ 7198 h 7198"/>
                    <a:gd name="T2" fmla="*/ 426 w 3127"/>
                    <a:gd name="T3" fmla="*/ 0 h 7198"/>
                    <a:gd name="T4" fmla="*/ 0 w 3127"/>
                    <a:gd name="T5" fmla="*/ 175 h 7198"/>
                    <a:gd name="T6" fmla="*/ 3127 w 3127"/>
                    <a:gd name="T7" fmla="*/ 7198 h 7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27" h="7198">
                      <a:moveTo>
                        <a:pt x="3127" y="7198"/>
                      </a:moveTo>
                      <a:lnTo>
                        <a:pt x="426" y="0"/>
                      </a:lnTo>
                      <a:cubicBezTo>
                        <a:pt x="282" y="54"/>
                        <a:pt x="140" y="112"/>
                        <a:pt x="0" y="175"/>
                      </a:cubicBezTo>
                      <a:lnTo>
                        <a:pt x="3127" y="719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7346" tIns="43673" rIns="87346" bIns="43673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09412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18824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528237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37649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47061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056473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565886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075298" algn="l" defTabSz="1018824" rtl="0" eaLnBrk="1" latinLnBrk="0" hangingPunct="1">
                    <a:defRPr sz="11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1720" dirty="0"/>
                </a:p>
              </p:txBody>
            </p:sp>
          </p:grpSp>
          <p:sp>
            <p:nvSpPr>
              <p:cNvPr id="515" name="Oval 514"/>
              <p:cNvSpPr/>
              <p:nvPr/>
            </p:nvSpPr>
            <p:spPr bwMode="ltGray">
              <a:xfrm>
                <a:off x="3552581" y="3670046"/>
                <a:ext cx="1079999" cy="1080000"/>
              </a:xfrm>
              <a:prstGeom prst="ellipse">
                <a:avLst/>
              </a:prstGeom>
              <a:solidFill>
                <a:schemeClr val="bg2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720" dirty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516" name="Rectangle 515"/>
              <p:cNvSpPr>
                <a:spLocks noChangeArrowheads="1"/>
              </p:cNvSpPr>
              <p:nvPr/>
            </p:nvSpPr>
            <p:spPr bwMode="auto">
              <a:xfrm>
                <a:off x="3772355" y="3789037"/>
                <a:ext cx="651029" cy="3689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873524"/>
                <a:r>
                  <a:rPr lang="en-GB" sz="2293" b="1" i="1" dirty="0" smtClean="0">
                    <a:latin typeface="Georgia" pitchFamily="18" charset="0"/>
                  </a:rPr>
                  <a:t>4</a:t>
                </a:r>
                <a:r>
                  <a:rPr lang="sk-SK" sz="2293" b="1" i="1" dirty="0">
                    <a:latin typeface="Georgia" pitchFamily="18" charset="0"/>
                  </a:rPr>
                  <a:t>5</a:t>
                </a:r>
                <a:r>
                  <a:rPr lang="en-GB" sz="2293" b="1" i="1" dirty="0" smtClean="0">
                    <a:latin typeface="Georgia" pitchFamily="18" charset="0"/>
                  </a:rPr>
                  <a:t>%</a:t>
                </a:r>
                <a:endParaRPr lang="en-GB" sz="2293" b="1" i="1" dirty="0">
                  <a:latin typeface="Georgia" pitchFamily="18" charset="0"/>
                </a:endParaRPr>
              </a:p>
            </p:txBody>
          </p:sp>
          <p:sp>
            <p:nvSpPr>
              <p:cNvPr id="517" name="Rectangle 516"/>
              <p:cNvSpPr>
                <a:spLocks noChangeArrowheads="1"/>
              </p:cNvSpPr>
              <p:nvPr/>
            </p:nvSpPr>
            <p:spPr bwMode="auto">
              <a:xfrm>
                <a:off x="3580607" y="4203045"/>
                <a:ext cx="993941" cy="5411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873524">
                  <a:lnSpc>
                    <a:spcPts val="1434"/>
                  </a:lnSpc>
                </a:pPr>
                <a:r>
                  <a:rPr lang="sk-SK" sz="800" dirty="0" smtClean="0">
                    <a:latin typeface="Georgia" pitchFamily="18" charset="0"/>
                  </a:rPr>
                  <a:t>Redukcia nákladov pri použití verejnej dopravy</a:t>
                </a:r>
                <a:endParaRPr lang="en-GB" sz="800" dirty="0">
                  <a:latin typeface="Georgia" pitchFamily="18" charset="0"/>
                </a:endParaRPr>
              </a:p>
            </p:txBody>
          </p:sp>
        </p:grpSp>
        <p:sp>
          <p:nvSpPr>
            <p:cNvPr id="437" name="TextBox 436"/>
            <p:cNvSpPr txBox="1"/>
            <p:nvPr/>
          </p:nvSpPr>
          <p:spPr>
            <a:xfrm>
              <a:off x="668922" y="5328287"/>
              <a:ext cx="1547765" cy="10135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182563" indent="-182563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sk-SK" sz="900" i="1" dirty="0" smtClean="0">
                  <a:latin typeface="Georgia" pitchFamily="18" charset="0"/>
                  <a:cs typeface="Arial" pitchFamily="34" charset="0"/>
                </a:rPr>
                <a:t>Návrh modelu transportu pre zamestnancov </a:t>
              </a:r>
            </a:p>
            <a:p>
              <a:pPr marL="182563" indent="-182563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sk-SK" sz="900" i="1" dirty="0" smtClean="0">
                  <a:latin typeface="Georgia" pitchFamily="18" charset="0"/>
                  <a:cs typeface="Arial" pitchFamily="34" charset="0"/>
                </a:rPr>
                <a:t>Komplexná </a:t>
              </a:r>
              <a:r>
                <a:rPr lang="sk-SK" sz="900" i="1" dirty="0" err="1" smtClean="0">
                  <a:latin typeface="Georgia" pitchFamily="18" charset="0"/>
                  <a:cs typeface="Arial" pitchFamily="34" charset="0"/>
                </a:rPr>
                <a:t>cost</a:t>
              </a:r>
              <a:r>
                <a:rPr lang="sk-SK" sz="900" i="1" dirty="0" smtClean="0">
                  <a:latin typeface="Georgia" pitchFamily="18" charset="0"/>
                  <a:cs typeface="Arial" pitchFamily="34" charset="0"/>
                </a:rPr>
                <a:t> benefit analýza modelov dopravy </a:t>
              </a:r>
            </a:p>
            <a:p>
              <a:pPr marL="182563" indent="-182563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sk-SK" sz="900" i="1" dirty="0" smtClean="0">
                  <a:latin typeface="Georgia" pitchFamily="18" charset="0"/>
                  <a:cs typeface="Arial" pitchFamily="34" charset="0"/>
                </a:rPr>
                <a:t>Príprava odporúčaní</a:t>
              </a:r>
              <a:endParaRPr lang="en-GB" sz="900" i="1" dirty="0" smtClean="0">
                <a:latin typeface="Georgia" pitchFamily="18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815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17397297"/>
              </p:ext>
            </p:extLst>
          </p:nvPr>
        </p:nvGraphicFramePr>
        <p:xfrm>
          <a:off x="1495" y="331785"/>
          <a:ext cx="1493" cy="1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think-cell Slide" r:id="rId4" imgW="338" imgH="338" progId="TCLayout.ActiveDocument.1">
                  <p:embed/>
                </p:oleObj>
              </mc:Choice>
              <mc:Fallback>
                <p:oleObj name="think-cell Slide" r:id="rId4" imgW="338" imgH="338" progId="TCLayout.ActiveDocument.1">
                  <p:embed/>
                  <p:pic>
                    <p:nvPicPr>
                      <p:cNvPr id="11" name="Objec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95" y="331785"/>
                        <a:ext cx="1493" cy="14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Slide Number Placeholder 1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D5762-3BDC-484D-9503-7EA6D5A9A8CE}" type="slidenum">
              <a:rPr lang="pl-PL" smtClean="0">
                <a:latin typeface="+mj-lt"/>
              </a:rPr>
              <a:pPr/>
              <a:t>13</a:t>
            </a:fld>
            <a:endParaRPr lang="pl-PL" dirty="0">
              <a:latin typeface="+mj-lt"/>
            </a:endParaRPr>
          </a:p>
        </p:txBody>
      </p:sp>
      <p:sp>
        <p:nvSpPr>
          <p:cNvPr id="32" name="Title 2"/>
          <p:cNvSpPr>
            <a:spLocks noGrp="1"/>
          </p:cNvSpPr>
          <p:nvPr>
            <p:ph type="title"/>
          </p:nvPr>
        </p:nvSpPr>
        <p:spPr>
          <a:xfrm>
            <a:off x="586740" y="1041473"/>
            <a:ext cx="8884921" cy="948243"/>
          </a:xfrm>
        </p:spPr>
        <p:txBody>
          <a:bodyPr/>
          <a:lstStyle/>
          <a:p>
            <a:r>
              <a:rPr lang="en-US" dirty="0" err="1"/>
              <a:t>Radi</a:t>
            </a:r>
            <a:r>
              <a:rPr lang="en-US" dirty="0"/>
              <a:t> by </a:t>
            </a:r>
            <a:r>
              <a:rPr lang="en-US" dirty="0" err="1"/>
              <a:t>sme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predstavili</a:t>
            </a:r>
            <a:r>
              <a:rPr lang="en-US" dirty="0"/>
              <a:t> </a:t>
            </a:r>
            <a:r>
              <a:rPr lang="en-US" dirty="0" err="1"/>
              <a:t>našich</a:t>
            </a:r>
            <a:r>
              <a:rPr lang="en-US" dirty="0"/>
              <a:t> </a:t>
            </a:r>
            <a:r>
              <a:rPr lang="en-US" dirty="0" err="1" smtClean="0"/>
              <a:t>klientov</a:t>
            </a:r>
            <a:r>
              <a:rPr lang="sk-SK" dirty="0" smtClean="0"/>
              <a:t> a ich skúsenosti s našimi službami</a:t>
            </a:r>
            <a:endParaRPr lang="en-US" dirty="0"/>
          </a:p>
        </p:txBody>
      </p:sp>
      <p:sp>
        <p:nvSpPr>
          <p:cNvPr id="259" name="Content Placeholder 2"/>
          <p:cNvSpPr txBox="1">
            <a:spLocks/>
          </p:cNvSpPr>
          <p:nvPr/>
        </p:nvSpPr>
        <p:spPr bwMode="auto">
          <a:xfrm>
            <a:off x="591824" y="2278030"/>
            <a:ext cx="3727656" cy="4157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indent="-304800" algn="l" defTabSz="1017588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304800" indent="-304800" algn="l" defTabSz="1017588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•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611188" indent="-304800" algn="l" defTabSz="1017588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-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915988" indent="-304800" algn="l" defTabSz="1017588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◦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222375" indent="-304800" algn="l" defTabSz="1017588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›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305647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lpha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 sz="2000" b="1" kern="1200" baseline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r>
              <a:rPr lang="en-GB" sz="1505" b="1" dirty="0">
                <a:solidFill>
                  <a:schemeClr val="accent1"/>
                </a:solidFill>
                <a:latin typeface="+mj-lt"/>
              </a:rPr>
              <a:t>Johns Manville, </a:t>
            </a:r>
            <a:r>
              <a:rPr lang="sk-SK" sz="1505" b="1" dirty="0">
                <a:solidFill>
                  <a:schemeClr val="accent1"/>
                </a:solidFill>
                <a:latin typeface="+mj-lt"/>
              </a:rPr>
              <a:t>Slovensko</a:t>
            </a:r>
            <a:endParaRPr lang="en-GB" sz="1505" b="1" dirty="0">
              <a:solidFill>
                <a:schemeClr val="accent1"/>
              </a:solidFill>
              <a:latin typeface="+mj-lt"/>
            </a:endParaRPr>
          </a:p>
          <a:p>
            <a:pPr indent="0">
              <a:spcAft>
                <a:spcPts val="0"/>
              </a:spcAft>
            </a:pPr>
            <a:r>
              <a:rPr lang="sk-SK" sz="1129" dirty="0">
                <a:latin typeface="+mj-lt"/>
              </a:rPr>
              <a:t> Spoločnosť z koncernu </a:t>
            </a:r>
            <a:r>
              <a:rPr lang="en-GB" sz="1129" dirty="0">
                <a:latin typeface="+mj-lt"/>
              </a:rPr>
              <a:t>Berkshire Hathaway</a:t>
            </a:r>
          </a:p>
          <a:p>
            <a:pPr indent="0">
              <a:spcAft>
                <a:spcPts val="0"/>
              </a:spcAft>
            </a:pPr>
            <a:r>
              <a:rPr lang="en-GB" sz="1129" dirty="0">
                <a:latin typeface="+mj-lt"/>
              </a:rPr>
              <a:t> </a:t>
            </a:r>
            <a:r>
              <a:rPr lang="sk-SK" sz="1129" dirty="0">
                <a:latin typeface="+mj-lt"/>
              </a:rPr>
              <a:t>Výroba skleného vlákna</a:t>
            </a:r>
            <a:endParaRPr lang="en-GB" sz="1129" dirty="0">
              <a:latin typeface="+mj-lt"/>
            </a:endParaRPr>
          </a:p>
          <a:p>
            <a:pPr indent="0">
              <a:spcAft>
                <a:spcPts val="0"/>
              </a:spcAft>
            </a:pPr>
            <a:r>
              <a:rPr lang="en-GB" sz="1129" dirty="0">
                <a:latin typeface="+mj-lt"/>
              </a:rPr>
              <a:t> </a:t>
            </a:r>
            <a:r>
              <a:rPr lang="sk-SK" sz="1129" dirty="0">
                <a:latin typeface="+mj-lt"/>
              </a:rPr>
              <a:t>Obrat </a:t>
            </a:r>
            <a:r>
              <a:rPr lang="en-GB" sz="1129" dirty="0">
                <a:latin typeface="+mj-lt"/>
              </a:rPr>
              <a:t>115</a:t>
            </a:r>
            <a:r>
              <a:rPr lang="sk-SK" sz="1129" dirty="0">
                <a:latin typeface="+mj-lt"/>
              </a:rPr>
              <a:t> </a:t>
            </a:r>
            <a:r>
              <a:rPr lang="en-GB" sz="1129" dirty="0">
                <a:latin typeface="+mj-lt"/>
              </a:rPr>
              <a:t>m</a:t>
            </a:r>
            <a:r>
              <a:rPr lang="sk-SK" sz="1129" dirty="0" err="1">
                <a:latin typeface="+mj-lt"/>
              </a:rPr>
              <a:t>il</a:t>
            </a:r>
            <a:r>
              <a:rPr lang="sk-SK" sz="1129" dirty="0">
                <a:latin typeface="+mj-lt"/>
              </a:rPr>
              <a:t>.</a:t>
            </a:r>
            <a:r>
              <a:rPr lang="en-GB" sz="1129" dirty="0">
                <a:latin typeface="+mj-lt"/>
              </a:rPr>
              <a:t> EUR </a:t>
            </a:r>
            <a:endParaRPr lang="sk-SK" sz="1129" dirty="0">
              <a:latin typeface="+mj-lt"/>
            </a:endParaRPr>
          </a:p>
          <a:p>
            <a:pPr indent="0">
              <a:spcAft>
                <a:spcPts val="0"/>
              </a:spcAft>
            </a:pPr>
            <a:r>
              <a:rPr lang="sk-SK" sz="1129" dirty="0">
                <a:latin typeface="+mj-lt"/>
              </a:rPr>
              <a:t> </a:t>
            </a:r>
            <a:r>
              <a:rPr lang="en-GB" sz="1129" dirty="0">
                <a:latin typeface="+mj-lt"/>
              </a:rPr>
              <a:t>950 </a:t>
            </a:r>
            <a:r>
              <a:rPr lang="sk-SK" sz="1129" dirty="0">
                <a:latin typeface="+mj-lt"/>
              </a:rPr>
              <a:t>zamestnancov</a:t>
            </a:r>
            <a:endParaRPr lang="en-GB" sz="1129" dirty="0">
              <a:latin typeface="+mj-lt"/>
            </a:endParaRPr>
          </a:p>
        </p:txBody>
      </p:sp>
      <p:grpSp>
        <p:nvGrpSpPr>
          <p:cNvPr id="262" name="Group 261"/>
          <p:cNvGrpSpPr/>
          <p:nvPr/>
        </p:nvGrpSpPr>
        <p:grpSpPr>
          <a:xfrm>
            <a:off x="1847139" y="4878164"/>
            <a:ext cx="2365630" cy="700863"/>
            <a:chOff x="3001012" y="1343994"/>
            <a:chExt cx="2328825" cy="917411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09" name="Rectangle 508"/>
            <p:cNvSpPr/>
            <p:nvPr/>
          </p:nvSpPr>
          <p:spPr>
            <a:xfrm>
              <a:off x="3385620" y="1343994"/>
              <a:ext cx="1944217" cy="795827"/>
            </a:xfrm>
            <a:prstGeom prst="rect">
              <a:avLst/>
            </a:prstGeom>
            <a:grpFill/>
            <a:ln w="25400">
              <a:noFill/>
            </a:ln>
          </p:spPr>
          <p:txBody>
            <a:bodyPr vert="horz" wrap="square" lIns="86023" tIns="0" rIns="86023" bIns="43011" rtlCol="0" anchor="ctr">
              <a:noAutofit/>
            </a:bodyPr>
            <a:lstStyle/>
            <a:p>
              <a:pPr algn="ctr"/>
              <a:r>
                <a:rPr lang="en-GB" sz="1882" b="1" i="1" dirty="0">
                  <a:latin typeface="+mj-lt"/>
                </a:rPr>
                <a:t>EUR 3,0</a:t>
              </a:r>
              <a:r>
                <a:rPr lang="en-GB" sz="1505" b="1" i="1" dirty="0">
                  <a:latin typeface="+mj-lt"/>
                </a:rPr>
                <a:t> </a:t>
              </a:r>
              <a:r>
                <a:rPr lang="en-GB" sz="1882" b="1" i="1" dirty="0">
                  <a:latin typeface="+mj-lt"/>
                </a:rPr>
                <a:t>mil</a:t>
              </a:r>
              <a:r>
                <a:rPr lang="en-GB" sz="988" i="1" dirty="0">
                  <a:latin typeface="+mj-lt"/>
                </a:rPr>
                <a:t> </a:t>
              </a:r>
              <a:r>
                <a:rPr lang="sk-SK" sz="1129" i="1" dirty="0">
                  <a:latin typeface="+mj-lt"/>
                </a:rPr>
                <a:t>ročné úspory</a:t>
              </a:r>
              <a:endParaRPr lang="en-GB" sz="1129" i="1" dirty="0">
                <a:latin typeface="+mj-lt"/>
              </a:endParaRPr>
            </a:p>
          </p:txBody>
        </p:sp>
        <p:sp>
          <p:nvSpPr>
            <p:cNvPr id="510" name="Rectangle 509"/>
            <p:cNvSpPr/>
            <p:nvPr/>
          </p:nvSpPr>
          <p:spPr>
            <a:xfrm>
              <a:off x="3001012" y="2112863"/>
              <a:ext cx="396000" cy="148542"/>
            </a:xfrm>
            <a:prstGeom prst="rect">
              <a:avLst/>
            </a:prstGeom>
            <a:grpFill/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pPr algn="ctr"/>
              <a:endParaRPr lang="en-GB" sz="1317" i="1" dirty="0">
                <a:latin typeface="+mj-lt"/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800926" y="3821608"/>
            <a:ext cx="1406045" cy="1369317"/>
            <a:chOff x="3187840" y="3403983"/>
            <a:chExt cx="1701930" cy="1598234"/>
          </a:xfrm>
        </p:grpSpPr>
        <p:grpSp>
          <p:nvGrpSpPr>
            <p:cNvPr id="273" name="Group 272"/>
            <p:cNvGrpSpPr/>
            <p:nvPr/>
          </p:nvGrpSpPr>
          <p:grpSpPr>
            <a:xfrm>
              <a:off x="3187840" y="3403983"/>
              <a:ext cx="1701930" cy="1598234"/>
              <a:chOff x="3729891" y="3116584"/>
              <a:chExt cx="1701931" cy="1598232"/>
            </a:xfrm>
            <a:solidFill>
              <a:srgbClr val="EAE8E2"/>
            </a:solidFill>
          </p:grpSpPr>
          <p:sp>
            <p:nvSpPr>
              <p:cNvPr id="279" name="Freeform 19"/>
              <p:cNvSpPr>
                <a:spLocks/>
              </p:cNvSpPr>
              <p:nvPr/>
            </p:nvSpPr>
            <p:spPr bwMode="auto">
              <a:xfrm>
                <a:off x="4623842" y="3204568"/>
                <a:ext cx="43567" cy="717305"/>
              </a:xfrm>
              <a:custGeom>
                <a:avLst/>
                <a:gdLst>
                  <a:gd name="T0" fmla="*/ 0 w 460"/>
                  <a:gd name="T1" fmla="*/ 7688 h 7688"/>
                  <a:gd name="T2" fmla="*/ 460 w 460"/>
                  <a:gd name="T3" fmla="*/ 14 h 7688"/>
                  <a:gd name="T4" fmla="*/ 0 w 460"/>
                  <a:gd name="T5" fmla="*/ 0 h 7688"/>
                  <a:gd name="T6" fmla="*/ 0 w 460"/>
                  <a:gd name="T7" fmla="*/ 7688 h 7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0" h="7688">
                    <a:moveTo>
                      <a:pt x="0" y="7688"/>
                    </a:moveTo>
                    <a:lnTo>
                      <a:pt x="460" y="14"/>
                    </a:lnTo>
                    <a:cubicBezTo>
                      <a:pt x="307" y="4"/>
                      <a:pt x="154" y="0"/>
                      <a:pt x="0" y="0"/>
                    </a:cubicBezTo>
                    <a:lnTo>
                      <a:pt x="0" y="768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0" name="Freeform 21"/>
              <p:cNvSpPr>
                <a:spLocks/>
              </p:cNvSpPr>
              <p:nvPr/>
            </p:nvSpPr>
            <p:spPr bwMode="auto">
              <a:xfrm>
                <a:off x="4623842" y="3204568"/>
                <a:ext cx="85579" cy="717305"/>
              </a:xfrm>
              <a:custGeom>
                <a:avLst/>
                <a:gdLst>
                  <a:gd name="T0" fmla="*/ 0 w 918"/>
                  <a:gd name="T1" fmla="*/ 7674 h 7674"/>
                  <a:gd name="T2" fmla="*/ 918 w 918"/>
                  <a:gd name="T3" fmla="*/ 41 h 7674"/>
                  <a:gd name="T4" fmla="*/ 460 w 918"/>
                  <a:gd name="T5" fmla="*/ 0 h 7674"/>
                  <a:gd name="T6" fmla="*/ 0 w 918"/>
                  <a:gd name="T7" fmla="*/ 7674 h 7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8" h="7674">
                    <a:moveTo>
                      <a:pt x="0" y="7674"/>
                    </a:moveTo>
                    <a:lnTo>
                      <a:pt x="918" y="41"/>
                    </a:lnTo>
                    <a:cubicBezTo>
                      <a:pt x="766" y="22"/>
                      <a:pt x="613" y="9"/>
                      <a:pt x="460" y="0"/>
                    </a:cubicBezTo>
                    <a:lnTo>
                      <a:pt x="0" y="76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1" name="Freeform 23"/>
              <p:cNvSpPr>
                <a:spLocks/>
              </p:cNvSpPr>
              <p:nvPr/>
            </p:nvSpPr>
            <p:spPr bwMode="auto">
              <a:xfrm>
                <a:off x="4623842" y="3209236"/>
                <a:ext cx="129145" cy="712637"/>
              </a:xfrm>
              <a:custGeom>
                <a:avLst/>
                <a:gdLst>
                  <a:gd name="T0" fmla="*/ 0 w 1373"/>
                  <a:gd name="T1" fmla="*/ 7633 h 7633"/>
                  <a:gd name="T2" fmla="*/ 1373 w 1373"/>
                  <a:gd name="T3" fmla="*/ 68 h 7633"/>
                  <a:gd name="T4" fmla="*/ 918 w 1373"/>
                  <a:gd name="T5" fmla="*/ 0 h 7633"/>
                  <a:gd name="T6" fmla="*/ 0 w 1373"/>
                  <a:gd name="T7" fmla="*/ 7633 h 7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3" h="7633">
                    <a:moveTo>
                      <a:pt x="0" y="7633"/>
                    </a:moveTo>
                    <a:lnTo>
                      <a:pt x="1373" y="68"/>
                    </a:lnTo>
                    <a:cubicBezTo>
                      <a:pt x="1222" y="41"/>
                      <a:pt x="1071" y="18"/>
                      <a:pt x="918" y="0"/>
                    </a:cubicBezTo>
                    <a:lnTo>
                      <a:pt x="0" y="763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2" name="Freeform 25"/>
              <p:cNvSpPr>
                <a:spLocks/>
              </p:cNvSpPr>
              <p:nvPr/>
            </p:nvSpPr>
            <p:spPr bwMode="auto">
              <a:xfrm>
                <a:off x="4623842" y="3215460"/>
                <a:ext cx="171157" cy="706413"/>
              </a:xfrm>
              <a:custGeom>
                <a:avLst/>
                <a:gdLst>
                  <a:gd name="T0" fmla="*/ 0 w 1823"/>
                  <a:gd name="T1" fmla="*/ 7565 h 7565"/>
                  <a:gd name="T2" fmla="*/ 1823 w 1823"/>
                  <a:gd name="T3" fmla="*/ 96 h 7565"/>
                  <a:gd name="T4" fmla="*/ 1373 w 1823"/>
                  <a:gd name="T5" fmla="*/ 0 h 7565"/>
                  <a:gd name="T6" fmla="*/ 0 w 1823"/>
                  <a:gd name="T7" fmla="*/ 7565 h 7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23" h="7565">
                    <a:moveTo>
                      <a:pt x="0" y="7565"/>
                    </a:moveTo>
                    <a:lnTo>
                      <a:pt x="1823" y="96"/>
                    </a:lnTo>
                    <a:cubicBezTo>
                      <a:pt x="1674" y="60"/>
                      <a:pt x="1524" y="28"/>
                      <a:pt x="1373" y="0"/>
                    </a:cubicBezTo>
                    <a:lnTo>
                      <a:pt x="0" y="756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3" name="Freeform 282"/>
              <p:cNvSpPr>
                <a:spLocks/>
              </p:cNvSpPr>
              <p:nvPr/>
            </p:nvSpPr>
            <p:spPr bwMode="auto">
              <a:xfrm>
                <a:off x="4623842" y="3224796"/>
                <a:ext cx="211613" cy="697077"/>
              </a:xfrm>
              <a:custGeom>
                <a:avLst/>
                <a:gdLst>
                  <a:gd name="T0" fmla="*/ 0 w 2267"/>
                  <a:gd name="T1" fmla="*/ 7469 h 7469"/>
                  <a:gd name="T2" fmla="*/ 2267 w 2267"/>
                  <a:gd name="T3" fmla="*/ 122 h 7469"/>
                  <a:gd name="T4" fmla="*/ 1823 w 2267"/>
                  <a:gd name="T5" fmla="*/ 0 h 7469"/>
                  <a:gd name="T6" fmla="*/ 0 w 2267"/>
                  <a:gd name="T7" fmla="*/ 7469 h 7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67" h="7469">
                    <a:moveTo>
                      <a:pt x="0" y="7469"/>
                    </a:moveTo>
                    <a:lnTo>
                      <a:pt x="2267" y="122"/>
                    </a:lnTo>
                    <a:cubicBezTo>
                      <a:pt x="2120" y="77"/>
                      <a:pt x="1972" y="36"/>
                      <a:pt x="1823" y="0"/>
                    </a:cubicBezTo>
                    <a:lnTo>
                      <a:pt x="0" y="746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4" name="Freeform 29"/>
              <p:cNvSpPr>
                <a:spLocks/>
              </p:cNvSpPr>
              <p:nvPr/>
            </p:nvSpPr>
            <p:spPr bwMode="auto">
              <a:xfrm>
                <a:off x="4623842" y="3235688"/>
                <a:ext cx="252068" cy="686186"/>
              </a:xfrm>
              <a:custGeom>
                <a:avLst/>
                <a:gdLst>
                  <a:gd name="T0" fmla="*/ 0 w 2702"/>
                  <a:gd name="T1" fmla="*/ 7347 h 7347"/>
                  <a:gd name="T2" fmla="*/ 2702 w 2702"/>
                  <a:gd name="T3" fmla="*/ 149 h 7347"/>
                  <a:gd name="T4" fmla="*/ 2267 w 2702"/>
                  <a:gd name="T5" fmla="*/ 0 h 7347"/>
                  <a:gd name="T6" fmla="*/ 0 w 2702"/>
                  <a:gd name="T7" fmla="*/ 7347 h 7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02" h="7347">
                    <a:moveTo>
                      <a:pt x="0" y="7347"/>
                    </a:moveTo>
                    <a:lnTo>
                      <a:pt x="2702" y="149"/>
                    </a:lnTo>
                    <a:cubicBezTo>
                      <a:pt x="2558" y="95"/>
                      <a:pt x="2413" y="46"/>
                      <a:pt x="2267" y="0"/>
                    </a:cubicBezTo>
                    <a:lnTo>
                      <a:pt x="0" y="734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5" name="Freeform 31"/>
              <p:cNvSpPr>
                <a:spLocks/>
              </p:cNvSpPr>
              <p:nvPr/>
            </p:nvSpPr>
            <p:spPr bwMode="auto">
              <a:xfrm>
                <a:off x="4623842" y="3249693"/>
                <a:ext cx="292523" cy="672181"/>
              </a:xfrm>
              <a:custGeom>
                <a:avLst/>
                <a:gdLst>
                  <a:gd name="T0" fmla="*/ 0 w 3127"/>
                  <a:gd name="T1" fmla="*/ 7198 h 7198"/>
                  <a:gd name="T2" fmla="*/ 3127 w 3127"/>
                  <a:gd name="T3" fmla="*/ 175 h 7198"/>
                  <a:gd name="T4" fmla="*/ 2702 w 3127"/>
                  <a:gd name="T5" fmla="*/ 0 h 7198"/>
                  <a:gd name="T6" fmla="*/ 0 w 3127"/>
                  <a:gd name="T7" fmla="*/ 7198 h 7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27" h="7198">
                    <a:moveTo>
                      <a:pt x="0" y="7198"/>
                    </a:moveTo>
                    <a:lnTo>
                      <a:pt x="3127" y="175"/>
                    </a:lnTo>
                    <a:cubicBezTo>
                      <a:pt x="2987" y="112"/>
                      <a:pt x="2845" y="54"/>
                      <a:pt x="2702" y="0"/>
                    </a:cubicBezTo>
                    <a:lnTo>
                      <a:pt x="0" y="719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6" name="Freeform 33"/>
              <p:cNvSpPr>
                <a:spLocks/>
              </p:cNvSpPr>
              <p:nvPr/>
            </p:nvSpPr>
            <p:spPr bwMode="auto">
              <a:xfrm>
                <a:off x="4623842" y="3266807"/>
                <a:ext cx="331422" cy="655066"/>
              </a:xfrm>
              <a:custGeom>
                <a:avLst/>
                <a:gdLst>
                  <a:gd name="T0" fmla="*/ 0 w 3542"/>
                  <a:gd name="T1" fmla="*/ 7023 h 7023"/>
                  <a:gd name="T2" fmla="*/ 3542 w 3542"/>
                  <a:gd name="T3" fmla="*/ 199 h 7023"/>
                  <a:gd name="T4" fmla="*/ 3127 w 3542"/>
                  <a:gd name="T5" fmla="*/ 0 h 7023"/>
                  <a:gd name="T6" fmla="*/ 0 w 3542"/>
                  <a:gd name="T7" fmla="*/ 7023 h 7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42" h="7023">
                    <a:moveTo>
                      <a:pt x="0" y="7023"/>
                    </a:moveTo>
                    <a:lnTo>
                      <a:pt x="3542" y="199"/>
                    </a:lnTo>
                    <a:cubicBezTo>
                      <a:pt x="3406" y="128"/>
                      <a:pt x="3268" y="62"/>
                      <a:pt x="3127" y="0"/>
                    </a:cubicBezTo>
                    <a:lnTo>
                      <a:pt x="0" y="702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7" name="Freeform 35"/>
              <p:cNvSpPr>
                <a:spLocks/>
              </p:cNvSpPr>
              <p:nvPr/>
            </p:nvSpPr>
            <p:spPr bwMode="auto">
              <a:xfrm>
                <a:off x="4623842" y="3283924"/>
                <a:ext cx="368767" cy="637950"/>
              </a:xfrm>
              <a:custGeom>
                <a:avLst/>
                <a:gdLst>
                  <a:gd name="T0" fmla="*/ 0 w 3944"/>
                  <a:gd name="T1" fmla="*/ 6824 h 6824"/>
                  <a:gd name="T2" fmla="*/ 3944 w 3944"/>
                  <a:gd name="T3" fmla="*/ 224 h 6824"/>
                  <a:gd name="T4" fmla="*/ 3542 w 3944"/>
                  <a:gd name="T5" fmla="*/ 0 h 6824"/>
                  <a:gd name="T6" fmla="*/ 0 w 3944"/>
                  <a:gd name="T7" fmla="*/ 6824 h 6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44" h="6824">
                    <a:moveTo>
                      <a:pt x="0" y="6824"/>
                    </a:moveTo>
                    <a:lnTo>
                      <a:pt x="3944" y="224"/>
                    </a:lnTo>
                    <a:cubicBezTo>
                      <a:pt x="3812" y="145"/>
                      <a:pt x="3678" y="71"/>
                      <a:pt x="3542" y="0"/>
                    </a:cubicBezTo>
                    <a:lnTo>
                      <a:pt x="0" y="682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8" name="Freeform 37"/>
              <p:cNvSpPr>
                <a:spLocks/>
              </p:cNvSpPr>
              <p:nvPr/>
            </p:nvSpPr>
            <p:spPr bwMode="auto">
              <a:xfrm>
                <a:off x="4623842" y="3305707"/>
                <a:ext cx="404554" cy="616166"/>
              </a:xfrm>
              <a:custGeom>
                <a:avLst/>
                <a:gdLst>
                  <a:gd name="T0" fmla="*/ 0 w 4331"/>
                  <a:gd name="T1" fmla="*/ 6600 h 6600"/>
                  <a:gd name="T2" fmla="*/ 4331 w 4331"/>
                  <a:gd name="T3" fmla="*/ 248 h 6600"/>
                  <a:gd name="T4" fmla="*/ 3944 w 4331"/>
                  <a:gd name="T5" fmla="*/ 0 h 6600"/>
                  <a:gd name="T6" fmla="*/ 0 w 4331"/>
                  <a:gd name="T7" fmla="*/ 6600 h 6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31" h="6600">
                    <a:moveTo>
                      <a:pt x="0" y="6600"/>
                    </a:moveTo>
                    <a:lnTo>
                      <a:pt x="4331" y="248"/>
                    </a:lnTo>
                    <a:cubicBezTo>
                      <a:pt x="4205" y="161"/>
                      <a:pt x="4075" y="79"/>
                      <a:pt x="3944" y="0"/>
                    </a:cubicBezTo>
                    <a:lnTo>
                      <a:pt x="0" y="660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89" name="Freeform 39"/>
              <p:cNvSpPr>
                <a:spLocks/>
              </p:cNvSpPr>
              <p:nvPr/>
            </p:nvSpPr>
            <p:spPr bwMode="auto">
              <a:xfrm>
                <a:off x="4623842" y="3329046"/>
                <a:ext cx="440342" cy="592827"/>
              </a:xfrm>
              <a:custGeom>
                <a:avLst/>
                <a:gdLst>
                  <a:gd name="T0" fmla="*/ 0 w 4704"/>
                  <a:gd name="T1" fmla="*/ 6352 h 6352"/>
                  <a:gd name="T2" fmla="*/ 4704 w 4704"/>
                  <a:gd name="T3" fmla="*/ 270 h 6352"/>
                  <a:gd name="T4" fmla="*/ 4331 w 4704"/>
                  <a:gd name="T5" fmla="*/ 0 h 6352"/>
                  <a:gd name="T6" fmla="*/ 0 w 4704"/>
                  <a:gd name="T7" fmla="*/ 6352 h 6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04" h="6352">
                    <a:moveTo>
                      <a:pt x="0" y="6352"/>
                    </a:moveTo>
                    <a:lnTo>
                      <a:pt x="4704" y="270"/>
                    </a:lnTo>
                    <a:cubicBezTo>
                      <a:pt x="4582" y="176"/>
                      <a:pt x="4458" y="86"/>
                      <a:pt x="4331" y="0"/>
                    </a:cubicBezTo>
                    <a:lnTo>
                      <a:pt x="0" y="635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0" name="Freeform 41"/>
              <p:cNvSpPr>
                <a:spLocks/>
              </p:cNvSpPr>
              <p:nvPr/>
            </p:nvSpPr>
            <p:spPr bwMode="auto">
              <a:xfrm>
                <a:off x="4623842" y="3353943"/>
                <a:ext cx="473016" cy="567932"/>
              </a:xfrm>
              <a:custGeom>
                <a:avLst/>
                <a:gdLst>
                  <a:gd name="T0" fmla="*/ 0 w 5059"/>
                  <a:gd name="T1" fmla="*/ 6082 h 6082"/>
                  <a:gd name="T2" fmla="*/ 5059 w 5059"/>
                  <a:gd name="T3" fmla="*/ 292 h 6082"/>
                  <a:gd name="T4" fmla="*/ 4704 w 5059"/>
                  <a:gd name="T5" fmla="*/ 0 h 6082"/>
                  <a:gd name="T6" fmla="*/ 0 w 5059"/>
                  <a:gd name="T7" fmla="*/ 6082 h 6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59" h="6082">
                    <a:moveTo>
                      <a:pt x="0" y="6082"/>
                    </a:moveTo>
                    <a:lnTo>
                      <a:pt x="5059" y="292"/>
                    </a:lnTo>
                    <a:cubicBezTo>
                      <a:pt x="4943" y="191"/>
                      <a:pt x="4825" y="94"/>
                      <a:pt x="4704" y="0"/>
                    </a:cubicBezTo>
                    <a:lnTo>
                      <a:pt x="0" y="608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1" name="Freeform 43"/>
              <p:cNvSpPr>
                <a:spLocks/>
              </p:cNvSpPr>
              <p:nvPr/>
            </p:nvSpPr>
            <p:spPr bwMode="auto">
              <a:xfrm>
                <a:off x="4623842" y="3381949"/>
                <a:ext cx="504135" cy="539924"/>
              </a:xfrm>
              <a:custGeom>
                <a:avLst/>
                <a:gdLst>
                  <a:gd name="T0" fmla="*/ 0 w 5396"/>
                  <a:gd name="T1" fmla="*/ 5790 h 5790"/>
                  <a:gd name="T2" fmla="*/ 5396 w 5396"/>
                  <a:gd name="T3" fmla="*/ 313 h 5790"/>
                  <a:gd name="T4" fmla="*/ 5059 w 5396"/>
                  <a:gd name="T5" fmla="*/ 0 h 5790"/>
                  <a:gd name="T6" fmla="*/ 0 w 5396"/>
                  <a:gd name="T7" fmla="*/ 5790 h 5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96" h="5790">
                    <a:moveTo>
                      <a:pt x="0" y="5790"/>
                    </a:moveTo>
                    <a:lnTo>
                      <a:pt x="5396" y="313"/>
                    </a:lnTo>
                    <a:cubicBezTo>
                      <a:pt x="5287" y="206"/>
                      <a:pt x="5174" y="101"/>
                      <a:pt x="5059" y="0"/>
                    </a:cubicBezTo>
                    <a:lnTo>
                      <a:pt x="0" y="579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2" name="Freeform 45"/>
              <p:cNvSpPr>
                <a:spLocks/>
              </p:cNvSpPr>
              <p:nvPr/>
            </p:nvSpPr>
            <p:spPr bwMode="auto">
              <a:xfrm>
                <a:off x="4623842" y="3409957"/>
                <a:ext cx="533699" cy="511916"/>
              </a:xfrm>
              <a:custGeom>
                <a:avLst/>
                <a:gdLst>
                  <a:gd name="T0" fmla="*/ 0 w 5714"/>
                  <a:gd name="T1" fmla="*/ 5477 h 5477"/>
                  <a:gd name="T2" fmla="*/ 5714 w 5714"/>
                  <a:gd name="T3" fmla="*/ 333 h 5477"/>
                  <a:gd name="T4" fmla="*/ 5396 w 5714"/>
                  <a:gd name="T5" fmla="*/ 0 h 5477"/>
                  <a:gd name="T6" fmla="*/ 0 w 5714"/>
                  <a:gd name="T7" fmla="*/ 5477 h 5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14" h="5477">
                    <a:moveTo>
                      <a:pt x="0" y="5477"/>
                    </a:moveTo>
                    <a:lnTo>
                      <a:pt x="5714" y="333"/>
                    </a:lnTo>
                    <a:cubicBezTo>
                      <a:pt x="5611" y="219"/>
                      <a:pt x="5505" y="108"/>
                      <a:pt x="5396" y="0"/>
                    </a:cubicBezTo>
                    <a:lnTo>
                      <a:pt x="0" y="547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3" name="Freeform 47"/>
              <p:cNvSpPr>
                <a:spLocks/>
              </p:cNvSpPr>
              <p:nvPr/>
            </p:nvSpPr>
            <p:spPr bwMode="auto">
              <a:xfrm>
                <a:off x="4623842" y="3441077"/>
                <a:ext cx="561707" cy="480797"/>
              </a:xfrm>
              <a:custGeom>
                <a:avLst/>
                <a:gdLst>
                  <a:gd name="T0" fmla="*/ 0 w 6011"/>
                  <a:gd name="T1" fmla="*/ 5144 h 5144"/>
                  <a:gd name="T2" fmla="*/ 6011 w 6011"/>
                  <a:gd name="T3" fmla="*/ 351 h 5144"/>
                  <a:gd name="T4" fmla="*/ 5714 w 6011"/>
                  <a:gd name="T5" fmla="*/ 0 h 5144"/>
                  <a:gd name="T6" fmla="*/ 0 w 6011"/>
                  <a:gd name="T7" fmla="*/ 5144 h 5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11" h="5144">
                    <a:moveTo>
                      <a:pt x="0" y="5144"/>
                    </a:moveTo>
                    <a:lnTo>
                      <a:pt x="6011" y="351"/>
                    </a:lnTo>
                    <a:cubicBezTo>
                      <a:pt x="5916" y="231"/>
                      <a:pt x="5817" y="114"/>
                      <a:pt x="5714" y="0"/>
                    </a:cubicBezTo>
                    <a:lnTo>
                      <a:pt x="0" y="514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4" name="Freeform 49"/>
              <p:cNvSpPr>
                <a:spLocks/>
              </p:cNvSpPr>
              <p:nvPr/>
            </p:nvSpPr>
            <p:spPr bwMode="auto">
              <a:xfrm>
                <a:off x="4623842" y="3473752"/>
                <a:ext cx="588159" cy="448121"/>
              </a:xfrm>
              <a:custGeom>
                <a:avLst/>
                <a:gdLst>
                  <a:gd name="T0" fmla="*/ 0 w 6287"/>
                  <a:gd name="T1" fmla="*/ 4793 h 4793"/>
                  <a:gd name="T2" fmla="*/ 6287 w 6287"/>
                  <a:gd name="T3" fmla="*/ 368 h 4793"/>
                  <a:gd name="T4" fmla="*/ 6011 w 6287"/>
                  <a:gd name="T5" fmla="*/ 0 h 4793"/>
                  <a:gd name="T6" fmla="*/ 0 w 6287"/>
                  <a:gd name="T7" fmla="*/ 4793 h 4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87" h="4793">
                    <a:moveTo>
                      <a:pt x="0" y="4793"/>
                    </a:moveTo>
                    <a:lnTo>
                      <a:pt x="6287" y="368"/>
                    </a:lnTo>
                    <a:cubicBezTo>
                      <a:pt x="6199" y="242"/>
                      <a:pt x="6107" y="119"/>
                      <a:pt x="6011" y="0"/>
                    </a:cubicBezTo>
                    <a:lnTo>
                      <a:pt x="0" y="479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5" name="Freeform 51"/>
              <p:cNvSpPr>
                <a:spLocks/>
              </p:cNvSpPr>
              <p:nvPr/>
            </p:nvSpPr>
            <p:spPr bwMode="auto">
              <a:xfrm>
                <a:off x="4623842" y="3507984"/>
                <a:ext cx="611498" cy="413890"/>
              </a:xfrm>
              <a:custGeom>
                <a:avLst/>
                <a:gdLst>
                  <a:gd name="T0" fmla="*/ 0 w 6541"/>
                  <a:gd name="T1" fmla="*/ 4425 h 4425"/>
                  <a:gd name="T2" fmla="*/ 6541 w 6541"/>
                  <a:gd name="T3" fmla="*/ 384 h 4425"/>
                  <a:gd name="T4" fmla="*/ 6287 w 6541"/>
                  <a:gd name="T5" fmla="*/ 0 h 4425"/>
                  <a:gd name="T6" fmla="*/ 0 w 6541"/>
                  <a:gd name="T7" fmla="*/ 4425 h 4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541" h="4425">
                    <a:moveTo>
                      <a:pt x="0" y="4425"/>
                    </a:moveTo>
                    <a:lnTo>
                      <a:pt x="6541" y="384"/>
                    </a:lnTo>
                    <a:cubicBezTo>
                      <a:pt x="6460" y="253"/>
                      <a:pt x="6376" y="125"/>
                      <a:pt x="6287" y="0"/>
                    </a:cubicBezTo>
                    <a:lnTo>
                      <a:pt x="0" y="442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6" name="Freeform 53"/>
              <p:cNvSpPr>
                <a:spLocks/>
              </p:cNvSpPr>
              <p:nvPr/>
            </p:nvSpPr>
            <p:spPr bwMode="auto">
              <a:xfrm>
                <a:off x="4623842" y="3543771"/>
                <a:ext cx="633283" cy="378104"/>
              </a:xfrm>
              <a:custGeom>
                <a:avLst/>
                <a:gdLst>
                  <a:gd name="T0" fmla="*/ 0 w 6771"/>
                  <a:gd name="T1" fmla="*/ 4041 h 4041"/>
                  <a:gd name="T2" fmla="*/ 6771 w 6771"/>
                  <a:gd name="T3" fmla="*/ 398 h 4041"/>
                  <a:gd name="T4" fmla="*/ 6541 w 6771"/>
                  <a:gd name="T5" fmla="*/ 0 h 4041"/>
                  <a:gd name="T6" fmla="*/ 0 w 6771"/>
                  <a:gd name="T7" fmla="*/ 4041 h 4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71" h="4041">
                    <a:moveTo>
                      <a:pt x="0" y="4041"/>
                    </a:moveTo>
                    <a:lnTo>
                      <a:pt x="6771" y="398"/>
                    </a:lnTo>
                    <a:cubicBezTo>
                      <a:pt x="6698" y="263"/>
                      <a:pt x="6621" y="130"/>
                      <a:pt x="6541" y="0"/>
                    </a:cubicBezTo>
                    <a:lnTo>
                      <a:pt x="0" y="4041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7" name="Freeform 55"/>
              <p:cNvSpPr>
                <a:spLocks/>
              </p:cNvSpPr>
              <p:nvPr/>
            </p:nvSpPr>
            <p:spPr bwMode="auto">
              <a:xfrm>
                <a:off x="4623842" y="3581115"/>
                <a:ext cx="651954" cy="340759"/>
              </a:xfrm>
              <a:custGeom>
                <a:avLst/>
                <a:gdLst>
                  <a:gd name="T0" fmla="*/ 0 w 6977"/>
                  <a:gd name="T1" fmla="*/ 3643 h 3643"/>
                  <a:gd name="T2" fmla="*/ 6977 w 6977"/>
                  <a:gd name="T3" fmla="*/ 411 h 3643"/>
                  <a:gd name="T4" fmla="*/ 6771 w 6977"/>
                  <a:gd name="T5" fmla="*/ 0 h 3643"/>
                  <a:gd name="T6" fmla="*/ 0 w 6977"/>
                  <a:gd name="T7" fmla="*/ 3643 h 3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977" h="3643">
                    <a:moveTo>
                      <a:pt x="0" y="3643"/>
                    </a:moveTo>
                    <a:lnTo>
                      <a:pt x="6977" y="411"/>
                    </a:lnTo>
                    <a:cubicBezTo>
                      <a:pt x="6912" y="272"/>
                      <a:pt x="6843" y="135"/>
                      <a:pt x="6771" y="0"/>
                    </a:cubicBezTo>
                    <a:lnTo>
                      <a:pt x="0" y="364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8" name="Freeform 57"/>
              <p:cNvSpPr>
                <a:spLocks/>
              </p:cNvSpPr>
              <p:nvPr/>
            </p:nvSpPr>
            <p:spPr bwMode="auto">
              <a:xfrm>
                <a:off x="4623842" y="3620014"/>
                <a:ext cx="669070" cy="301859"/>
              </a:xfrm>
              <a:custGeom>
                <a:avLst/>
                <a:gdLst>
                  <a:gd name="T0" fmla="*/ 0 w 7157"/>
                  <a:gd name="T1" fmla="*/ 3232 h 3232"/>
                  <a:gd name="T2" fmla="*/ 7157 w 7157"/>
                  <a:gd name="T3" fmla="*/ 423 h 3232"/>
                  <a:gd name="T4" fmla="*/ 6977 w 7157"/>
                  <a:gd name="T5" fmla="*/ 0 h 3232"/>
                  <a:gd name="T6" fmla="*/ 0 w 7157"/>
                  <a:gd name="T7" fmla="*/ 3232 h 3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57" h="3232">
                    <a:moveTo>
                      <a:pt x="0" y="3232"/>
                    </a:moveTo>
                    <a:lnTo>
                      <a:pt x="7157" y="423"/>
                    </a:lnTo>
                    <a:cubicBezTo>
                      <a:pt x="7101" y="281"/>
                      <a:pt x="7041" y="140"/>
                      <a:pt x="6977" y="0"/>
                    </a:cubicBezTo>
                    <a:lnTo>
                      <a:pt x="0" y="32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299" name="Freeform 59"/>
              <p:cNvSpPr>
                <a:spLocks/>
              </p:cNvSpPr>
              <p:nvPr/>
            </p:nvSpPr>
            <p:spPr bwMode="auto">
              <a:xfrm>
                <a:off x="4623842" y="3658913"/>
                <a:ext cx="683074" cy="262960"/>
              </a:xfrm>
              <a:custGeom>
                <a:avLst/>
                <a:gdLst>
                  <a:gd name="T0" fmla="*/ 0 w 7312"/>
                  <a:gd name="T1" fmla="*/ 2809 h 2809"/>
                  <a:gd name="T2" fmla="*/ 7312 w 7312"/>
                  <a:gd name="T3" fmla="*/ 433 h 2809"/>
                  <a:gd name="T4" fmla="*/ 7157 w 7312"/>
                  <a:gd name="T5" fmla="*/ 0 h 2809"/>
                  <a:gd name="T6" fmla="*/ 0 w 7312"/>
                  <a:gd name="T7" fmla="*/ 2809 h 2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12" h="2809">
                    <a:moveTo>
                      <a:pt x="0" y="2809"/>
                    </a:moveTo>
                    <a:lnTo>
                      <a:pt x="7312" y="433"/>
                    </a:lnTo>
                    <a:cubicBezTo>
                      <a:pt x="7265" y="288"/>
                      <a:pt x="7213" y="143"/>
                      <a:pt x="7157" y="0"/>
                    </a:cubicBezTo>
                    <a:lnTo>
                      <a:pt x="0" y="280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0" name="Freeform 299"/>
              <p:cNvSpPr>
                <a:spLocks/>
              </p:cNvSpPr>
              <p:nvPr/>
            </p:nvSpPr>
            <p:spPr bwMode="auto">
              <a:xfrm>
                <a:off x="4623842" y="3699368"/>
                <a:ext cx="695521" cy="222505"/>
              </a:xfrm>
              <a:custGeom>
                <a:avLst/>
                <a:gdLst>
                  <a:gd name="T0" fmla="*/ 0 w 7441"/>
                  <a:gd name="T1" fmla="*/ 2376 h 2376"/>
                  <a:gd name="T2" fmla="*/ 7441 w 7441"/>
                  <a:gd name="T3" fmla="*/ 442 h 2376"/>
                  <a:gd name="T4" fmla="*/ 7312 w 7441"/>
                  <a:gd name="T5" fmla="*/ 0 h 2376"/>
                  <a:gd name="T6" fmla="*/ 0 w 7441"/>
                  <a:gd name="T7" fmla="*/ 2376 h 2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41" h="2376">
                    <a:moveTo>
                      <a:pt x="0" y="2376"/>
                    </a:moveTo>
                    <a:lnTo>
                      <a:pt x="7441" y="442"/>
                    </a:lnTo>
                    <a:cubicBezTo>
                      <a:pt x="7403" y="294"/>
                      <a:pt x="7360" y="146"/>
                      <a:pt x="7312" y="0"/>
                    </a:cubicBezTo>
                    <a:lnTo>
                      <a:pt x="0" y="237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1" name="Freeform 63"/>
              <p:cNvSpPr>
                <a:spLocks/>
              </p:cNvSpPr>
              <p:nvPr/>
            </p:nvSpPr>
            <p:spPr bwMode="auto">
              <a:xfrm>
                <a:off x="4623842" y="3741380"/>
                <a:ext cx="704857" cy="180493"/>
              </a:xfrm>
              <a:custGeom>
                <a:avLst/>
                <a:gdLst>
                  <a:gd name="T0" fmla="*/ 0 w 7544"/>
                  <a:gd name="T1" fmla="*/ 1934 h 1934"/>
                  <a:gd name="T2" fmla="*/ 7544 w 7544"/>
                  <a:gd name="T3" fmla="*/ 448 h 1934"/>
                  <a:gd name="T4" fmla="*/ 7441 w 7544"/>
                  <a:gd name="T5" fmla="*/ 0 h 1934"/>
                  <a:gd name="T6" fmla="*/ 0 w 7544"/>
                  <a:gd name="T7" fmla="*/ 1934 h 19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44" h="1934">
                    <a:moveTo>
                      <a:pt x="0" y="1934"/>
                    </a:moveTo>
                    <a:lnTo>
                      <a:pt x="7544" y="448"/>
                    </a:lnTo>
                    <a:cubicBezTo>
                      <a:pt x="7514" y="298"/>
                      <a:pt x="7480" y="148"/>
                      <a:pt x="7441" y="0"/>
                    </a:cubicBezTo>
                    <a:lnTo>
                      <a:pt x="0" y="193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2" name="Freeform 65"/>
              <p:cNvSpPr>
                <a:spLocks/>
              </p:cNvSpPr>
              <p:nvPr/>
            </p:nvSpPr>
            <p:spPr bwMode="auto">
              <a:xfrm>
                <a:off x="4623842" y="3783391"/>
                <a:ext cx="711081" cy="138482"/>
              </a:xfrm>
              <a:custGeom>
                <a:avLst/>
                <a:gdLst>
                  <a:gd name="T0" fmla="*/ 0 w 7619"/>
                  <a:gd name="T1" fmla="*/ 1486 h 1486"/>
                  <a:gd name="T2" fmla="*/ 7619 w 7619"/>
                  <a:gd name="T3" fmla="*/ 454 h 1486"/>
                  <a:gd name="T4" fmla="*/ 7544 w 7619"/>
                  <a:gd name="T5" fmla="*/ 0 h 1486"/>
                  <a:gd name="T6" fmla="*/ 0 w 7619"/>
                  <a:gd name="T7" fmla="*/ 1486 h 1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19" h="1486">
                    <a:moveTo>
                      <a:pt x="0" y="1486"/>
                    </a:moveTo>
                    <a:lnTo>
                      <a:pt x="7619" y="454"/>
                    </a:lnTo>
                    <a:cubicBezTo>
                      <a:pt x="7599" y="302"/>
                      <a:pt x="7573" y="151"/>
                      <a:pt x="7544" y="0"/>
                    </a:cubicBezTo>
                    <a:lnTo>
                      <a:pt x="0" y="148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3" name="Freeform 67"/>
              <p:cNvSpPr>
                <a:spLocks/>
              </p:cNvSpPr>
              <p:nvPr/>
            </p:nvSpPr>
            <p:spPr bwMode="auto">
              <a:xfrm>
                <a:off x="4623842" y="3825403"/>
                <a:ext cx="715749" cy="96470"/>
              </a:xfrm>
              <a:custGeom>
                <a:avLst/>
                <a:gdLst>
                  <a:gd name="T0" fmla="*/ 0 w 7667"/>
                  <a:gd name="T1" fmla="*/ 1032 h 1032"/>
                  <a:gd name="T2" fmla="*/ 7667 w 7667"/>
                  <a:gd name="T3" fmla="*/ 458 h 1032"/>
                  <a:gd name="T4" fmla="*/ 7619 w 7667"/>
                  <a:gd name="T5" fmla="*/ 0 h 1032"/>
                  <a:gd name="T6" fmla="*/ 0 w 7667"/>
                  <a:gd name="T7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67" h="1032">
                    <a:moveTo>
                      <a:pt x="0" y="1032"/>
                    </a:moveTo>
                    <a:lnTo>
                      <a:pt x="7667" y="458"/>
                    </a:lnTo>
                    <a:cubicBezTo>
                      <a:pt x="7656" y="305"/>
                      <a:pt x="7640" y="152"/>
                      <a:pt x="7619" y="0"/>
                    </a:cubicBezTo>
                    <a:lnTo>
                      <a:pt x="0" y="10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4" name="Freeform 69"/>
              <p:cNvSpPr>
                <a:spLocks/>
              </p:cNvSpPr>
              <p:nvPr/>
            </p:nvSpPr>
            <p:spPr bwMode="auto">
              <a:xfrm>
                <a:off x="4623842" y="3868970"/>
                <a:ext cx="718861" cy="52903"/>
              </a:xfrm>
              <a:custGeom>
                <a:avLst/>
                <a:gdLst>
                  <a:gd name="T0" fmla="*/ 0 w 7688"/>
                  <a:gd name="T1" fmla="*/ 574 h 574"/>
                  <a:gd name="T2" fmla="*/ 7688 w 7688"/>
                  <a:gd name="T3" fmla="*/ 459 h 574"/>
                  <a:gd name="T4" fmla="*/ 7667 w 7688"/>
                  <a:gd name="T5" fmla="*/ 0 h 574"/>
                  <a:gd name="T6" fmla="*/ 0 w 7688"/>
                  <a:gd name="T7" fmla="*/ 574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8" h="574">
                    <a:moveTo>
                      <a:pt x="0" y="574"/>
                    </a:moveTo>
                    <a:lnTo>
                      <a:pt x="7688" y="459"/>
                    </a:lnTo>
                    <a:cubicBezTo>
                      <a:pt x="7686" y="306"/>
                      <a:pt x="7679" y="153"/>
                      <a:pt x="7667" y="0"/>
                    </a:cubicBezTo>
                    <a:lnTo>
                      <a:pt x="0" y="5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6" name="Freeform 71"/>
              <p:cNvSpPr>
                <a:spLocks/>
              </p:cNvSpPr>
              <p:nvPr/>
            </p:nvSpPr>
            <p:spPr bwMode="auto">
              <a:xfrm>
                <a:off x="4623841" y="3910981"/>
                <a:ext cx="718861" cy="43568"/>
              </a:xfrm>
              <a:custGeom>
                <a:avLst/>
                <a:gdLst>
                  <a:gd name="T0" fmla="*/ 0 w 7690"/>
                  <a:gd name="T1" fmla="*/ 115 h 460"/>
                  <a:gd name="T2" fmla="*/ 7681 w 7690"/>
                  <a:gd name="T3" fmla="*/ 460 h 460"/>
                  <a:gd name="T4" fmla="*/ 7688 w 7690"/>
                  <a:gd name="T5" fmla="*/ 0 h 460"/>
                  <a:gd name="T6" fmla="*/ 0 w 7690"/>
                  <a:gd name="T7" fmla="*/ 115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90" h="460">
                    <a:moveTo>
                      <a:pt x="0" y="115"/>
                    </a:moveTo>
                    <a:lnTo>
                      <a:pt x="7681" y="460"/>
                    </a:lnTo>
                    <a:cubicBezTo>
                      <a:pt x="7688" y="307"/>
                      <a:pt x="7690" y="154"/>
                      <a:pt x="7688" y="0"/>
                    </a:cubicBezTo>
                    <a:lnTo>
                      <a:pt x="0" y="11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7" name="Freeform 73"/>
              <p:cNvSpPr>
                <a:spLocks/>
              </p:cNvSpPr>
              <p:nvPr/>
            </p:nvSpPr>
            <p:spPr bwMode="auto">
              <a:xfrm>
                <a:off x="4623841" y="3921873"/>
                <a:ext cx="717304" cy="74687"/>
              </a:xfrm>
              <a:custGeom>
                <a:avLst/>
                <a:gdLst>
                  <a:gd name="T0" fmla="*/ 0 w 7681"/>
                  <a:gd name="T1" fmla="*/ 0 h 804"/>
                  <a:gd name="T2" fmla="*/ 7647 w 7681"/>
                  <a:gd name="T3" fmla="*/ 804 h 804"/>
                  <a:gd name="T4" fmla="*/ 7681 w 7681"/>
                  <a:gd name="T5" fmla="*/ 345 h 804"/>
                  <a:gd name="T6" fmla="*/ 0 w 7681"/>
                  <a:gd name="T7" fmla="*/ 0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1" h="804">
                    <a:moveTo>
                      <a:pt x="0" y="0"/>
                    </a:moveTo>
                    <a:lnTo>
                      <a:pt x="7647" y="804"/>
                    </a:lnTo>
                    <a:cubicBezTo>
                      <a:pt x="7663" y="651"/>
                      <a:pt x="7674" y="498"/>
                      <a:pt x="7681" y="34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8" name="Freeform 75"/>
              <p:cNvSpPr>
                <a:spLocks/>
              </p:cNvSpPr>
              <p:nvPr/>
            </p:nvSpPr>
            <p:spPr bwMode="auto">
              <a:xfrm>
                <a:off x="4623841" y="3921873"/>
                <a:ext cx="714192" cy="118254"/>
              </a:xfrm>
              <a:custGeom>
                <a:avLst/>
                <a:gdLst>
                  <a:gd name="T0" fmla="*/ 0 w 7647"/>
                  <a:gd name="T1" fmla="*/ 0 h 1260"/>
                  <a:gd name="T2" fmla="*/ 7585 w 7647"/>
                  <a:gd name="T3" fmla="*/ 1260 h 1260"/>
                  <a:gd name="T4" fmla="*/ 7647 w 7647"/>
                  <a:gd name="T5" fmla="*/ 804 h 1260"/>
                  <a:gd name="T6" fmla="*/ 0 w 7647"/>
                  <a:gd name="T7" fmla="*/ 0 h 1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47" h="1260">
                    <a:moveTo>
                      <a:pt x="0" y="0"/>
                    </a:moveTo>
                    <a:lnTo>
                      <a:pt x="7585" y="1260"/>
                    </a:lnTo>
                    <a:cubicBezTo>
                      <a:pt x="7610" y="1108"/>
                      <a:pt x="7631" y="956"/>
                      <a:pt x="7647" y="804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09" name="Freeform 77"/>
              <p:cNvSpPr>
                <a:spLocks/>
              </p:cNvSpPr>
              <p:nvPr/>
            </p:nvSpPr>
            <p:spPr bwMode="auto">
              <a:xfrm>
                <a:off x="4623841" y="3921873"/>
                <a:ext cx="707969" cy="160266"/>
              </a:xfrm>
              <a:custGeom>
                <a:avLst/>
                <a:gdLst>
                  <a:gd name="T0" fmla="*/ 0 w 7585"/>
                  <a:gd name="T1" fmla="*/ 0 h 1711"/>
                  <a:gd name="T2" fmla="*/ 7496 w 7585"/>
                  <a:gd name="T3" fmla="*/ 1711 h 1711"/>
                  <a:gd name="T4" fmla="*/ 7585 w 7585"/>
                  <a:gd name="T5" fmla="*/ 1260 h 1711"/>
                  <a:gd name="T6" fmla="*/ 0 w 7585"/>
                  <a:gd name="T7" fmla="*/ 0 h 1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5" h="1711">
                    <a:moveTo>
                      <a:pt x="0" y="0"/>
                    </a:moveTo>
                    <a:lnTo>
                      <a:pt x="7496" y="1711"/>
                    </a:lnTo>
                    <a:cubicBezTo>
                      <a:pt x="7530" y="1562"/>
                      <a:pt x="7560" y="1411"/>
                      <a:pt x="7585" y="126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0" name="Freeform 79"/>
              <p:cNvSpPr>
                <a:spLocks/>
              </p:cNvSpPr>
              <p:nvPr/>
            </p:nvSpPr>
            <p:spPr bwMode="auto">
              <a:xfrm>
                <a:off x="4623841" y="3921873"/>
                <a:ext cx="700188" cy="200721"/>
              </a:xfrm>
              <a:custGeom>
                <a:avLst/>
                <a:gdLst>
                  <a:gd name="T0" fmla="*/ 0 w 7496"/>
                  <a:gd name="T1" fmla="*/ 0 h 2156"/>
                  <a:gd name="T2" fmla="*/ 7380 w 7496"/>
                  <a:gd name="T3" fmla="*/ 2156 h 2156"/>
                  <a:gd name="T4" fmla="*/ 7496 w 7496"/>
                  <a:gd name="T5" fmla="*/ 1711 h 2156"/>
                  <a:gd name="T6" fmla="*/ 0 w 7496"/>
                  <a:gd name="T7" fmla="*/ 0 h 2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96" h="2156">
                    <a:moveTo>
                      <a:pt x="0" y="0"/>
                    </a:moveTo>
                    <a:lnTo>
                      <a:pt x="7380" y="2156"/>
                    </a:lnTo>
                    <a:cubicBezTo>
                      <a:pt x="7423" y="2009"/>
                      <a:pt x="7462" y="1861"/>
                      <a:pt x="7496" y="1711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1" name="Freeform 81"/>
              <p:cNvSpPr>
                <a:spLocks/>
              </p:cNvSpPr>
              <p:nvPr/>
            </p:nvSpPr>
            <p:spPr bwMode="auto">
              <a:xfrm>
                <a:off x="4623841" y="3921873"/>
                <a:ext cx="689297" cy="242732"/>
              </a:xfrm>
              <a:custGeom>
                <a:avLst/>
                <a:gdLst>
                  <a:gd name="T0" fmla="*/ 0 w 7380"/>
                  <a:gd name="T1" fmla="*/ 0 h 2594"/>
                  <a:gd name="T2" fmla="*/ 7238 w 7380"/>
                  <a:gd name="T3" fmla="*/ 2594 h 2594"/>
                  <a:gd name="T4" fmla="*/ 7380 w 7380"/>
                  <a:gd name="T5" fmla="*/ 2156 h 2594"/>
                  <a:gd name="T6" fmla="*/ 0 w 7380"/>
                  <a:gd name="T7" fmla="*/ 0 h 25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80" h="2594">
                    <a:moveTo>
                      <a:pt x="0" y="0"/>
                    </a:moveTo>
                    <a:lnTo>
                      <a:pt x="7238" y="2594"/>
                    </a:lnTo>
                    <a:cubicBezTo>
                      <a:pt x="7290" y="2449"/>
                      <a:pt x="7337" y="2304"/>
                      <a:pt x="7380" y="215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2" name="Freeform 83"/>
              <p:cNvSpPr>
                <a:spLocks/>
              </p:cNvSpPr>
              <p:nvPr/>
            </p:nvSpPr>
            <p:spPr bwMode="auto">
              <a:xfrm>
                <a:off x="4623841" y="3921873"/>
                <a:ext cx="676850" cy="281632"/>
              </a:xfrm>
              <a:custGeom>
                <a:avLst/>
                <a:gdLst>
                  <a:gd name="T0" fmla="*/ 0 w 7238"/>
                  <a:gd name="T1" fmla="*/ 0 h 3022"/>
                  <a:gd name="T2" fmla="*/ 7070 w 7238"/>
                  <a:gd name="T3" fmla="*/ 3022 h 3022"/>
                  <a:gd name="T4" fmla="*/ 7238 w 7238"/>
                  <a:gd name="T5" fmla="*/ 2594 h 3022"/>
                  <a:gd name="T6" fmla="*/ 0 w 7238"/>
                  <a:gd name="T7" fmla="*/ 0 h 3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38" h="3022">
                    <a:moveTo>
                      <a:pt x="0" y="0"/>
                    </a:moveTo>
                    <a:lnTo>
                      <a:pt x="7070" y="3022"/>
                    </a:lnTo>
                    <a:cubicBezTo>
                      <a:pt x="7130" y="2881"/>
                      <a:pt x="7186" y="2738"/>
                      <a:pt x="7238" y="2594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3" name="Freeform 85"/>
              <p:cNvSpPr>
                <a:spLocks/>
              </p:cNvSpPr>
              <p:nvPr/>
            </p:nvSpPr>
            <p:spPr bwMode="auto">
              <a:xfrm>
                <a:off x="4623841" y="3921873"/>
                <a:ext cx="659733" cy="320531"/>
              </a:xfrm>
              <a:custGeom>
                <a:avLst/>
                <a:gdLst>
                  <a:gd name="T0" fmla="*/ 0 w 7070"/>
                  <a:gd name="T1" fmla="*/ 0 h 3439"/>
                  <a:gd name="T2" fmla="*/ 6877 w 7070"/>
                  <a:gd name="T3" fmla="*/ 3439 h 3439"/>
                  <a:gd name="T4" fmla="*/ 7070 w 7070"/>
                  <a:gd name="T5" fmla="*/ 3022 h 3439"/>
                  <a:gd name="T6" fmla="*/ 0 w 7070"/>
                  <a:gd name="T7" fmla="*/ 0 h 3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70" h="3439">
                    <a:moveTo>
                      <a:pt x="0" y="0"/>
                    </a:moveTo>
                    <a:lnTo>
                      <a:pt x="6877" y="3439"/>
                    </a:lnTo>
                    <a:cubicBezTo>
                      <a:pt x="6945" y="3302"/>
                      <a:pt x="7010" y="3163"/>
                      <a:pt x="7070" y="302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4" name="Freeform 87"/>
              <p:cNvSpPr>
                <a:spLocks/>
              </p:cNvSpPr>
              <p:nvPr/>
            </p:nvSpPr>
            <p:spPr bwMode="auto">
              <a:xfrm>
                <a:off x="4623841" y="3921873"/>
                <a:ext cx="642617" cy="359430"/>
              </a:xfrm>
              <a:custGeom>
                <a:avLst/>
                <a:gdLst>
                  <a:gd name="T0" fmla="*/ 0 w 6877"/>
                  <a:gd name="T1" fmla="*/ 0 h 3845"/>
                  <a:gd name="T2" fmla="*/ 6659 w 6877"/>
                  <a:gd name="T3" fmla="*/ 3845 h 3845"/>
                  <a:gd name="T4" fmla="*/ 6877 w 6877"/>
                  <a:gd name="T5" fmla="*/ 3439 h 3845"/>
                  <a:gd name="T6" fmla="*/ 0 w 6877"/>
                  <a:gd name="T7" fmla="*/ 0 h 3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77" h="3845">
                    <a:moveTo>
                      <a:pt x="0" y="0"/>
                    </a:moveTo>
                    <a:lnTo>
                      <a:pt x="6659" y="3845"/>
                    </a:lnTo>
                    <a:cubicBezTo>
                      <a:pt x="6735" y="3712"/>
                      <a:pt x="6808" y="3577"/>
                      <a:pt x="6877" y="343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5" name="Freeform 89"/>
              <p:cNvSpPr>
                <a:spLocks/>
              </p:cNvSpPr>
              <p:nvPr/>
            </p:nvSpPr>
            <p:spPr bwMode="auto">
              <a:xfrm>
                <a:off x="4623841" y="3921873"/>
                <a:ext cx="622390" cy="395218"/>
              </a:xfrm>
              <a:custGeom>
                <a:avLst/>
                <a:gdLst>
                  <a:gd name="T0" fmla="*/ 0 w 6659"/>
                  <a:gd name="T1" fmla="*/ 0 h 4236"/>
                  <a:gd name="T2" fmla="*/ 6417 w 6659"/>
                  <a:gd name="T3" fmla="*/ 4236 h 4236"/>
                  <a:gd name="T4" fmla="*/ 6659 w 6659"/>
                  <a:gd name="T5" fmla="*/ 3845 h 4236"/>
                  <a:gd name="T6" fmla="*/ 0 w 6659"/>
                  <a:gd name="T7" fmla="*/ 0 h 4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59" h="4236">
                    <a:moveTo>
                      <a:pt x="0" y="0"/>
                    </a:moveTo>
                    <a:lnTo>
                      <a:pt x="6417" y="4236"/>
                    </a:lnTo>
                    <a:cubicBezTo>
                      <a:pt x="6501" y="4108"/>
                      <a:pt x="6582" y="3977"/>
                      <a:pt x="6659" y="384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316" name="Freeform 91"/>
              <p:cNvSpPr>
                <a:spLocks/>
              </p:cNvSpPr>
              <p:nvPr/>
            </p:nvSpPr>
            <p:spPr bwMode="auto">
              <a:xfrm>
                <a:off x="4623841" y="3921873"/>
                <a:ext cx="599051" cy="431006"/>
              </a:xfrm>
              <a:custGeom>
                <a:avLst/>
                <a:gdLst>
                  <a:gd name="T0" fmla="*/ 0 w 6417"/>
                  <a:gd name="T1" fmla="*/ 0 h 4612"/>
                  <a:gd name="T2" fmla="*/ 6152 w 6417"/>
                  <a:gd name="T3" fmla="*/ 4612 h 4612"/>
                  <a:gd name="T4" fmla="*/ 6417 w 6417"/>
                  <a:gd name="T5" fmla="*/ 4236 h 4612"/>
                  <a:gd name="T6" fmla="*/ 0 w 6417"/>
                  <a:gd name="T7" fmla="*/ 0 h 4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7" h="4612">
                    <a:moveTo>
                      <a:pt x="0" y="0"/>
                    </a:moveTo>
                    <a:lnTo>
                      <a:pt x="6152" y="4612"/>
                    </a:lnTo>
                    <a:cubicBezTo>
                      <a:pt x="6244" y="4489"/>
                      <a:pt x="6332" y="4364"/>
                      <a:pt x="6417" y="423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0" name="Freeform 93"/>
              <p:cNvSpPr>
                <a:spLocks/>
              </p:cNvSpPr>
              <p:nvPr/>
            </p:nvSpPr>
            <p:spPr bwMode="auto">
              <a:xfrm>
                <a:off x="4623841" y="3921873"/>
                <a:ext cx="574155" cy="463680"/>
              </a:xfrm>
              <a:custGeom>
                <a:avLst/>
                <a:gdLst>
                  <a:gd name="T0" fmla="*/ 0 w 6152"/>
                  <a:gd name="T1" fmla="*/ 0 h 4972"/>
                  <a:gd name="T2" fmla="*/ 5865 w 6152"/>
                  <a:gd name="T3" fmla="*/ 4972 h 4972"/>
                  <a:gd name="T4" fmla="*/ 6152 w 6152"/>
                  <a:gd name="T5" fmla="*/ 4612 h 4972"/>
                  <a:gd name="T6" fmla="*/ 0 w 6152"/>
                  <a:gd name="T7" fmla="*/ 0 h 4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52" h="4972">
                    <a:moveTo>
                      <a:pt x="0" y="0"/>
                    </a:moveTo>
                    <a:lnTo>
                      <a:pt x="5865" y="4972"/>
                    </a:lnTo>
                    <a:cubicBezTo>
                      <a:pt x="5964" y="4855"/>
                      <a:pt x="6060" y="4735"/>
                      <a:pt x="6152" y="461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1" name="Freeform 95"/>
              <p:cNvSpPr>
                <a:spLocks/>
              </p:cNvSpPr>
              <p:nvPr/>
            </p:nvSpPr>
            <p:spPr bwMode="auto">
              <a:xfrm>
                <a:off x="4623841" y="3921873"/>
                <a:ext cx="547703" cy="496357"/>
              </a:xfrm>
              <a:custGeom>
                <a:avLst/>
                <a:gdLst>
                  <a:gd name="T0" fmla="*/ 0 w 5865"/>
                  <a:gd name="T1" fmla="*/ 0 h 5313"/>
                  <a:gd name="T2" fmla="*/ 5558 w 5865"/>
                  <a:gd name="T3" fmla="*/ 5313 h 5313"/>
                  <a:gd name="T4" fmla="*/ 5865 w 5865"/>
                  <a:gd name="T5" fmla="*/ 4972 h 5313"/>
                  <a:gd name="T6" fmla="*/ 0 w 5865"/>
                  <a:gd name="T7" fmla="*/ 0 h 5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65" h="5313">
                    <a:moveTo>
                      <a:pt x="0" y="0"/>
                    </a:moveTo>
                    <a:lnTo>
                      <a:pt x="5558" y="5313"/>
                    </a:lnTo>
                    <a:cubicBezTo>
                      <a:pt x="5663" y="5203"/>
                      <a:pt x="5766" y="5089"/>
                      <a:pt x="5865" y="497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2" name="Freeform 97"/>
              <p:cNvSpPr>
                <a:spLocks/>
              </p:cNvSpPr>
              <p:nvPr/>
            </p:nvSpPr>
            <p:spPr bwMode="auto">
              <a:xfrm>
                <a:off x="4623841" y="3921873"/>
                <a:ext cx="519696" cy="525920"/>
              </a:xfrm>
              <a:custGeom>
                <a:avLst/>
                <a:gdLst>
                  <a:gd name="T0" fmla="*/ 0 w 5558"/>
                  <a:gd name="T1" fmla="*/ 0 h 5636"/>
                  <a:gd name="T2" fmla="*/ 5230 w 5558"/>
                  <a:gd name="T3" fmla="*/ 5636 h 5636"/>
                  <a:gd name="T4" fmla="*/ 5558 w 5558"/>
                  <a:gd name="T5" fmla="*/ 5313 h 5636"/>
                  <a:gd name="T6" fmla="*/ 0 w 5558"/>
                  <a:gd name="T7" fmla="*/ 0 h 5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58" h="5636">
                    <a:moveTo>
                      <a:pt x="0" y="0"/>
                    </a:moveTo>
                    <a:lnTo>
                      <a:pt x="5230" y="5636"/>
                    </a:lnTo>
                    <a:cubicBezTo>
                      <a:pt x="5342" y="5532"/>
                      <a:pt x="5452" y="5424"/>
                      <a:pt x="5558" y="531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3" name="Freeform 99"/>
              <p:cNvSpPr>
                <a:spLocks/>
              </p:cNvSpPr>
              <p:nvPr/>
            </p:nvSpPr>
            <p:spPr bwMode="auto">
              <a:xfrm>
                <a:off x="4623841" y="3921873"/>
                <a:ext cx="488576" cy="553927"/>
              </a:xfrm>
              <a:custGeom>
                <a:avLst/>
                <a:gdLst>
                  <a:gd name="T0" fmla="*/ 0 w 5230"/>
                  <a:gd name="T1" fmla="*/ 0 h 5939"/>
                  <a:gd name="T2" fmla="*/ 4883 w 5230"/>
                  <a:gd name="T3" fmla="*/ 5939 h 5939"/>
                  <a:gd name="T4" fmla="*/ 5230 w 5230"/>
                  <a:gd name="T5" fmla="*/ 5636 h 5939"/>
                  <a:gd name="T6" fmla="*/ 0 w 5230"/>
                  <a:gd name="T7" fmla="*/ 0 h 5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30" h="5939">
                    <a:moveTo>
                      <a:pt x="0" y="0"/>
                    </a:moveTo>
                    <a:lnTo>
                      <a:pt x="4883" y="5939"/>
                    </a:lnTo>
                    <a:cubicBezTo>
                      <a:pt x="5002" y="5842"/>
                      <a:pt x="5117" y="5741"/>
                      <a:pt x="5230" y="563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4" name="Freeform 101"/>
              <p:cNvSpPr>
                <a:spLocks/>
              </p:cNvSpPr>
              <p:nvPr/>
            </p:nvSpPr>
            <p:spPr bwMode="auto">
              <a:xfrm>
                <a:off x="4623841" y="3921873"/>
                <a:ext cx="455901" cy="580379"/>
              </a:xfrm>
              <a:custGeom>
                <a:avLst/>
                <a:gdLst>
                  <a:gd name="T0" fmla="*/ 0 w 4883"/>
                  <a:gd name="T1" fmla="*/ 0 h 6220"/>
                  <a:gd name="T2" fmla="*/ 4519 w 4883"/>
                  <a:gd name="T3" fmla="*/ 6220 h 6220"/>
                  <a:gd name="T4" fmla="*/ 4883 w 4883"/>
                  <a:gd name="T5" fmla="*/ 5939 h 6220"/>
                  <a:gd name="T6" fmla="*/ 0 w 4883"/>
                  <a:gd name="T7" fmla="*/ 0 h 6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83" h="6220">
                    <a:moveTo>
                      <a:pt x="0" y="0"/>
                    </a:moveTo>
                    <a:lnTo>
                      <a:pt x="4519" y="6220"/>
                    </a:lnTo>
                    <a:cubicBezTo>
                      <a:pt x="4644" y="6130"/>
                      <a:pt x="4765" y="6036"/>
                      <a:pt x="4883" y="593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5" name="Freeform 103"/>
              <p:cNvSpPr>
                <a:spLocks/>
              </p:cNvSpPr>
              <p:nvPr/>
            </p:nvSpPr>
            <p:spPr bwMode="auto">
              <a:xfrm>
                <a:off x="4623841" y="3921873"/>
                <a:ext cx="421670" cy="605276"/>
              </a:xfrm>
              <a:custGeom>
                <a:avLst/>
                <a:gdLst>
                  <a:gd name="T0" fmla="*/ 0 w 4519"/>
                  <a:gd name="T1" fmla="*/ 0 h 6480"/>
                  <a:gd name="T2" fmla="*/ 4139 w 4519"/>
                  <a:gd name="T3" fmla="*/ 6480 h 6480"/>
                  <a:gd name="T4" fmla="*/ 4519 w 4519"/>
                  <a:gd name="T5" fmla="*/ 6220 h 6480"/>
                  <a:gd name="T6" fmla="*/ 0 w 4519"/>
                  <a:gd name="T7" fmla="*/ 0 h 6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19" h="6480">
                    <a:moveTo>
                      <a:pt x="0" y="0"/>
                    </a:moveTo>
                    <a:lnTo>
                      <a:pt x="4139" y="6480"/>
                    </a:lnTo>
                    <a:cubicBezTo>
                      <a:pt x="4269" y="6397"/>
                      <a:pt x="4395" y="6311"/>
                      <a:pt x="4519" y="622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6" name="Freeform 445"/>
              <p:cNvSpPr>
                <a:spLocks/>
              </p:cNvSpPr>
              <p:nvPr/>
            </p:nvSpPr>
            <p:spPr bwMode="auto">
              <a:xfrm>
                <a:off x="4623841" y="3921873"/>
                <a:ext cx="387437" cy="627059"/>
              </a:xfrm>
              <a:custGeom>
                <a:avLst/>
                <a:gdLst>
                  <a:gd name="T0" fmla="*/ 0 w 4139"/>
                  <a:gd name="T1" fmla="*/ 0 h 6715"/>
                  <a:gd name="T2" fmla="*/ 3745 w 4139"/>
                  <a:gd name="T3" fmla="*/ 6715 h 6715"/>
                  <a:gd name="T4" fmla="*/ 4139 w 4139"/>
                  <a:gd name="T5" fmla="*/ 6480 h 6715"/>
                  <a:gd name="T6" fmla="*/ 0 w 4139"/>
                  <a:gd name="T7" fmla="*/ 0 h 67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39" h="6715">
                    <a:moveTo>
                      <a:pt x="0" y="0"/>
                    </a:moveTo>
                    <a:lnTo>
                      <a:pt x="3745" y="6715"/>
                    </a:lnTo>
                    <a:cubicBezTo>
                      <a:pt x="3878" y="6641"/>
                      <a:pt x="4010" y="6562"/>
                      <a:pt x="4139" y="648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7" name="Freeform 107"/>
              <p:cNvSpPr>
                <a:spLocks/>
              </p:cNvSpPr>
              <p:nvPr/>
            </p:nvSpPr>
            <p:spPr bwMode="auto">
              <a:xfrm>
                <a:off x="4623841" y="3921873"/>
                <a:ext cx="350095" cy="647286"/>
              </a:xfrm>
              <a:custGeom>
                <a:avLst/>
                <a:gdLst>
                  <a:gd name="T0" fmla="*/ 0 w 3745"/>
                  <a:gd name="T1" fmla="*/ 0 h 6927"/>
                  <a:gd name="T2" fmla="*/ 3336 w 3745"/>
                  <a:gd name="T3" fmla="*/ 6927 h 6927"/>
                  <a:gd name="T4" fmla="*/ 3745 w 3745"/>
                  <a:gd name="T5" fmla="*/ 6715 h 6927"/>
                  <a:gd name="T6" fmla="*/ 0 w 3745"/>
                  <a:gd name="T7" fmla="*/ 0 h 69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45" h="6927">
                    <a:moveTo>
                      <a:pt x="0" y="0"/>
                    </a:moveTo>
                    <a:lnTo>
                      <a:pt x="3336" y="6927"/>
                    </a:lnTo>
                    <a:cubicBezTo>
                      <a:pt x="3474" y="6861"/>
                      <a:pt x="3611" y="6790"/>
                      <a:pt x="3745" y="671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8" name="Freeform 447"/>
              <p:cNvSpPr>
                <a:spLocks/>
              </p:cNvSpPr>
              <p:nvPr/>
            </p:nvSpPr>
            <p:spPr bwMode="auto">
              <a:xfrm>
                <a:off x="4623841" y="3921873"/>
                <a:ext cx="311195" cy="664402"/>
              </a:xfrm>
              <a:custGeom>
                <a:avLst/>
                <a:gdLst>
                  <a:gd name="T0" fmla="*/ 0 w 3336"/>
                  <a:gd name="T1" fmla="*/ 0 h 7114"/>
                  <a:gd name="T2" fmla="*/ 2916 w 3336"/>
                  <a:gd name="T3" fmla="*/ 7114 h 7114"/>
                  <a:gd name="T4" fmla="*/ 3336 w 3336"/>
                  <a:gd name="T5" fmla="*/ 6927 h 7114"/>
                  <a:gd name="T6" fmla="*/ 0 w 3336"/>
                  <a:gd name="T7" fmla="*/ 0 h 7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36" h="7114">
                    <a:moveTo>
                      <a:pt x="0" y="0"/>
                    </a:moveTo>
                    <a:lnTo>
                      <a:pt x="2916" y="7114"/>
                    </a:lnTo>
                    <a:cubicBezTo>
                      <a:pt x="3058" y="7056"/>
                      <a:pt x="3198" y="6994"/>
                      <a:pt x="3336" y="6927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49" name="Freeform 111"/>
              <p:cNvSpPr>
                <a:spLocks/>
              </p:cNvSpPr>
              <p:nvPr/>
            </p:nvSpPr>
            <p:spPr bwMode="auto">
              <a:xfrm>
                <a:off x="4623841" y="3921873"/>
                <a:ext cx="272296" cy="679962"/>
              </a:xfrm>
              <a:custGeom>
                <a:avLst/>
                <a:gdLst>
                  <a:gd name="T0" fmla="*/ 0 w 2916"/>
                  <a:gd name="T1" fmla="*/ 0 h 7276"/>
                  <a:gd name="T2" fmla="*/ 2485 w 2916"/>
                  <a:gd name="T3" fmla="*/ 7276 h 7276"/>
                  <a:gd name="T4" fmla="*/ 2916 w 2916"/>
                  <a:gd name="T5" fmla="*/ 7114 h 7276"/>
                  <a:gd name="T6" fmla="*/ 0 w 2916"/>
                  <a:gd name="T7" fmla="*/ 0 h 7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16" h="7276">
                    <a:moveTo>
                      <a:pt x="0" y="0"/>
                    </a:moveTo>
                    <a:lnTo>
                      <a:pt x="2485" y="7276"/>
                    </a:lnTo>
                    <a:cubicBezTo>
                      <a:pt x="2630" y="7227"/>
                      <a:pt x="2774" y="7173"/>
                      <a:pt x="2916" y="7114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0" name="Freeform 113"/>
              <p:cNvSpPr>
                <a:spLocks/>
              </p:cNvSpPr>
              <p:nvPr/>
            </p:nvSpPr>
            <p:spPr bwMode="auto">
              <a:xfrm>
                <a:off x="4623841" y="3921873"/>
                <a:ext cx="231840" cy="692409"/>
              </a:xfrm>
              <a:custGeom>
                <a:avLst/>
                <a:gdLst>
                  <a:gd name="T0" fmla="*/ 0 w 2485"/>
                  <a:gd name="T1" fmla="*/ 0 h 7412"/>
                  <a:gd name="T2" fmla="*/ 2046 w 2485"/>
                  <a:gd name="T3" fmla="*/ 7412 h 7412"/>
                  <a:gd name="T4" fmla="*/ 2485 w 2485"/>
                  <a:gd name="T5" fmla="*/ 7276 h 7412"/>
                  <a:gd name="T6" fmla="*/ 0 w 2485"/>
                  <a:gd name="T7" fmla="*/ 0 h 7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85" h="7412">
                    <a:moveTo>
                      <a:pt x="0" y="0"/>
                    </a:moveTo>
                    <a:lnTo>
                      <a:pt x="2046" y="7412"/>
                    </a:lnTo>
                    <a:cubicBezTo>
                      <a:pt x="2194" y="7371"/>
                      <a:pt x="2340" y="7326"/>
                      <a:pt x="2485" y="7276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1" name="Freeform 115"/>
              <p:cNvSpPr>
                <a:spLocks/>
              </p:cNvSpPr>
              <p:nvPr/>
            </p:nvSpPr>
            <p:spPr bwMode="auto">
              <a:xfrm>
                <a:off x="4623841" y="3921873"/>
                <a:ext cx="191385" cy="701746"/>
              </a:xfrm>
              <a:custGeom>
                <a:avLst/>
                <a:gdLst>
                  <a:gd name="T0" fmla="*/ 0 w 2046"/>
                  <a:gd name="T1" fmla="*/ 0 h 7521"/>
                  <a:gd name="T2" fmla="*/ 1599 w 2046"/>
                  <a:gd name="T3" fmla="*/ 7521 h 7521"/>
                  <a:gd name="T4" fmla="*/ 2046 w 2046"/>
                  <a:gd name="T5" fmla="*/ 7412 h 7521"/>
                  <a:gd name="T6" fmla="*/ 0 w 2046"/>
                  <a:gd name="T7" fmla="*/ 0 h 7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46" h="7521">
                    <a:moveTo>
                      <a:pt x="0" y="0"/>
                    </a:moveTo>
                    <a:lnTo>
                      <a:pt x="1599" y="7521"/>
                    </a:lnTo>
                    <a:cubicBezTo>
                      <a:pt x="1749" y="7489"/>
                      <a:pt x="1898" y="7452"/>
                      <a:pt x="2046" y="741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2" name="Freeform 117"/>
              <p:cNvSpPr>
                <a:spLocks/>
              </p:cNvSpPr>
              <p:nvPr/>
            </p:nvSpPr>
            <p:spPr bwMode="auto">
              <a:xfrm>
                <a:off x="4623841" y="3921873"/>
                <a:ext cx="149374" cy="709526"/>
              </a:xfrm>
              <a:custGeom>
                <a:avLst/>
                <a:gdLst>
                  <a:gd name="T0" fmla="*/ 0 w 1599"/>
                  <a:gd name="T1" fmla="*/ 0 h 7603"/>
                  <a:gd name="T2" fmla="*/ 1146 w 1599"/>
                  <a:gd name="T3" fmla="*/ 7603 h 7603"/>
                  <a:gd name="T4" fmla="*/ 1599 w 1599"/>
                  <a:gd name="T5" fmla="*/ 7521 h 7603"/>
                  <a:gd name="T6" fmla="*/ 0 w 1599"/>
                  <a:gd name="T7" fmla="*/ 0 h 7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99" h="7603">
                    <a:moveTo>
                      <a:pt x="0" y="0"/>
                    </a:moveTo>
                    <a:lnTo>
                      <a:pt x="1146" y="7603"/>
                    </a:lnTo>
                    <a:cubicBezTo>
                      <a:pt x="1298" y="7580"/>
                      <a:pt x="1449" y="7553"/>
                      <a:pt x="1599" y="7521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3" name="Freeform 119"/>
              <p:cNvSpPr>
                <a:spLocks/>
              </p:cNvSpPr>
              <p:nvPr/>
            </p:nvSpPr>
            <p:spPr bwMode="auto">
              <a:xfrm>
                <a:off x="4623841" y="3921873"/>
                <a:ext cx="107363" cy="715749"/>
              </a:xfrm>
              <a:custGeom>
                <a:avLst/>
                <a:gdLst>
                  <a:gd name="T0" fmla="*/ 0 w 1146"/>
                  <a:gd name="T1" fmla="*/ 0 h 7658"/>
                  <a:gd name="T2" fmla="*/ 690 w 1146"/>
                  <a:gd name="T3" fmla="*/ 7658 h 7658"/>
                  <a:gd name="T4" fmla="*/ 1146 w 1146"/>
                  <a:gd name="T5" fmla="*/ 7603 h 7658"/>
                  <a:gd name="T6" fmla="*/ 0 w 1146"/>
                  <a:gd name="T7" fmla="*/ 0 h 7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46" h="7658">
                    <a:moveTo>
                      <a:pt x="0" y="0"/>
                    </a:moveTo>
                    <a:lnTo>
                      <a:pt x="690" y="7658"/>
                    </a:lnTo>
                    <a:cubicBezTo>
                      <a:pt x="842" y="7644"/>
                      <a:pt x="995" y="7626"/>
                      <a:pt x="1146" y="760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4" name="Freeform 121"/>
              <p:cNvSpPr>
                <a:spLocks/>
              </p:cNvSpPr>
              <p:nvPr/>
            </p:nvSpPr>
            <p:spPr bwMode="auto">
              <a:xfrm>
                <a:off x="4623841" y="3921873"/>
                <a:ext cx="65350" cy="717305"/>
              </a:xfrm>
              <a:custGeom>
                <a:avLst/>
                <a:gdLst>
                  <a:gd name="T0" fmla="*/ 0 w 690"/>
                  <a:gd name="T1" fmla="*/ 0 h 7685"/>
                  <a:gd name="T2" fmla="*/ 230 w 690"/>
                  <a:gd name="T3" fmla="*/ 7685 h 7685"/>
                  <a:gd name="T4" fmla="*/ 690 w 690"/>
                  <a:gd name="T5" fmla="*/ 7658 h 7685"/>
                  <a:gd name="T6" fmla="*/ 0 w 690"/>
                  <a:gd name="T7" fmla="*/ 0 h 7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90" h="7685">
                    <a:moveTo>
                      <a:pt x="0" y="0"/>
                    </a:moveTo>
                    <a:lnTo>
                      <a:pt x="230" y="7685"/>
                    </a:lnTo>
                    <a:cubicBezTo>
                      <a:pt x="384" y="7681"/>
                      <a:pt x="537" y="7672"/>
                      <a:pt x="690" y="7658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5" name="Freeform 123"/>
              <p:cNvSpPr>
                <a:spLocks/>
              </p:cNvSpPr>
              <p:nvPr/>
            </p:nvSpPr>
            <p:spPr bwMode="auto">
              <a:xfrm>
                <a:off x="4603614" y="3921873"/>
                <a:ext cx="42012" cy="718861"/>
              </a:xfrm>
              <a:custGeom>
                <a:avLst/>
                <a:gdLst>
                  <a:gd name="T0" fmla="*/ 230 w 460"/>
                  <a:gd name="T1" fmla="*/ 0 h 7690"/>
                  <a:gd name="T2" fmla="*/ 0 w 460"/>
                  <a:gd name="T3" fmla="*/ 7685 h 7690"/>
                  <a:gd name="T4" fmla="*/ 460 w 460"/>
                  <a:gd name="T5" fmla="*/ 7685 h 7690"/>
                  <a:gd name="T6" fmla="*/ 230 w 460"/>
                  <a:gd name="T7" fmla="*/ 0 h 7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0" h="7690">
                    <a:moveTo>
                      <a:pt x="230" y="0"/>
                    </a:moveTo>
                    <a:lnTo>
                      <a:pt x="0" y="7685"/>
                    </a:lnTo>
                    <a:cubicBezTo>
                      <a:pt x="154" y="7690"/>
                      <a:pt x="307" y="7690"/>
                      <a:pt x="460" y="7685"/>
                    </a:cubicBezTo>
                    <a:lnTo>
                      <a:pt x="23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6" name="Freeform 125"/>
              <p:cNvSpPr>
                <a:spLocks/>
              </p:cNvSpPr>
              <p:nvPr/>
            </p:nvSpPr>
            <p:spPr bwMode="auto">
              <a:xfrm>
                <a:off x="4560046" y="3921873"/>
                <a:ext cx="63795" cy="717305"/>
              </a:xfrm>
              <a:custGeom>
                <a:avLst/>
                <a:gdLst>
                  <a:gd name="T0" fmla="*/ 689 w 689"/>
                  <a:gd name="T1" fmla="*/ 0 h 7685"/>
                  <a:gd name="T2" fmla="*/ 0 w 689"/>
                  <a:gd name="T3" fmla="*/ 7658 h 7685"/>
                  <a:gd name="T4" fmla="*/ 459 w 689"/>
                  <a:gd name="T5" fmla="*/ 7685 h 7685"/>
                  <a:gd name="T6" fmla="*/ 689 w 689"/>
                  <a:gd name="T7" fmla="*/ 0 h 7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9" h="7685">
                    <a:moveTo>
                      <a:pt x="689" y="0"/>
                    </a:moveTo>
                    <a:lnTo>
                      <a:pt x="0" y="7658"/>
                    </a:lnTo>
                    <a:cubicBezTo>
                      <a:pt x="153" y="7672"/>
                      <a:pt x="306" y="7681"/>
                      <a:pt x="459" y="7685"/>
                    </a:cubicBezTo>
                    <a:lnTo>
                      <a:pt x="68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7" name="Freeform 127"/>
              <p:cNvSpPr>
                <a:spLocks/>
              </p:cNvSpPr>
              <p:nvPr/>
            </p:nvSpPr>
            <p:spPr bwMode="auto">
              <a:xfrm>
                <a:off x="4518035" y="3921873"/>
                <a:ext cx="105806" cy="715749"/>
              </a:xfrm>
              <a:custGeom>
                <a:avLst/>
                <a:gdLst>
                  <a:gd name="T0" fmla="*/ 1146 w 1146"/>
                  <a:gd name="T1" fmla="*/ 0 h 7658"/>
                  <a:gd name="T2" fmla="*/ 0 w 1146"/>
                  <a:gd name="T3" fmla="*/ 7603 h 7658"/>
                  <a:gd name="T4" fmla="*/ 457 w 1146"/>
                  <a:gd name="T5" fmla="*/ 7658 h 7658"/>
                  <a:gd name="T6" fmla="*/ 1146 w 1146"/>
                  <a:gd name="T7" fmla="*/ 0 h 7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46" h="7658">
                    <a:moveTo>
                      <a:pt x="1146" y="0"/>
                    </a:moveTo>
                    <a:lnTo>
                      <a:pt x="0" y="7603"/>
                    </a:lnTo>
                    <a:cubicBezTo>
                      <a:pt x="152" y="7626"/>
                      <a:pt x="304" y="7644"/>
                      <a:pt x="457" y="7658"/>
                    </a:cubicBezTo>
                    <a:lnTo>
                      <a:pt x="114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8" name="Freeform 129"/>
              <p:cNvSpPr>
                <a:spLocks/>
              </p:cNvSpPr>
              <p:nvPr/>
            </p:nvSpPr>
            <p:spPr bwMode="auto">
              <a:xfrm>
                <a:off x="4476024" y="3921873"/>
                <a:ext cx="147818" cy="709526"/>
              </a:xfrm>
              <a:custGeom>
                <a:avLst/>
                <a:gdLst>
                  <a:gd name="T0" fmla="*/ 1598 w 1598"/>
                  <a:gd name="T1" fmla="*/ 0 h 7603"/>
                  <a:gd name="T2" fmla="*/ 0 w 1598"/>
                  <a:gd name="T3" fmla="*/ 7521 h 7603"/>
                  <a:gd name="T4" fmla="*/ 452 w 1598"/>
                  <a:gd name="T5" fmla="*/ 7603 h 7603"/>
                  <a:gd name="T6" fmla="*/ 1598 w 1598"/>
                  <a:gd name="T7" fmla="*/ 0 h 7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98" h="7603">
                    <a:moveTo>
                      <a:pt x="1598" y="0"/>
                    </a:moveTo>
                    <a:lnTo>
                      <a:pt x="0" y="7521"/>
                    </a:lnTo>
                    <a:cubicBezTo>
                      <a:pt x="150" y="7553"/>
                      <a:pt x="301" y="7580"/>
                      <a:pt x="452" y="7603"/>
                    </a:cubicBezTo>
                    <a:lnTo>
                      <a:pt x="1598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59" name="Freeform 131"/>
              <p:cNvSpPr>
                <a:spLocks/>
              </p:cNvSpPr>
              <p:nvPr/>
            </p:nvSpPr>
            <p:spPr bwMode="auto">
              <a:xfrm>
                <a:off x="4434013" y="3921873"/>
                <a:ext cx="189829" cy="701746"/>
              </a:xfrm>
              <a:custGeom>
                <a:avLst/>
                <a:gdLst>
                  <a:gd name="T0" fmla="*/ 2045 w 2045"/>
                  <a:gd name="T1" fmla="*/ 0 h 7521"/>
                  <a:gd name="T2" fmla="*/ 0 w 2045"/>
                  <a:gd name="T3" fmla="*/ 7412 h 7521"/>
                  <a:gd name="T4" fmla="*/ 447 w 2045"/>
                  <a:gd name="T5" fmla="*/ 7521 h 7521"/>
                  <a:gd name="T6" fmla="*/ 2045 w 2045"/>
                  <a:gd name="T7" fmla="*/ 0 h 7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45" h="7521">
                    <a:moveTo>
                      <a:pt x="2045" y="0"/>
                    </a:moveTo>
                    <a:lnTo>
                      <a:pt x="0" y="7412"/>
                    </a:lnTo>
                    <a:cubicBezTo>
                      <a:pt x="148" y="7452"/>
                      <a:pt x="297" y="7489"/>
                      <a:pt x="447" y="7521"/>
                    </a:cubicBezTo>
                    <a:lnTo>
                      <a:pt x="204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0" name="Freeform 133"/>
              <p:cNvSpPr>
                <a:spLocks/>
              </p:cNvSpPr>
              <p:nvPr/>
            </p:nvSpPr>
            <p:spPr bwMode="auto">
              <a:xfrm>
                <a:off x="4392000" y="3921873"/>
                <a:ext cx="231840" cy="692410"/>
              </a:xfrm>
              <a:custGeom>
                <a:avLst/>
                <a:gdLst>
                  <a:gd name="T0" fmla="*/ 2485 w 2485"/>
                  <a:gd name="T1" fmla="*/ 0 h 7412"/>
                  <a:gd name="T2" fmla="*/ 0 w 2485"/>
                  <a:gd name="T3" fmla="*/ 7276 h 7412"/>
                  <a:gd name="T4" fmla="*/ 440 w 2485"/>
                  <a:gd name="T5" fmla="*/ 7412 h 7412"/>
                  <a:gd name="T6" fmla="*/ 2485 w 2485"/>
                  <a:gd name="T7" fmla="*/ 0 h 7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85" h="7412">
                    <a:moveTo>
                      <a:pt x="2485" y="0"/>
                    </a:moveTo>
                    <a:lnTo>
                      <a:pt x="0" y="7276"/>
                    </a:lnTo>
                    <a:cubicBezTo>
                      <a:pt x="145" y="7326"/>
                      <a:pt x="292" y="7371"/>
                      <a:pt x="440" y="7412"/>
                    </a:cubicBezTo>
                    <a:lnTo>
                      <a:pt x="248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1" name="Freeform 135"/>
              <p:cNvSpPr>
                <a:spLocks/>
              </p:cNvSpPr>
              <p:nvPr/>
            </p:nvSpPr>
            <p:spPr bwMode="auto">
              <a:xfrm>
                <a:off x="4353102" y="3921873"/>
                <a:ext cx="270739" cy="679962"/>
              </a:xfrm>
              <a:custGeom>
                <a:avLst/>
                <a:gdLst>
                  <a:gd name="T0" fmla="*/ 2915 w 2915"/>
                  <a:gd name="T1" fmla="*/ 0 h 7276"/>
                  <a:gd name="T2" fmla="*/ 0 w 2915"/>
                  <a:gd name="T3" fmla="*/ 7114 h 7276"/>
                  <a:gd name="T4" fmla="*/ 430 w 2915"/>
                  <a:gd name="T5" fmla="*/ 7276 h 7276"/>
                  <a:gd name="T6" fmla="*/ 2915 w 2915"/>
                  <a:gd name="T7" fmla="*/ 0 h 7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15" h="7276">
                    <a:moveTo>
                      <a:pt x="2915" y="0"/>
                    </a:moveTo>
                    <a:lnTo>
                      <a:pt x="0" y="7114"/>
                    </a:lnTo>
                    <a:cubicBezTo>
                      <a:pt x="142" y="7173"/>
                      <a:pt x="285" y="7227"/>
                      <a:pt x="430" y="7276"/>
                    </a:cubicBezTo>
                    <a:lnTo>
                      <a:pt x="291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2" name="Freeform 137"/>
              <p:cNvSpPr>
                <a:spLocks/>
              </p:cNvSpPr>
              <p:nvPr/>
            </p:nvSpPr>
            <p:spPr bwMode="auto">
              <a:xfrm>
                <a:off x="4312646" y="3921873"/>
                <a:ext cx="311195" cy="664402"/>
              </a:xfrm>
              <a:custGeom>
                <a:avLst/>
                <a:gdLst>
                  <a:gd name="T0" fmla="*/ 3336 w 3336"/>
                  <a:gd name="T1" fmla="*/ 0 h 7114"/>
                  <a:gd name="T2" fmla="*/ 0 w 3336"/>
                  <a:gd name="T3" fmla="*/ 6927 h 7114"/>
                  <a:gd name="T4" fmla="*/ 421 w 3336"/>
                  <a:gd name="T5" fmla="*/ 7114 h 7114"/>
                  <a:gd name="T6" fmla="*/ 3336 w 3336"/>
                  <a:gd name="T7" fmla="*/ 0 h 7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36" h="7114">
                    <a:moveTo>
                      <a:pt x="3336" y="0"/>
                    </a:moveTo>
                    <a:lnTo>
                      <a:pt x="0" y="6927"/>
                    </a:lnTo>
                    <a:cubicBezTo>
                      <a:pt x="139" y="6994"/>
                      <a:pt x="279" y="7056"/>
                      <a:pt x="421" y="7114"/>
                    </a:cubicBezTo>
                    <a:lnTo>
                      <a:pt x="333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3" name="Freeform 139"/>
              <p:cNvSpPr>
                <a:spLocks/>
              </p:cNvSpPr>
              <p:nvPr/>
            </p:nvSpPr>
            <p:spPr bwMode="auto">
              <a:xfrm>
                <a:off x="4275304" y="3921873"/>
                <a:ext cx="348538" cy="647286"/>
              </a:xfrm>
              <a:custGeom>
                <a:avLst/>
                <a:gdLst>
                  <a:gd name="T0" fmla="*/ 3744 w 3744"/>
                  <a:gd name="T1" fmla="*/ 0 h 6927"/>
                  <a:gd name="T2" fmla="*/ 0 w 3744"/>
                  <a:gd name="T3" fmla="*/ 6715 h 6927"/>
                  <a:gd name="T4" fmla="*/ 408 w 3744"/>
                  <a:gd name="T5" fmla="*/ 6927 h 6927"/>
                  <a:gd name="T6" fmla="*/ 3744 w 3744"/>
                  <a:gd name="T7" fmla="*/ 0 h 69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44" h="6927">
                    <a:moveTo>
                      <a:pt x="3744" y="0"/>
                    </a:moveTo>
                    <a:lnTo>
                      <a:pt x="0" y="6715"/>
                    </a:lnTo>
                    <a:cubicBezTo>
                      <a:pt x="134" y="6790"/>
                      <a:pt x="270" y="6861"/>
                      <a:pt x="408" y="6927"/>
                    </a:cubicBezTo>
                    <a:lnTo>
                      <a:pt x="3744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4" name="Freeform 141"/>
              <p:cNvSpPr>
                <a:spLocks/>
              </p:cNvSpPr>
              <p:nvPr/>
            </p:nvSpPr>
            <p:spPr bwMode="auto">
              <a:xfrm>
                <a:off x="4237959" y="3921873"/>
                <a:ext cx="385882" cy="627059"/>
              </a:xfrm>
              <a:custGeom>
                <a:avLst/>
                <a:gdLst>
                  <a:gd name="T0" fmla="*/ 4139 w 4139"/>
                  <a:gd name="T1" fmla="*/ 0 h 6715"/>
                  <a:gd name="T2" fmla="*/ 0 w 4139"/>
                  <a:gd name="T3" fmla="*/ 6480 h 6715"/>
                  <a:gd name="T4" fmla="*/ 395 w 4139"/>
                  <a:gd name="T5" fmla="*/ 6715 h 6715"/>
                  <a:gd name="T6" fmla="*/ 4139 w 4139"/>
                  <a:gd name="T7" fmla="*/ 0 h 67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39" h="6715">
                    <a:moveTo>
                      <a:pt x="4139" y="0"/>
                    </a:moveTo>
                    <a:lnTo>
                      <a:pt x="0" y="6480"/>
                    </a:lnTo>
                    <a:cubicBezTo>
                      <a:pt x="129" y="6562"/>
                      <a:pt x="261" y="6641"/>
                      <a:pt x="395" y="6715"/>
                    </a:cubicBezTo>
                    <a:lnTo>
                      <a:pt x="413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5" name="Freeform 143"/>
              <p:cNvSpPr>
                <a:spLocks/>
              </p:cNvSpPr>
              <p:nvPr/>
            </p:nvSpPr>
            <p:spPr bwMode="auto">
              <a:xfrm>
                <a:off x="4202171" y="3921873"/>
                <a:ext cx="421670" cy="605276"/>
              </a:xfrm>
              <a:custGeom>
                <a:avLst/>
                <a:gdLst>
                  <a:gd name="T0" fmla="*/ 4519 w 4519"/>
                  <a:gd name="T1" fmla="*/ 0 h 6480"/>
                  <a:gd name="T2" fmla="*/ 0 w 4519"/>
                  <a:gd name="T3" fmla="*/ 6220 h 6480"/>
                  <a:gd name="T4" fmla="*/ 380 w 4519"/>
                  <a:gd name="T5" fmla="*/ 6480 h 6480"/>
                  <a:gd name="T6" fmla="*/ 4519 w 4519"/>
                  <a:gd name="T7" fmla="*/ 0 h 6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19" h="6480">
                    <a:moveTo>
                      <a:pt x="4519" y="0"/>
                    </a:moveTo>
                    <a:lnTo>
                      <a:pt x="0" y="6220"/>
                    </a:lnTo>
                    <a:cubicBezTo>
                      <a:pt x="124" y="6311"/>
                      <a:pt x="251" y="6397"/>
                      <a:pt x="380" y="6480"/>
                    </a:cubicBezTo>
                    <a:lnTo>
                      <a:pt x="451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6" name="Freeform 145"/>
              <p:cNvSpPr>
                <a:spLocks/>
              </p:cNvSpPr>
              <p:nvPr/>
            </p:nvSpPr>
            <p:spPr bwMode="auto">
              <a:xfrm>
                <a:off x="4167941" y="3921873"/>
                <a:ext cx="455901" cy="580379"/>
              </a:xfrm>
              <a:custGeom>
                <a:avLst/>
                <a:gdLst>
                  <a:gd name="T0" fmla="*/ 4883 w 4883"/>
                  <a:gd name="T1" fmla="*/ 0 h 6220"/>
                  <a:gd name="T2" fmla="*/ 0 w 4883"/>
                  <a:gd name="T3" fmla="*/ 5939 h 6220"/>
                  <a:gd name="T4" fmla="*/ 364 w 4883"/>
                  <a:gd name="T5" fmla="*/ 6220 h 6220"/>
                  <a:gd name="T6" fmla="*/ 4883 w 4883"/>
                  <a:gd name="T7" fmla="*/ 0 h 6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83" h="6220">
                    <a:moveTo>
                      <a:pt x="4883" y="0"/>
                    </a:moveTo>
                    <a:lnTo>
                      <a:pt x="0" y="5939"/>
                    </a:lnTo>
                    <a:cubicBezTo>
                      <a:pt x="119" y="6036"/>
                      <a:pt x="240" y="6130"/>
                      <a:pt x="364" y="6220"/>
                    </a:cubicBezTo>
                    <a:lnTo>
                      <a:pt x="4883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7" name="Freeform 147"/>
              <p:cNvSpPr>
                <a:spLocks/>
              </p:cNvSpPr>
              <p:nvPr/>
            </p:nvSpPr>
            <p:spPr bwMode="auto">
              <a:xfrm>
                <a:off x="4136821" y="3921873"/>
                <a:ext cx="487020" cy="553927"/>
              </a:xfrm>
              <a:custGeom>
                <a:avLst/>
                <a:gdLst>
                  <a:gd name="T0" fmla="*/ 5229 w 5229"/>
                  <a:gd name="T1" fmla="*/ 0 h 5939"/>
                  <a:gd name="T2" fmla="*/ 0 w 5229"/>
                  <a:gd name="T3" fmla="*/ 5636 h 5939"/>
                  <a:gd name="T4" fmla="*/ 346 w 5229"/>
                  <a:gd name="T5" fmla="*/ 5939 h 5939"/>
                  <a:gd name="T6" fmla="*/ 5229 w 5229"/>
                  <a:gd name="T7" fmla="*/ 0 h 5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29" h="5939">
                    <a:moveTo>
                      <a:pt x="5229" y="0"/>
                    </a:moveTo>
                    <a:lnTo>
                      <a:pt x="0" y="5636"/>
                    </a:lnTo>
                    <a:cubicBezTo>
                      <a:pt x="112" y="5741"/>
                      <a:pt x="228" y="5842"/>
                      <a:pt x="346" y="5939"/>
                    </a:cubicBezTo>
                    <a:lnTo>
                      <a:pt x="522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8" name="Freeform 149"/>
              <p:cNvSpPr>
                <a:spLocks/>
              </p:cNvSpPr>
              <p:nvPr/>
            </p:nvSpPr>
            <p:spPr bwMode="auto">
              <a:xfrm>
                <a:off x="4105702" y="3921873"/>
                <a:ext cx="518139" cy="525920"/>
              </a:xfrm>
              <a:custGeom>
                <a:avLst/>
                <a:gdLst>
                  <a:gd name="T0" fmla="*/ 5557 w 5557"/>
                  <a:gd name="T1" fmla="*/ 0 h 5636"/>
                  <a:gd name="T2" fmla="*/ 0 w 5557"/>
                  <a:gd name="T3" fmla="*/ 5313 h 5636"/>
                  <a:gd name="T4" fmla="*/ 328 w 5557"/>
                  <a:gd name="T5" fmla="*/ 5636 h 5636"/>
                  <a:gd name="T6" fmla="*/ 5557 w 5557"/>
                  <a:gd name="T7" fmla="*/ 0 h 5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57" h="5636">
                    <a:moveTo>
                      <a:pt x="5557" y="0"/>
                    </a:moveTo>
                    <a:lnTo>
                      <a:pt x="0" y="5313"/>
                    </a:lnTo>
                    <a:cubicBezTo>
                      <a:pt x="106" y="5424"/>
                      <a:pt x="215" y="5532"/>
                      <a:pt x="328" y="5636"/>
                    </a:cubicBezTo>
                    <a:lnTo>
                      <a:pt x="5557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69" name="Freeform 151"/>
              <p:cNvSpPr>
                <a:spLocks/>
              </p:cNvSpPr>
              <p:nvPr/>
            </p:nvSpPr>
            <p:spPr bwMode="auto">
              <a:xfrm>
                <a:off x="4077693" y="3921873"/>
                <a:ext cx="546148" cy="496357"/>
              </a:xfrm>
              <a:custGeom>
                <a:avLst/>
                <a:gdLst>
                  <a:gd name="T0" fmla="*/ 5865 w 5865"/>
                  <a:gd name="T1" fmla="*/ 0 h 5313"/>
                  <a:gd name="T2" fmla="*/ 0 w 5865"/>
                  <a:gd name="T3" fmla="*/ 4972 h 5313"/>
                  <a:gd name="T4" fmla="*/ 308 w 5865"/>
                  <a:gd name="T5" fmla="*/ 5313 h 5313"/>
                  <a:gd name="T6" fmla="*/ 5865 w 5865"/>
                  <a:gd name="T7" fmla="*/ 0 h 5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65" h="5313">
                    <a:moveTo>
                      <a:pt x="5865" y="0"/>
                    </a:moveTo>
                    <a:lnTo>
                      <a:pt x="0" y="4972"/>
                    </a:lnTo>
                    <a:cubicBezTo>
                      <a:pt x="99" y="5089"/>
                      <a:pt x="202" y="5203"/>
                      <a:pt x="308" y="5313"/>
                    </a:cubicBezTo>
                    <a:lnTo>
                      <a:pt x="586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0" name="Freeform 153"/>
              <p:cNvSpPr>
                <a:spLocks/>
              </p:cNvSpPr>
              <p:nvPr/>
            </p:nvSpPr>
            <p:spPr bwMode="auto">
              <a:xfrm>
                <a:off x="4049686" y="3921873"/>
                <a:ext cx="574155" cy="463681"/>
              </a:xfrm>
              <a:custGeom>
                <a:avLst/>
                <a:gdLst>
                  <a:gd name="T0" fmla="*/ 6151 w 6151"/>
                  <a:gd name="T1" fmla="*/ 0 h 4972"/>
                  <a:gd name="T2" fmla="*/ 0 w 6151"/>
                  <a:gd name="T3" fmla="*/ 4612 h 4972"/>
                  <a:gd name="T4" fmla="*/ 286 w 6151"/>
                  <a:gd name="T5" fmla="*/ 4972 h 4972"/>
                  <a:gd name="T6" fmla="*/ 6151 w 6151"/>
                  <a:gd name="T7" fmla="*/ 0 h 4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51" h="4972">
                    <a:moveTo>
                      <a:pt x="6151" y="0"/>
                    </a:moveTo>
                    <a:lnTo>
                      <a:pt x="0" y="4612"/>
                    </a:lnTo>
                    <a:cubicBezTo>
                      <a:pt x="92" y="4735"/>
                      <a:pt x="187" y="4855"/>
                      <a:pt x="286" y="4972"/>
                    </a:cubicBezTo>
                    <a:lnTo>
                      <a:pt x="6151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1" name="Freeform 155"/>
              <p:cNvSpPr>
                <a:spLocks/>
              </p:cNvSpPr>
              <p:nvPr/>
            </p:nvSpPr>
            <p:spPr bwMode="auto">
              <a:xfrm>
                <a:off x="4026348" y="3921873"/>
                <a:ext cx="597494" cy="431007"/>
              </a:xfrm>
              <a:custGeom>
                <a:avLst/>
                <a:gdLst>
                  <a:gd name="T0" fmla="*/ 6416 w 6416"/>
                  <a:gd name="T1" fmla="*/ 0 h 4612"/>
                  <a:gd name="T2" fmla="*/ 0 w 6416"/>
                  <a:gd name="T3" fmla="*/ 4236 h 4612"/>
                  <a:gd name="T4" fmla="*/ 265 w 6416"/>
                  <a:gd name="T5" fmla="*/ 4612 h 4612"/>
                  <a:gd name="T6" fmla="*/ 6416 w 6416"/>
                  <a:gd name="T7" fmla="*/ 0 h 4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6" h="4612">
                    <a:moveTo>
                      <a:pt x="6416" y="0"/>
                    </a:moveTo>
                    <a:lnTo>
                      <a:pt x="0" y="4236"/>
                    </a:lnTo>
                    <a:cubicBezTo>
                      <a:pt x="84" y="4364"/>
                      <a:pt x="173" y="4489"/>
                      <a:pt x="265" y="4612"/>
                    </a:cubicBezTo>
                    <a:lnTo>
                      <a:pt x="641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2" name="Freeform 157"/>
              <p:cNvSpPr>
                <a:spLocks/>
              </p:cNvSpPr>
              <p:nvPr/>
            </p:nvSpPr>
            <p:spPr bwMode="auto">
              <a:xfrm>
                <a:off x="4003006" y="3921873"/>
                <a:ext cx="620834" cy="395219"/>
              </a:xfrm>
              <a:custGeom>
                <a:avLst/>
                <a:gdLst>
                  <a:gd name="T0" fmla="*/ 6658 w 6658"/>
                  <a:gd name="T1" fmla="*/ 0 h 4236"/>
                  <a:gd name="T2" fmla="*/ 0 w 6658"/>
                  <a:gd name="T3" fmla="*/ 3845 h 4236"/>
                  <a:gd name="T4" fmla="*/ 242 w 6658"/>
                  <a:gd name="T5" fmla="*/ 4236 h 4236"/>
                  <a:gd name="T6" fmla="*/ 6658 w 6658"/>
                  <a:gd name="T7" fmla="*/ 0 h 4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58" h="4236">
                    <a:moveTo>
                      <a:pt x="6658" y="0"/>
                    </a:moveTo>
                    <a:lnTo>
                      <a:pt x="0" y="3845"/>
                    </a:lnTo>
                    <a:cubicBezTo>
                      <a:pt x="77" y="3977"/>
                      <a:pt x="157" y="4108"/>
                      <a:pt x="242" y="4236"/>
                    </a:cubicBezTo>
                    <a:lnTo>
                      <a:pt x="6658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3" name="Freeform 159"/>
              <p:cNvSpPr>
                <a:spLocks/>
              </p:cNvSpPr>
              <p:nvPr/>
            </p:nvSpPr>
            <p:spPr bwMode="auto">
              <a:xfrm>
                <a:off x="3982779" y="3921873"/>
                <a:ext cx="641062" cy="359430"/>
              </a:xfrm>
              <a:custGeom>
                <a:avLst/>
                <a:gdLst>
                  <a:gd name="T0" fmla="*/ 6876 w 6876"/>
                  <a:gd name="T1" fmla="*/ 0 h 3845"/>
                  <a:gd name="T2" fmla="*/ 0 w 6876"/>
                  <a:gd name="T3" fmla="*/ 3439 h 3845"/>
                  <a:gd name="T4" fmla="*/ 218 w 6876"/>
                  <a:gd name="T5" fmla="*/ 3845 h 3845"/>
                  <a:gd name="T6" fmla="*/ 6876 w 6876"/>
                  <a:gd name="T7" fmla="*/ 0 h 3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76" h="3845">
                    <a:moveTo>
                      <a:pt x="6876" y="0"/>
                    </a:moveTo>
                    <a:lnTo>
                      <a:pt x="0" y="3439"/>
                    </a:lnTo>
                    <a:cubicBezTo>
                      <a:pt x="69" y="3577"/>
                      <a:pt x="141" y="3712"/>
                      <a:pt x="218" y="3845"/>
                    </a:cubicBezTo>
                    <a:lnTo>
                      <a:pt x="687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4" name="Freeform 161"/>
              <p:cNvSpPr>
                <a:spLocks/>
              </p:cNvSpPr>
              <p:nvPr/>
            </p:nvSpPr>
            <p:spPr bwMode="auto">
              <a:xfrm>
                <a:off x="3964109" y="3921873"/>
                <a:ext cx="659733" cy="320531"/>
              </a:xfrm>
              <a:custGeom>
                <a:avLst/>
                <a:gdLst>
                  <a:gd name="T0" fmla="*/ 7069 w 7069"/>
                  <a:gd name="T1" fmla="*/ 0 h 3439"/>
                  <a:gd name="T2" fmla="*/ 0 w 7069"/>
                  <a:gd name="T3" fmla="*/ 3022 h 3439"/>
                  <a:gd name="T4" fmla="*/ 193 w 7069"/>
                  <a:gd name="T5" fmla="*/ 3439 h 3439"/>
                  <a:gd name="T6" fmla="*/ 7069 w 7069"/>
                  <a:gd name="T7" fmla="*/ 0 h 3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69" h="3439">
                    <a:moveTo>
                      <a:pt x="7069" y="0"/>
                    </a:moveTo>
                    <a:lnTo>
                      <a:pt x="0" y="3022"/>
                    </a:lnTo>
                    <a:cubicBezTo>
                      <a:pt x="60" y="3163"/>
                      <a:pt x="124" y="3302"/>
                      <a:pt x="193" y="3439"/>
                    </a:cubicBezTo>
                    <a:lnTo>
                      <a:pt x="7069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5" name="Freeform 163"/>
              <p:cNvSpPr>
                <a:spLocks/>
              </p:cNvSpPr>
              <p:nvPr/>
            </p:nvSpPr>
            <p:spPr bwMode="auto">
              <a:xfrm>
                <a:off x="3948549" y="3921873"/>
                <a:ext cx="675293" cy="281632"/>
              </a:xfrm>
              <a:custGeom>
                <a:avLst/>
                <a:gdLst>
                  <a:gd name="T0" fmla="*/ 7238 w 7238"/>
                  <a:gd name="T1" fmla="*/ 0 h 3022"/>
                  <a:gd name="T2" fmla="*/ 0 w 7238"/>
                  <a:gd name="T3" fmla="*/ 2594 h 3022"/>
                  <a:gd name="T4" fmla="*/ 169 w 7238"/>
                  <a:gd name="T5" fmla="*/ 3022 h 3022"/>
                  <a:gd name="T6" fmla="*/ 7238 w 7238"/>
                  <a:gd name="T7" fmla="*/ 0 h 3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38" h="3022">
                    <a:moveTo>
                      <a:pt x="7238" y="0"/>
                    </a:moveTo>
                    <a:lnTo>
                      <a:pt x="0" y="2594"/>
                    </a:lnTo>
                    <a:cubicBezTo>
                      <a:pt x="52" y="2738"/>
                      <a:pt x="108" y="2881"/>
                      <a:pt x="169" y="3022"/>
                    </a:cubicBezTo>
                    <a:lnTo>
                      <a:pt x="7238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6" name="Freeform 165"/>
              <p:cNvSpPr>
                <a:spLocks/>
              </p:cNvSpPr>
              <p:nvPr/>
            </p:nvSpPr>
            <p:spPr bwMode="auto">
              <a:xfrm>
                <a:off x="3936101" y="3921873"/>
                <a:ext cx="687740" cy="242732"/>
              </a:xfrm>
              <a:custGeom>
                <a:avLst/>
                <a:gdLst>
                  <a:gd name="T0" fmla="*/ 7380 w 7380"/>
                  <a:gd name="T1" fmla="*/ 0 h 2594"/>
                  <a:gd name="T2" fmla="*/ 0 w 7380"/>
                  <a:gd name="T3" fmla="*/ 2156 h 2594"/>
                  <a:gd name="T4" fmla="*/ 142 w 7380"/>
                  <a:gd name="T5" fmla="*/ 2594 h 2594"/>
                  <a:gd name="T6" fmla="*/ 7380 w 7380"/>
                  <a:gd name="T7" fmla="*/ 0 h 25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80" h="2594">
                    <a:moveTo>
                      <a:pt x="7380" y="0"/>
                    </a:moveTo>
                    <a:lnTo>
                      <a:pt x="0" y="2156"/>
                    </a:lnTo>
                    <a:cubicBezTo>
                      <a:pt x="43" y="2304"/>
                      <a:pt x="91" y="2449"/>
                      <a:pt x="142" y="2594"/>
                    </a:cubicBezTo>
                    <a:lnTo>
                      <a:pt x="738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7" name="Freeform 167"/>
              <p:cNvSpPr>
                <a:spLocks/>
              </p:cNvSpPr>
              <p:nvPr/>
            </p:nvSpPr>
            <p:spPr bwMode="auto">
              <a:xfrm>
                <a:off x="3925209" y="3921873"/>
                <a:ext cx="698633" cy="200721"/>
              </a:xfrm>
              <a:custGeom>
                <a:avLst/>
                <a:gdLst>
                  <a:gd name="T0" fmla="*/ 7495 w 7495"/>
                  <a:gd name="T1" fmla="*/ 0 h 2156"/>
                  <a:gd name="T2" fmla="*/ 0 w 7495"/>
                  <a:gd name="T3" fmla="*/ 1711 h 2156"/>
                  <a:gd name="T4" fmla="*/ 115 w 7495"/>
                  <a:gd name="T5" fmla="*/ 2156 h 2156"/>
                  <a:gd name="T6" fmla="*/ 7495 w 7495"/>
                  <a:gd name="T7" fmla="*/ 0 h 2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95" h="2156">
                    <a:moveTo>
                      <a:pt x="7495" y="0"/>
                    </a:moveTo>
                    <a:lnTo>
                      <a:pt x="0" y="1711"/>
                    </a:lnTo>
                    <a:cubicBezTo>
                      <a:pt x="34" y="1861"/>
                      <a:pt x="72" y="2009"/>
                      <a:pt x="115" y="2156"/>
                    </a:cubicBezTo>
                    <a:lnTo>
                      <a:pt x="7495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8" name="Freeform 169"/>
              <p:cNvSpPr>
                <a:spLocks/>
              </p:cNvSpPr>
              <p:nvPr/>
            </p:nvSpPr>
            <p:spPr bwMode="auto">
              <a:xfrm>
                <a:off x="3915873" y="3921873"/>
                <a:ext cx="707969" cy="160266"/>
              </a:xfrm>
              <a:custGeom>
                <a:avLst/>
                <a:gdLst>
                  <a:gd name="T0" fmla="*/ 7584 w 7584"/>
                  <a:gd name="T1" fmla="*/ 0 h 1711"/>
                  <a:gd name="T2" fmla="*/ 0 w 7584"/>
                  <a:gd name="T3" fmla="*/ 1260 h 1711"/>
                  <a:gd name="T4" fmla="*/ 89 w 7584"/>
                  <a:gd name="T5" fmla="*/ 1711 h 1711"/>
                  <a:gd name="T6" fmla="*/ 7584 w 7584"/>
                  <a:gd name="T7" fmla="*/ 0 h 1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4" h="1711">
                    <a:moveTo>
                      <a:pt x="7584" y="0"/>
                    </a:moveTo>
                    <a:lnTo>
                      <a:pt x="0" y="1260"/>
                    </a:lnTo>
                    <a:cubicBezTo>
                      <a:pt x="25" y="1411"/>
                      <a:pt x="54" y="1562"/>
                      <a:pt x="89" y="1711"/>
                    </a:cubicBezTo>
                    <a:lnTo>
                      <a:pt x="7584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79" name="Freeform 171"/>
              <p:cNvSpPr>
                <a:spLocks/>
              </p:cNvSpPr>
              <p:nvPr/>
            </p:nvSpPr>
            <p:spPr bwMode="auto">
              <a:xfrm>
                <a:off x="3911205" y="3921873"/>
                <a:ext cx="712636" cy="118254"/>
              </a:xfrm>
              <a:custGeom>
                <a:avLst/>
                <a:gdLst>
                  <a:gd name="T0" fmla="*/ 7646 w 7646"/>
                  <a:gd name="T1" fmla="*/ 0 h 1260"/>
                  <a:gd name="T2" fmla="*/ 0 w 7646"/>
                  <a:gd name="T3" fmla="*/ 804 h 1260"/>
                  <a:gd name="T4" fmla="*/ 62 w 7646"/>
                  <a:gd name="T5" fmla="*/ 1260 h 1260"/>
                  <a:gd name="T6" fmla="*/ 7646 w 7646"/>
                  <a:gd name="T7" fmla="*/ 0 h 1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46" h="1260">
                    <a:moveTo>
                      <a:pt x="7646" y="0"/>
                    </a:moveTo>
                    <a:lnTo>
                      <a:pt x="0" y="804"/>
                    </a:lnTo>
                    <a:cubicBezTo>
                      <a:pt x="16" y="956"/>
                      <a:pt x="37" y="1108"/>
                      <a:pt x="62" y="1260"/>
                    </a:cubicBezTo>
                    <a:lnTo>
                      <a:pt x="764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0" name="Freeform 173"/>
              <p:cNvSpPr>
                <a:spLocks/>
              </p:cNvSpPr>
              <p:nvPr/>
            </p:nvSpPr>
            <p:spPr bwMode="auto">
              <a:xfrm>
                <a:off x="3908092" y="3921873"/>
                <a:ext cx="715749" cy="74687"/>
              </a:xfrm>
              <a:custGeom>
                <a:avLst/>
                <a:gdLst>
                  <a:gd name="T0" fmla="*/ 7680 w 7680"/>
                  <a:gd name="T1" fmla="*/ 0 h 804"/>
                  <a:gd name="T2" fmla="*/ 0 w 7680"/>
                  <a:gd name="T3" fmla="*/ 345 h 804"/>
                  <a:gd name="T4" fmla="*/ 34 w 7680"/>
                  <a:gd name="T5" fmla="*/ 804 h 804"/>
                  <a:gd name="T6" fmla="*/ 7680 w 7680"/>
                  <a:gd name="T7" fmla="*/ 0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0" h="804">
                    <a:moveTo>
                      <a:pt x="7680" y="0"/>
                    </a:moveTo>
                    <a:lnTo>
                      <a:pt x="0" y="345"/>
                    </a:lnTo>
                    <a:cubicBezTo>
                      <a:pt x="6" y="498"/>
                      <a:pt x="18" y="651"/>
                      <a:pt x="34" y="804"/>
                    </a:cubicBezTo>
                    <a:lnTo>
                      <a:pt x="7680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1" name="Freeform 175"/>
              <p:cNvSpPr>
                <a:spLocks/>
              </p:cNvSpPr>
              <p:nvPr/>
            </p:nvSpPr>
            <p:spPr bwMode="auto">
              <a:xfrm>
                <a:off x="3906538" y="3910981"/>
                <a:ext cx="717304" cy="43568"/>
              </a:xfrm>
              <a:custGeom>
                <a:avLst/>
                <a:gdLst>
                  <a:gd name="T0" fmla="*/ 7690 w 7690"/>
                  <a:gd name="T1" fmla="*/ 115 h 460"/>
                  <a:gd name="T2" fmla="*/ 3 w 7690"/>
                  <a:gd name="T3" fmla="*/ 0 h 460"/>
                  <a:gd name="T4" fmla="*/ 10 w 7690"/>
                  <a:gd name="T5" fmla="*/ 460 h 460"/>
                  <a:gd name="T6" fmla="*/ 7690 w 7690"/>
                  <a:gd name="T7" fmla="*/ 115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90" h="460">
                    <a:moveTo>
                      <a:pt x="7690" y="115"/>
                    </a:moveTo>
                    <a:lnTo>
                      <a:pt x="3" y="0"/>
                    </a:lnTo>
                    <a:cubicBezTo>
                      <a:pt x="0" y="154"/>
                      <a:pt x="3" y="307"/>
                      <a:pt x="10" y="460"/>
                    </a:cubicBezTo>
                    <a:lnTo>
                      <a:pt x="7690" y="11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2" name="Freeform 177"/>
              <p:cNvSpPr>
                <a:spLocks/>
              </p:cNvSpPr>
              <p:nvPr/>
            </p:nvSpPr>
            <p:spPr bwMode="auto">
              <a:xfrm>
                <a:off x="3906540" y="3868970"/>
                <a:ext cx="717304" cy="52903"/>
              </a:xfrm>
              <a:custGeom>
                <a:avLst/>
                <a:gdLst>
                  <a:gd name="T0" fmla="*/ 7687 w 7687"/>
                  <a:gd name="T1" fmla="*/ 574 h 574"/>
                  <a:gd name="T2" fmla="*/ 20 w 7687"/>
                  <a:gd name="T3" fmla="*/ 0 h 574"/>
                  <a:gd name="T4" fmla="*/ 0 w 7687"/>
                  <a:gd name="T5" fmla="*/ 459 h 574"/>
                  <a:gd name="T6" fmla="*/ 7687 w 7687"/>
                  <a:gd name="T7" fmla="*/ 574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7" h="574">
                    <a:moveTo>
                      <a:pt x="7687" y="574"/>
                    </a:moveTo>
                    <a:lnTo>
                      <a:pt x="20" y="0"/>
                    </a:lnTo>
                    <a:cubicBezTo>
                      <a:pt x="9" y="153"/>
                      <a:pt x="2" y="306"/>
                      <a:pt x="0" y="459"/>
                    </a:cubicBezTo>
                    <a:lnTo>
                      <a:pt x="7687" y="5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3" name="Freeform 179"/>
              <p:cNvSpPr>
                <a:spLocks/>
              </p:cNvSpPr>
              <p:nvPr/>
            </p:nvSpPr>
            <p:spPr bwMode="auto">
              <a:xfrm>
                <a:off x="3908095" y="3825403"/>
                <a:ext cx="715749" cy="96470"/>
              </a:xfrm>
              <a:custGeom>
                <a:avLst/>
                <a:gdLst>
                  <a:gd name="T0" fmla="*/ 7667 w 7667"/>
                  <a:gd name="T1" fmla="*/ 1032 h 1032"/>
                  <a:gd name="T2" fmla="*/ 48 w 7667"/>
                  <a:gd name="T3" fmla="*/ 0 h 1032"/>
                  <a:gd name="T4" fmla="*/ 0 w 7667"/>
                  <a:gd name="T5" fmla="*/ 458 h 1032"/>
                  <a:gd name="T6" fmla="*/ 7667 w 7667"/>
                  <a:gd name="T7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67" h="1032">
                    <a:moveTo>
                      <a:pt x="7667" y="1032"/>
                    </a:moveTo>
                    <a:lnTo>
                      <a:pt x="48" y="0"/>
                    </a:lnTo>
                    <a:cubicBezTo>
                      <a:pt x="28" y="152"/>
                      <a:pt x="12" y="305"/>
                      <a:pt x="0" y="458"/>
                    </a:cubicBezTo>
                    <a:lnTo>
                      <a:pt x="7667" y="10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4" name="Freeform 181"/>
              <p:cNvSpPr>
                <a:spLocks/>
              </p:cNvSpPr>
              <p:nvPr/>
            </p:nvSpPr>
            <p:spPr bwMode="auto">
              <a:xfrm>
                <a:off x="3912764" y="3783391"/>
                <a:ext cx="711081" cy="138482"/>
              </a:xfrm>
              <a:custGeom>
                <a:avLst/>
                <a:gdLst>
                  <a:gd name="T0" fmla="*/ 7619 w 7619"/>
                  <a:gd name="T1" fmla="*/ 1486 h 1486"/>
                  <a:gd name="T2" fmla="*/ 76 w 7619"/>
                  <a:gd name="T3" fmla="*/ 0 h 1486"/>
                  <a:gd name="T4" fmla="*/ 0 w 7619"/>
                  <a:gd name="T5" fmla="*/ 454 h 1486"/>
                  <a:gd name="T6" fmla="*/ 7619 w 7619"/>
                  <a:gd name="T7" fmla="*/ 1486 h 1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19" h="1486">
                    <a:moveTo>
                      <a:pt x="7619" y="1486"/>
                    </a:moveTo>
                    <a:lnTo>
                      <a:pt x="76" y="0"/>
                    </a:lnTo>
                    <a:cubicBezTo>
                      <a:pt x="46" y="151"/>
                      <a:pt x="21" y="302"/>
                      <a:pt x="0" y="454"/>
                    </a:cubicBezTo>
                    <a:lnTo>
                      <a:pt x="7619" y="148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5" name="Freeform 183"/>
              <p:cNvSpPr>
                <a:spLocks/>
              </p:cNvSpPr>
              <p:nvPr/>
            </p:nvSpPr>
            <p:spPr bwMode="auto">
              <a:xfrm>
                <a:off x="3920544" y="3741380"/>
                <a:ext cx="703300" cy="180493"/>
              </a:xfrm>
              <a:custGeom>
                <a:avLst/>
                <a:gdLst>
                  <a:gd name="T0" fmla="*/ 7543 w 7543"/>
                  <a:gd name="T1" fmla="*/ 1934 h 1934"/>
                  <a:gd name="T2" fmla="*/ 102 w 7543"/>
                  <a:gd name="T3" fmla="*/ 0 h 1934"/>
                  <a:gd name="T4" fmla="*/ 0 w 7543"/>
                  <a:gd name="T5" fmla="*/ 448 h 1934"/>
                  <a:gd name="T6" fmla="*/ 7543 w 7543"/>
                  <a:gd name="T7" fmla="*/ 1934 h 19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43" h="1934">
                    <a:moveTo>
                      <a:pt x="7543" y="1934"/>
                    </a:moveTo>
                    <a:lnTo>
                      <a:pt x="102" y="0"/>
                    </a:lnTo>
                    <a:cubicBezTo>
                      <a:pt x="64" y="148"/>
                      <a:pt x="29" y="298"/>
                      <a:pt x="0" y="448"/>
                    </a:cubicBezTo>
                    <a:lnTo>
                      <a:pt x="7543" y="193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6" name="Freeform 185"/>
              <p:cNvSpPr>
                <a:spLocks/>
              </p:cNvSpPr>
              <p:nvPr/>
            </p:nvSpPr>
            <p:spPr bwMode="auto">
              <a:xfrm>
                <a:off x="3929880" y="3699368"/>
                <a:ext cx="693965" cy="222505"/>
              </a:xfrm>
              <a:custGeom>
                <a:avLst/>
                <a:gdLst>
                  <a:gd name="T0" fmla="*/ 7441 w 7441"/>
                  <a:gd name="T1" fmla="*/ 2376 h 2376"/>
                  <a:gd name="T2" fmla="*/ 129 w 7441"/>
                  <a:gd name="T3" fmla="*/ 0 h 2376"/>
                  <a:gd name="T4" fmla="*/ 0 w 7441"/>
                  <a:gd name="T5" fmla="*/ 442 h 2376"/>
                  <a:gd name="T6" fmla="*/ 7441 w 7441"/>
                  <a:gd name="T7" fmla="*/ 2376 h 2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41" h="2376">
                    <a:moveTo>
                      <a:pt x="7441" y="2376"/>
                    </a:moveTo>
                    <a:lnTo>
                      <a:pt x="129" y="0"/>
                    </a:lnTo>
                    <a:cubicBezTo>
                      <a:pt x="82" y="146"/>
                      <a:pt x="39" y="294"/>
                      <a:pt x="0" y="442"/>
                    </a:cubicBezTo>
                    <a:lnTo>
                      <a:pt x="7441" y="2376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7" name="Freeform 187"/>
              <p:cNvSpPr>
                <a:spLocks/>
              </p:cNvSpPr>
              <p:nvPr/>
            </p:nvSpPr>
            <p:spPr bwMode="auto">
              <a:xfrm>
                <a:off x="3942327" y="3658913"/>
                <a:ext cx="681516" cy="262960"/>
              </a:xfrm>
              <a:custGeom>
                <a:avLst/>
                <a:gdLst>
                  <a:gd name="T0" fmla="*/ 7312 w 7312"/>
                  <a:gd name="T1" fmla="*/ 2809 h 2809"/>
                  <a:gd name="T2" fmla="*/ 155 w 7312"/>
                  <a:gd name="T3" fmla="*/ 0 h 2809"/>
                  <a:gd name="T4" fmla="*/ 0 w 7312"/>
                  <a:gd name="T5" fmla="*/ 433 h 2809"/>
                  <a:gd name="T6" fmla="*/ 7312 w 7312"/>
                  <a:gd name="T7" fmla="*/ 2809 h 28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12" h="2809">
                    <a:moveTo>
                      <a:pt x="7312" y="2809"/>
                    </a:moveTo>
                    <a:lnTo>
                      <a:pt x="155" y="0"/>
                    </a:lnTo>
                    <a:cubicBezTo>
                      <a:pt x="99" y="143"/>
                      <a:pt x="48" y="288"/>
                      <a:pt x="0" y="433"/>
                    </a:cubicBezTo>
                    <a:lnTo>
                      <a:pt x="7312" y="280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8" name="Freeform 189"/>
              <p:cNvSpPr>
                <a:spLocks/>
              </p:cNvSpPr>
              <p:nvPr/>
            </p:nvSpPr>
            <p:spPr bwMode="auto">
              <a:xfrm>
                <a:off x="3956330" y="3620014"/>
                <a:ext cx="667514" cy="301859"/>
              </a:xfrm>
              <a:custGeom>
                <a:avLst/>
                <a:gdLst>
                  <a:gd name="T0" fmla="*/ 7157 w 7157"/>
                  <a:gd name="T1" fmla="*/ 3232 h 3232"/>
                  <a:gd name="T2" fmla="*/ 181 w 7157"/>
                  <a:gd name="T3" fmla="*/ 0 h 3232"/>
                  <a:gd name="T4" fmla="*/ 0 w 7157"/>
                  <a:gd name="T5" fmla="*/ 423 h 3232"/>
                  <a:gd name="T6" fmla="*/ 7157 w 7157"/>
                  <a:gd name="T7" fmla="*/ 3232 h 3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57" h="3232">
                    <a:moveTo>
                      <a:pt x="7157" y="3232"/>
                    </a:moveTo>
                    <a:lnTo>
                      <a:pt x="181" y="0"/>
                    </a:lnTo>
                    <a:cubicBezTo>
                      <a:pt x="117" y="140"/>
                      <a:pt x="56" y="281"/>
                      <a:pt x="0" y="423"/>
                    </a:cubicBezTo>
                    <a:lnTo>
                      <a:pt x="7157" y="323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89" name="Freeform 191"/>
              <p:cNvSpPr>
                <a:spLocks/>
              </p:cNvSpPr>
              <p:nvPr/>
            </p:nvSpPr>
            <p:spPr bwMode="auto">
              <a:xfrm>
                <a:off x="3973447" y="3581115"/>
                <a:ext cx="650397" cy="340759"/>
              </a:xfrm>
              <a:custGeom>
                <a:avLst/>
                <a:gdLst>
                  <a:gd name="T0" fmla="*/ 6976 w 6976"/>
                  <a:gd name="T1" fmla="*/ 3643 h 3643"/>
                  <a:gd name="T2" fmla="*/ 206 w 6976"/>
                  <a:gd name="T3" fmla="*/ 0 h 3643"/>
                  <a:gd name="T4" fmla="*/ 0 w 6976"/>
                  <a:gd name="T5" fmla="*/ 411 h 3643"/>
                  <a:gd name="T6" fmla="*/ 6976 w 6976"/>
                  <a:gd name="T7" fmla="*/ 3643 h 3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976" h="3643">
                    <a:moveTo>
                      <a:pt x="6976" y="3643"/>
                    </a:moveTo>
                    <a:lnTo>
                      <a:pt x="206" y="0"/>
                    </a:lnTo>
                    <a:cubicBezTo>
                      <a:pt x="133" y="135"/>
                      <a:pt x="65" y="272"/>
                      <a:pt x="0" y="411"/>
                    </a:cubicBezTo>
                    <a:lnTo>
                      <a:pt x="6976" y="364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0" name="Freeform 193"/>
              <p:cNvSpPr>
                <a:spLocks/>
              </p:cNvSpPr>
              <p:nvPr/>
            </p:nvSpPr>
            <p:spPr bwMode="auto">
              <a:xfrm>
                <a:off x="3992118" y="3543771"/>
                <a:ext cx="631726" cy="378104"/>
              </a:xfrm>
              <a:custGeom>
                <a:avLst/>
                <a:gdLst>
                  <a:gd name="T0" fmla="*/ 6770 w 6770"/>
                  <a:gd name="T1" fmla="*/ 4041 h 4041"/>
                  <a:gd name="T2" fmla="*/ 230 w 6770"/>
                  <a:gd name="T3" fmla="*/ 0 h 4041"/>
                  <a:gd name="T4" fmla="*/ 0 w 6770"/>
                  <a:gd name="T5" fmla="*/ 398 h 4041"/>
                  <a:gd name="T6" fmla="*/ 6770 w 6770"/>
                  <a:gd name="T7" fmla="*/ 4041 h 4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70" h="4041">
                    <a:moveTo>
                      <a:pt x="6770" y="4041"/>
                    </a:moveTo>
                    <a:lnTo>
                      <a:pt x="230" y="0"/>
                    </a:lnTo>
                    <a:cubicBezTo>
                      <a:pt x="149" y="130"/>
                      <a:pt x="73" y="263"/>
                      <a:pt x="0" y="398"/>
                    </a:cubicBezTo>
                    <a:lnTo>
                      <a:pt x="6770" y="4041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1" name="Freeform 195"/>
              <p:cNvSpPr>
                <a:spLocks/>
              </p:cNvSpPr>
              <p:nvPr/>
            </p:nvSpPr>
            <p:spPr bwMode="auto">
              <a:xfrm>
                <a:off x="4013902" y="3507984"/>
                <a:ext cx="609942" cy="413890"/>
              </a:xfrm>
              <a:custGeom>
                <a:avLst/>
                <a:gdLst>
                  <a:gd name="T0" fmla="*/ 6540 w 6540"/>
                  <a:gd name="T1" fmla="*/ 4425 h 4425"/>
                  <a:gd name="T2" fmla="*/ 253 w 6540"/>
                  <a:gd name="T3" fmla="*/ 0 h 4425"/>
                  <a:gd name="T4" fmla="*/ 0 w 6540"/>
                  <a:gd name="T5" fmla="*/ 384 h 4425"/>
                  <a:gd name="T6" fmla="*/ 6540 w 6540"/>
                  <a:gd name="T7" fmla="*/ 4425 h 4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540" h="4425">
                    <a:moveTo>
                      <a:pt x="6540" y="4425"/>
                    </a:moveTo>
                    <a:lnTo>
                      <a:pt x="253" y="0"/>
                    </a:lnTo>
                    <a:cubicBezTo>
                      <a:pt x="165" y="125"/>
                      <a:pt x="81" y="253"/>
                      <a:pt x="0" y="384"/>
                    </a:cubicBezTo>
                    <a:lnTo>
                      <a:pt x="6540" y="442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2" name="Freeform 197"/>
              <p:cNvSpPr>
                <a:spLocks/>
              </p:cNvSpPr>
              <p:nvPr/>
            </p:nvSpPr>
            <p:spPr bwMode="auto">
              <a:xfrm>
                <a:off x="4037242" y="3473752"/>
                <a:ext cx="586602" cy="448121"/>
              </a:xfrm>
              <a:custGeom>
                <a:avLst/>
                <a:gdLst>
                  <a:gd name="T0" fmla="*/ 6287 w 6287"/>
                  <a:gd name="T1" fmla="*/ 4793 h 4793"/>
                  <a:gd name="T2" fmla="*/ 276 w 6287"/>
                  <a:gd name="T3" fmla="*/ 0 h 4793"/>
                  <a:gd name="T4" fmla="*/ 0 w 6287"/>
                  <a:gd name="T5" fmla="*/ 368 h 4793"/>
                  <a:gd name="T6" fmla="*/ 6287 w 6287"/>
                  <a:gd name="T7" fmla="*/ 4793 h 4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87" h="4793">
                    <a:moveTo>
                      <a:pt x="6287" y="4793"/>
                    </a:moveTo>
                    <a:lnTo>
                      <a:pt x="276" y="0"/>
                    </a:lnTo>
                    <a:cubicBezTo>
                      <a:pt x="181" y="120"/>
                      <a:pt x="89" y="242"/>
                      <a:pt x="0" y="368"/>
                    </a:cubicBezTo>
                    <a:lnTo>
                      <a:pt x="6287" y="479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3" name="Freeform 199"/>
              <p:cNvSpPr>
                <a:spLocks/>
              </p:cNvSpPr>
              <p:nvPr/>
            </p:nvSpPr>
            <p:spPr bwMode="auto">
              <a:xfrm>
                <a:off x="4063693" y="3441077"/>
                <a:ext cx="560151" cy="480797"/>
              </a:xfrm>
              <a:custGeom>
                <a:avLst/>
                <a:gdLst>
                  <a:gd name="T0" fmla="*/ 6011 w 6011"/>
                  <a:gd name="T1" fmla="*/ 5144 h 5144"/>
                  <a:gd name="T2" fmla="*/ 298 w 6011"/>
                  <a:gd name="T3" fmla="*/ 0 h 5144"/>
                  <a:gd name="T4" fmla="*/ 0 w 6011"/>
                  <a:gd name="T5" fmla="*/ 351 h 5144"/>
                  <a:gd name="T6" fmla="*/ 6011 w 6011"/>
                  <a:gd name="T7" fmla="*/ 5144 h 5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11" h="5144">
                    <a:moveTo>
                      <a:pt x="6011" y="5144"/>
                    </a:moveTo>
                    <a:lnTo>
                      <a:pt x="298" y="0"/>
                    </a:lnTo>
                    <a:cubicBezTo>
                      <a:pt x="195" y="114"/>
                      <a:pt x="96" y="231"/>
                      <a:pt x="0" y="351"/>
                    </a:cubicBezTo>
                    <a:lnTo>
                      <a:pt x="6011" y="514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4" name="Freeform 201"/>
              <p:cNvSpPr>
                <a:spLocks/>
              </p:cNvSpPr>
              <p:nvPr/>
            </p:nvSpPr>
            <p:spPr bwMode="auto">
              <a:xfrm>
                <a:off x="4091701" y="3409957"/>
                <a:ext cx="532144" cy="511916"/>
              </a:xfrm>
              <a:custGeom>
                <a:avLst/>
                <a:gdLst>
                  <a:gd name="T0" fmla="*/ 5713 w 5713"/>
                  <a:gd name="T1" fmla="*/ 5477 h 5477"/>
                  <a:gd name="T2" fmla="*/ 318 w 5713"/>
                  <a:gd name="T3" fmla="*/ 0 h 5477"/>
                  <a:gd name="T4" fmla="*/ 0 w 5713"/>
                  <a:gd name="T5" fmla="*/ 333 h 5477"/>
                  <a:gd name="T6" fmla="*/ 5713 w 5713"/>
                  <a:gd name="T7" fmla="*/ 5477 h 5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13" h="5477">
                    <a:moveTo>
                      <a:pt x="5713" y="5477"/>
                    </a:moveTo>
                    <a:lnTo>
                      <a:pt x="318" y="0"/>
                    </a:lnTo>
                    <a:cubicBezTo>
                      <a:pt x="208" y="108"/>
                      <a:pt x="102" y="219"/>
                      <a:pt x="0" y="333"/>
                    </a:cubicBezTo>
                    <a:lnTo>
                      <a:pt x="5713" y="547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5" name="Freeform 203"/>
              <p:cNvSpPr>
                <a:spLocks/>
              </p:cNvSpPr>
              <p:nvPr/>
            </p:nvSpPr>
            <p:spPr bwMode="auto">
              <a:xfrm>
                <a:off x="4121265" y="3381949"/>
                <a:ext cx="502581" cy="539924"/>
              </a:xfrm>
              <a:custGeom>
                <a:avLst/>
                <a:gdLst>
                  <a:gd name="T0" fmla="*/ 5395 w 5395"/>
                  <a:gd name="T1" fmla="*/ 5790 h 5790"/>
                  <a:gd name="T2" fmla="*/ 337 w 5395"/>
                  <a:gd name="T3" fmla="*/ 0 h 5790"/>
                  <a:gd name="T4" fmla="*/ 0 w 5395"/>
                  <a:gd name="T5" fmla="*/ 313 h 5790"/>
                  <a:gd name="T6" fmla="*/ 5395 w 5395"/>
                  <a:gd name="T7" fmla="*/ 5790 h 5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95" h="5790">
                    <a:moveTo>
                      <a:pt x="5395" y="5790"/>
                    </a:moveTo>
                    <a:lnTo>
                      <a:pt x="337" y="0"/>
                    </a:lnTo>
                    <a:cubicBezTo>
                      <a:pt x="221" y="101"/>
                      <a:pt x="109" y="206"/>
                      <a:pt x="0" y="313"/>
                    </a:cubicBezTo>
                    <a:lnTo>
                      <a:pt x="5395" y="579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6" name="Freeform 205"/>
              <p:cNvSpPr>
                <a:spLocks/>
              </p:cNvSpPr>
              <p:nvPr/>
            </p:nvSpPr>
            <p:spPr bwMode="auto">
              <a:xfrm>
                <a:off x="4152383" y="3353943"/>
                <a:ext cx="471461" cy="567932"/>
              </a:xfrm>
              <a:custGeom>
                <a:avLst/>
                <a:gdLst>
                  <a:gd name="T0" fmla="*/ 5058 w 5058"/>
                  <a:gd name="T1" fmla="*/ 6082 h 6082"/>
                  <a:gd name="T2" fmla="*/ 355 w 5058"/>
                  <a:gd name="T3" fmla="*/ 0 h 6082"/>
                  <a:gd name="T4" fmla="*/ 0 w 5058"/>
                  <a:gd name="T5" fmla="*/ 292 h 6082"/>
                  <a:gd name="T6" fmla="*/ 5058 w 5058"/>
                  <a:gd name="T7" fmla="*/ 6082 h 6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58" h="6082">
                    <a:moveTo>
                      <a:pt x="5058" y="6082"/>
                    </a:moveTo>
                    <a:lnTo>
                      <a:pt x="355" y="0"/>
                    </a:lnTo>
                    <a:cubicBezTo>
                      <a:pt x="234" y="94"/>
                      <a:pt x="115" y="191"/>
                      <a:pt x="0" y="292"/>
                    </a:cubicBezTo>
                    <a:lnTo>
                      <a:pt x="5058" y="608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7" name="Freeform 207"/>
              <p:cNvSpPr>
                <a:spLocks/>
              </p:cNvSpPr>
              <p:nvPr/>
            </p:nvSpPr>
            <p:spPr bwMode="auto">
              <a:xfrm>
                <a:off x="4185060" y="3329046"/>
                <a:ext cx="438785" cy="592827"/>
              </a:xfrm>
              <a:custGeom>
                <a:avLst/>
                <a:gdLst>
                  <a:gd name="T0" fmla="*/ 4703 w 4703"/>
                  <a:gd name="T1" fmla="*/ 6352 h 6352"/>
                  <a:gd name="T2" fmla="*/ 372 w 4703"/>
                  <a:gd name="T3" fmla="*/ 0 h 6352"/>
                  <a:gd name="T4" fmla="*/ 0 w 4703"/>
                  <a:gd name="T5" fmla="*/ 270 h 6352"/>
                  <a:gd name="T6" fmla="*/ 4703 w 4703"/>
                  <a:gd name="T7" fmla="*/ 6352 h 6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03" h="6352">
                    <a:moveTo>
                      <a:pt x="4703" y="6352"/>
                    </a:moveTo>
                    <a:lnTo>
                      <a:pt x="372" y="0"/>
                    </a:lnTo>
                    <a:cubicBezTo>
                      <a:pt x="246" y="86"/>
                      <a:pt x="121" y="176"/>
                      <a:pt x="0" y="270"/>
                    </a:cubicBezTo>
                    <a:lnTo>
                      <a:pt x="4703" y="6352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8" name="Freeform 209"/>
              <p:cNvSpPr>
                <a:spLocks/>
              </p:cNvSpPr>
              <p:nvPr/>
            </p:nvSpPr>
            <p:spPr bwMode="auto">
              <a:xfrm>
                <a:off x="4220847" y="3305707"/>
                <a:ext cx="402998" cy="616166"/>
              </a:xfrm>
              <a:custGeom>
                <a:avLst/>
                <a:gdLst>
                  <a:gd name="T0" fmla="*/ 4331 w 4331"/>
                  <a:gd name="T1" fmla="*/ 6600 h 6600"/>
                  <a:gd name="T2" fmla="*/ 388 w 4331"/>
                  <a:gd name="T3" fmla="*/ 0 h 6600"/>
                  <a:gd name="T4" fmla="*/ 0 w 4331"/>
                  <a:gd name="T5" fmla="*/ 248 h 6600"/>
                  <a:gd name="T6" fmla="*/ 4331 w 4331"/>
                  <a:gd name="T7" fmla="*/ 6600 h 6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31" h="6600">
                    <a:moveTo>
                      <a:pt x="4331" y="6600"/>
                    </a:moveTo>
                    <a:lnTo>
                      <a:pt x="388" y="0"/>
                    </a:lnTo>
                    <a:cubicBezTo>
                      <a:pt x="256" y="79"/>
                      <a:pt x="127" y="161"/>
                      <a:pt x="0" y="248"/>
                    </a:cubicBezTo>
                    <a:lnTo>
                      <a:pt x="4331" y="6600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499" name="Freeform 211"/>
              <p:cNvSpPr>
                <a:spLocks/>
              </p:cNvSpPr>
              <p:nvPr/>
            </p:nvSpPr>
            <p:spPr bwMode="auto">
              <a:xfrm>
                <a:off x="4256635" y="3283924"/>
                <a:ext cx="367210" cy="637950"/>
              </a:xfrm>
              <a:custGeom>
                <a:avLst/>
                <a:gdLst>
                  <a:gd name="T0" fmla="*/ 3943 w 3943"/>
                  <a:gd name="T1" fmla="*/ 6824 h 6824"/>
                  <a:gd name="T2" fmla="*/ 402 w 3943"/>
                  <a:gd name="T3" fmla="*/ 0 h 6824"/>
                  <a:gd name="T4" fmla="*/ 0 w 3943"/>
                  <a:gd name="T5" fmla="*/ 224 h 6824"/>
                  <a:gd name="T6" fmla="*/ 3943 w 3943"/>
                  <a:gd name="T7" fmla="*/ 6824 h 6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43" h="6824">
                    <a:moveTo>
                      <a:pt x="3943" y="6824"/>
                    </a:moveTo>
                    <a:lnTo>
                      <a:pt x="402" y="0"/>
                    </a:lnTo>
                    <a:cubicBezTo>
                      <a:pt x="266" y="71"/>
                      <a:pt x="132" y="145"/>
                      <a:pt x="0" y="224"/>
                    </a:cubicBezTo>
                    <a:lnTo>
                      <a:pt x="3943" y="682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0" name="Freeform 213"/>
              <p:cNvSpPr>
                <a:spLocks/>
              </p:cNvSpPr>
              <p:nvPr/>
            </p:nvSpPr>
            <p:spPr bwMode="auto">
              <a:xfrm>
                <a:off x="4293977" y="3266807"/>
                <a:ext cx="329867" cy="655066"/>
              </a:xfrm>
              <a:custGeom>
                <a:avLst/>
                <a:gdLst>
                  <a:gd name="T0" fmla="*/ 3541 w 3541"/>
                  <a:gd name="T1" fmla="*/ 7023 h 7023"/>
                  <a:gd name="T2" fmla="*/ 414 w 3541"/>
                  <a:gd name="T3" fmla="*/ 0 h 7023"/>
                  <a:gd name="T4" fmla="*/ 0 w 3541"/>
                  <a:gd name="T5" fmla="*/ 199 h 7023"/>
                  <a:gd name="T6" fmla="*/ 3541 w 3541"/>
                  <a:gd name="T7" fmla="*/ 7023 h 7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41" h="7023">
                    <a:moveTo>
                      <a:pt x="3541" y="7023"/>
                    </a:moveTo>
                    <a:lnTo>
                      <a:pt x="414" y="0"/>
                    </a:lnTo>
                    <a:cubicBezTo>
                      <a:pt x="274" y="62"/>
                      <a:pt x="136" y="128"/>
                      <a:pt x="0" y="199"/>
                    </a:cubicBezTo>
                    <a:lnTo>
                      <a:pt x="3541" y="702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1" name="Freeform 217"/>
              <p:cNvSpPr>
                <a:spLocks/>
              </p:cNvSpPr>
              <p:nvPr/>
            </p:nvSpPr>
            <p:spPr bwMode="auto">
              <a:xfrm>
                <a:off x="4371776" y="3235688"/>
                <a:ext cx="252068" cy="686186"/>
              </a:xfrm>
              <a:custGeom>
                <a:avLst/>
                <a:gdLst>
                  <a:gd name="T0" fmla="*/ 2701 w 2701"/>
                  <a:gd name="T1" fmla="*/ 7347 h 7347"/>
                  <a:gd name="T2" fmla="*/ 435 w 2701"/>
                  <a:gd name="T3" fmla="*/ 0 h 7347"/>
                  <a:gd name="T4" fmla="*/ 0 w 2701"/>
                  <a:gd name="T5" fmla="*/ 149 h 7347"/>
                  <a:gd name="T6" fmla="*/ 2701 w 2701"/>
                  <a:gd name="T7" fmla="*/ 7347 h 7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01" h="7347">
                    <a:moveTo>
                      <a:pt x="2701" y="7347"/>
                    </a:moveTo>
                    <a:lnTo>
                      <a:pt x="435" y="0"/>
                    </a:lnTo>
                    <a:cubicBezTo>
                      <a:pt x="289" y="46"/>
                      <a:pt x="143" y="95"/>
                      <a:pt x="0" y="149"/>
                    </a:cubicBezTo>
                    <a:lnTo>
                      <a:pt x="2701" y="7347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2" name="Freeform 220"/>
              <p:cNvSpPr>
                <a:spLocks/>
              </p:cNvSpPr>
              <p:nvPr/>
            </p:nvSpPr>
            <p:spPr bwMode="auto">
              <a:xfrm>
                <a:off x="4412232" y="3224796"/>
                <a:ext cx="211613" cy="697077"/>
              </a:xfrm>
              <a:custGeom>
                <a:avLst/>
                <a:gdLst>
                  <a:gd name="T0" fmla="*/ 2266 w 2266"/>
                  <a:gd name="T1" fmla="*/ 7469 h 7469"/>
                  <a:gd name="T2" fmla="*/ 444 w 2266"/>
                  <a:gd name="T3" fmla="*/ 0 h 7469"/>
                  <a:gd name="T4" fmla="*/ 0 w 2266"/>
                  <a:gd name="T5" fmla="*/ 122 h 7469"/>
                  <a:gd name="T6" fmla="*/ 2266 w 2266"/>
                  <a:gd name="T7" fmla="*/ 7469 h 7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66" h="7469">
                    <a:moveTo>
                      <a:pt x="2266" y="7469"/>
                    </a:moveTo>
                    <a:lnTo>
                      <a:pt x="444" y="0"/>
                    </a:lnTo>
                    <a:cubicBezTo>
                      <a:pt x="295" y="36"/>
                      <a:pt x="147" y="77"/>
                      <a:pt x="0" y="122"/>
                    </a:cubicBezTo>
                    <a:lnTo>
                      <a:pt x="2266" y="7469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3" name="Freeform 222"/>
              <p:cNvSpPr>
                <a:spLocks/>
              </p:cNvSpPr>
              <p:nvPr/>
            </p:nvSpPr>
            <p:spPr bwMode="auto">
              <a:xfrm>
                <a:off x="4454243" y="3215460"/>
                <a:ext cx="169601" cy="706413"/>
              </a:xfrm>
              <a:custGeom>
                <a:avLst/>
                <a:gdLst>
                  <a:gd name="T0" fmla="*/ 1822 w 1822"/>
                  <a:gd name="T1" fmla="*/ 7565 h 7565"/>
                  <a:gd name="T2" fmla="*/ 449 w 1822"/>
                  <a:gd name="T3" fmla="*/ 0 h 7565"/>
                  <a:gd name="T4" fmla="*/ 0 w 1822"/>
                  <a:gd name="T5" fmla="*/ 96 h 7565"/>
                  <a:gd name="T6" fmla="*/ 1822 w 1822"/>
                  <a:gd name="T7" fmla="*/ 7565 h 7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22" h="7565">
                    <a:moveTo>
                      <a:pt x="1822" y="7565"/>
                    </a:moveTo>
                    <a:lnTo>
                      <a:pt x="449" y="0"/>
                    </a:lnTo>
                    <a:cubicBezTo>
                      <a:pt x="299" y="28"/>
                      <a:pt x="149" y="60"/>
                      <a:pt x="0" y="96"/>
                    </a:cubicBezTo>
                    <a:lnTo>
                      <a:pt x="1822" y="7565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4" name="Freeform 224"/>
              <p:cNvSpPr>
                <a:spLocks/>
              </p:cNvSpPr>
              <p:nvPr/>
            </p:nvSpPr>
            <p:spPr bwMode="auto">
              <a:xfrm>
                <a:off x="4496253" y="3209236"/>
                <a:ext cx="127590" cy="712637"/>
              </a:xfrm>
              <a:custGeom>
                <a:avLst/>
                <a:gdLst>
                  <a:gd name="T0" fmla="*/ 1373 w 1373"/>
                  <a:gd name="T1" fmla="*/ 7633 h 7633"/>
                  <a:gd name="T2" fmla="*/ 455 w 1373"/>
                  <a:gd name="T3" fmla="*/ 0 h 7633"/>
                  <a:gd name="T4" fmla="*/ 0 w 1373"/>
                  <a:gd name="T5" fmla="*/ 68 h 7633"/>
                  <a:gd name="T6" fmla="*/ 1373 w 1373"/>
                  <a:gd name="T7" fmla="*/ 7633 h 7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3" h="7633">
                    <a:moveTo>
                      <a:pt x="1373" y="7633"/>
                    </a:moveTo>
                    <a:lnTo>
                      <a:pt x="455" y="0"/>
                    </a:lnTo>
                    <a:cubicBezTo>
                      <a:pt x="303" y="18"/>
                      <a:pt x="151" y="41"/>
                      <a:pt x="0" y="68"/>
                    </a:cubicBezTo>
                    <a:lnTo>
                      <a:pt x="1373" y="7633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5" name="Freeform 226"/>
              <p:cNvSpPr>
                <a:spLocks/>
              </p:cNvSpPr>
              <p:nvPr/>
            </p:nvSpPr>
            <p:spPr bwMode="auto">
              <a:xfrm>
                <a:off x="4538265" y="3204568"/>
                <a:ext cx="85578" cy="717305"/>
              </a:xfrm>
              <a:custGeom>
                <a:avLst/>
                <a:gdLst>
                  <a:gd name="T0" fmla="*/ 918 w 918"/>
                  <a:gd name="T1" fmla="*/ 7674 h 7674"/>
                  <a:gd name="T2" fmla="*/ 459 w 918"/>
                  <a:gd name="T3" fmla="*/ 0 h 7674"/>
                  <a:gd name="T4" fmla="*/ 0 w 918"/>
                  <a:gd name="T5" fmla="*/ 41 h 7674"/>
                  <a:gd name="T6" fmla="*/ 918 w 918"/>
                  <a:gd name="T7" fmla="*/ 7674 h 7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8" h="7674">
                    <a:moveTo>
                      <a:pt x="918" y="7674"/>
                    </a:moveTo>
                    <a:lnTo>
                      <a:pt x="459" y="0"/>
                    </a:lnTo>
                    <a:cubicBezTo>
                      <a:pt x="305" y="9"/>
                      <a:pt x="153" y="22"/>
                      <a:pt x="0" y="41"/>
                    </a:cubicBezTo>
                    <a:lnTo>
                      <a:pt x="918" y="7674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6" name="Freeform 228"/>
              <p:cNvSpPr>
                <a:spLocks/>
              </p:cNvSpPr>
              <p:nvPr/>
            </p:nvSpPr>
            <p:spPr bwMode="auto">
              <a:xfrm>
                <a:off x="4581833" y="3204569"/>
                <a:ext cx="42011" cy="717305"/>
              </a:xfrm>
              <a:custGeom>
                <a:avLst/>
                <a:gdLst>
                  <a:gd name="T0" fmla="*/ 459 w 459"/>
                  <a:gd name="T1" fmla="*/ 7688 h 7688"/>
                  <a:gd name="T2" fmla="*/ 459 w 459"/>
                  <a:gd name="T3" fmla="*/ 0 h 7688"/>
                  <a:gd name="T4" fmla="*/ 0 w 459"/>
                  <a:gd name="T5" fmla="*/ 14 h 7688"/>
                  <a:gd name="T6" fmla="*/ 459 w 459"/>
                  <a:gd name="T7" fmla="*/ 7688 h 7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9" h="7688">
                    <a:moveTo>
                      <a:pt x="459" y="7688"/>
                    </a:moveTo>
                    <a:lnTo>
                      <a:pt x="459" y="0"/>
                    </a:lnTo>
                    <a:cubicBezTo>
                      <a:pt x="306" y="0"/>
                      <a:pt x="153" y="4"/>
                      <a:pt x="0" y="14"/>
                    </a:cubicBezTo>
                    <a:lnTo>
                      <a:pt x="459" y="768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  <p:sp>
            <p:nvSpPr>
              <p:cNvPr id="507" name="Oval 506"/>
              <p:cNvSpPr/>
              <p:nvPr/>
            </p:nvSpPr>
            <p:spPr bwMode="ltGray">
              <a:xfrm>
                <a:off x="3729891" y="3116584"/>
                <a:ext cx="1701931" cy="1598232"/>
              </a:xfrm>
              <a:prstGeom prst="ellipse">
                <a:avLst/>
              </a:prstGeom>
              <a:noFill/>
              <a:ln w="1905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82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08" name="Freeform 215"/>
              <p:cNvSpPr>
                <a:spLocks/>
              </p:cNvSpPr>
              <p:nvPr/>
            </p:nvSpPr>
            <p:spPr bwMode="auto">
              <a:xfrm>
                <a:off x="4332877" y="3249692"/>
                <a:ext cx="290968" cy="672181"/>
              </a:xfrm>
              <a:custGeom>
                <a:avLst/>
                <a:gdLst>
                  <a:gd name="T0" fmla="*/ 3127 w 3127"/>
                  <a:gd name="T1" fmla="*/ 7198 h 7198"/>
                  <a:gd name="T2" fmla="*/ 426 w 3127"/>
                  <a:gd name="T3" fmla="*/ 0 h 7198"/>
                  <a:gd name="T4" fmla="*/ 0 w 3127"/>
                  <a:gd name="T5" fmla="*/ 175 h 7198"/>
                  <a:gd name="T6" fmla="*/ 3127 w 3127"/>
                  <a:gd name="T7" fmla="*/ 7198 h 7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27" h="7198">
                    <a:moveTo>
                      <a:pt x="3127" y="7198"/>
                    </a:moveTo>
                    <a:lnTo>
                      <a:pt x="426" y="0"/>
                    </a:lnTo>
                    <a:cubicBezTo>
                      <a:pt x="282" y="54"/>
                      <a:pt x="140" y="112"/>
                      <a:pt x="0" y="175"/>
                    </a:cubicBezTo>
                    <a:lnTo>
                      <a:pt x="3127" y="7198"/>
                    </a:lnTo>
                    <a:close/>
                  </a:path>
                </a:pathLst>
              </a:custGeom>
              <a:grpFill/>
              <a:ln w="1270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>
                  <a:latin typeface="+mj-lt"/>
                </a:endParaRPr>
              </a:p>
            </p:txBody>
          </p:sp>
        </p:grpSp>
        <p:sp>
          <p:nvSpPr>
            <p:cNvPr id="274" name="Freeform 259"/>
            <p:cNvSpPr>
              <a:spLocks/>
            </p:cNvSpPr>
            <p:nvPr/>
          </p:nvSpPr>
          <p:spPr bwMode="auto">
            <a:xfrm>
              <a:off x="4067378" y="3500502"/>
              <a:ext cx="519113" cy="731839"/>
            </a:xfrm>
            <a:custGeom>
              <a:avLst/>
              <a:gdLst>
                <a:gd name="T0" fmla="*/ 0 w 5437"/>
                <a:gd name="T1" fmla="*/ 7688 h 7688"/>
                <a:gd name="T2" fmla="*/ 5437 w 5437"/>
                <a:gd name="T3" fmla="*/ 2252 h 7688"/>
                <a:gd name="T4" fmla="*/ 0 w 5437"/>
                <a:gd name="T5" fmla="*/ 0 h 7688"/>
                <a:gd name="T6" fmla="*/ 0 w 5437"/>
                <a:gd name="T7" fmla="*/ 7688 h 7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37" h="7688">
                  <a:moveTo>
                    <a:pt x="0" y="7688"/>
                  </a:moveTo>
                  <a:lnTo>
                    <a:pt x="5437" y="2252"/>
                  </a:lnTo>
                  <a:cubicBezTo>
                    <a:pt x="3995" y="810"/>
                    <a:pt x="2039" y="0"/>
                    <a:pt x="0" y="0"/>
                  </a:cubicBezTo>
                  <a:lnTo>
                    <a:pt x="0" y="7688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vert="horz" wrap="square" lIns="86023" tIns="43011" rIns="86023" bIns="43011" numCol="1" anchor="t" anchorCtr="0" compatLnSpc="1">
              <a:prstTxWarp prst="textNoShape">
                <a:avLst/>
              </a:prstTxWarp>
            </a:bodyPr>
            <a:lstStyle/>
            <a:p>
              <a:endParaRPr lang="en-GB" sz="1882" dirty="0">
                <a:latin typeface="+mj-lt"/>
              </a:endParaRPr>
            </a:p>
          </p:txBody>
        </p:sp>
        <p:sp>
          <p:nvSpPr>
            <p:cNvPr id="275" name="Freeform 261"/>
            <p:cNvSpPr>
              <a:spLocks/>
            </p:cNvSpPr>
            <p:nvPr/>
          </p:nvSpPr>
          <p:spPr bwMode="auto">
            <a:xfrm>
              <a:off x="4067378" y="3714816"/>
              <a:ext cx="733425" cy="517525"/>
            </a:xfrm>
            <a:custGeom>
              <a:avLst/>
              <a:gdLst>
                <a:gd name="T0" fmla="*/ 0 w 7689"/>
                <a:gd name="T1" fmla="*/ 5436 h 5436"/>
                <a:gd name="T2" fmla="*/ 7689 w 7689"/>
                <a:gd name="T3" fmla="*/ 5436 h 5436"/>
                <a:gd name="T4" fmla="*/ 5437 w 7689"/>
                <a:gd name="T5" fmla="*/ 0 h 5436"/>
                <a:gd name="T6" fmla="*/ 0 w 7689"/>
                <a:gd name="T7" fmla="*/ 5436 h 5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89" h="5436">
                  <a:moveTo>
                    <a:pt x="0" y="5436"/>
                  </a:moveTo>
                  <a:lnTo>
                    <a:pt x="7689" y="5436"/>
                  </a:lnTo>
                  <a:cubicBezTo>
                    <a:pt x="7689" y="3397"/>
                    <a:pt x="6879" y="1442"/>
                    <a:pt x="5437" y="0"/>
                  </a:cubicBezTo>
                  <a:lnTo>
                    <a:pt x="0" y="5436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 vert="horz" wrap="square" lIns="86023" tIns="43011" rIns="86023" bIns="43011" numCol="1" anchor="t" anchorCtr="0" compatLnSpc="1">
              <a:prstTxWarp prst="textNoShape">
                <a:avLst/>
              </a:prstTxWarp>
            </a:bodyPr>
            <a:lstStyle/>
            <a:p>
              <a:endParaRPr lang="en-GB" sz="1882" dirty="0">
                <a:latin typeface="+mj-lt"/>
              </a:endParaRPr>
            </a:p>
          </p:txBody>
        </p:sp>
        <p:sp>
          <p:nvSpPr>
            <p:cNvPr id="276" name="Oval 275"/>
            <p:cNvSpPr/>
            <p:nvPr/>
          </p:nvSpPr>
          <p:spPr bwMode="ltGray">
            <a:xfrm>
              <a:off x="3552581" y="3670050"/>
              <a:ext cx="1079999" cy="1080001"/>
            </a:xfrm>
            <a:prstGeom prst="ellipse">
              <a:avLst/>
            </a:prstGeom>
            <a:solidFill>
              <a:schemeClr val="bg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82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77" name="Rectangle 10"/>
            <p:cNvSpPr>
              <a:spLocks noChangeArrowheads="1"/>
            </p:cNvSpPr>
            <p:nvPr/>
          </p:nvSpPr>
          <p:spPr bwMode="auto">
            <a:xfrm>
              <a:off x="3784884" y="3737553"/>
              <a:ext cx="747030" cy="405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860268"/>
              <a:r>
                <a:rPr lang="en-GB" sz="2258" b="1" i="1" dirty="0">
                  <a:latin typeface="+mj-lt"/>
                </a:rPr>
                <a:t>23%</a:t>
              </a:r>
            </a:p>
          </p:txBody>
        </p:sp>
        <p:sp>
          <p:nvSpPr>
            <p:cNvPr id="278" name="Rectangle 10"/>
            <p:cNvSpPr>
              <a:spLocks noChangeArrowheads="1"/>
            </p:cNvSpPr>
            <p:nvPr/>
          </p:nvSpPr>
          <p:spPr bwMode="auto">
            <a:xfrm>
              <a:off x="3581102" y="4170359"/>
              <a:ext cx="993941" cy="419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860268">
                <a:lnSpc>
                  <a:spcPts val="1411"/>
                </a:lnSpc>
              </a:pPr>
              <a:r>
                <a:rPr lang="sk-SK" sz="1129" dirty="0">
                  <a:latin typeface="+mj-lt"/>
                </a:rPr>
                <a:t>nárast produktivity</a:t>
              </a:r>
              <a:endParaRPr lang="en-GB" sz="1129" dirty="0">
                <a:latin typeface="+mj-lt"/>
              </a:endParaRPr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2453076" y="3202745"/>
            <a:ext cx="1951979" cy="1362562"/>
            <a:chOff x="496470" y="4770964"/>
            <a:chExt cx="2074902" cy="1448367"/>
          </a:xfrm>
        </p:grpSpPr>
        <p:sp>
          <p:nvSpPr>
            <p:cNvPr id="265" name="Rounded Rectangle 264"/>
            <p:cNvSpPr/>
            <p:nvPr/>
          </p:nvSpPr>
          <p:spPr bwMode="ltGray">
            <a:xfrm>
              <a:off x="497604" y="5274216"/>
              <a:ext cx="199752" cy="199752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82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66" name="Rounded Rectangle 265"/>
            <p:cNvSpPr/>
            <p:nvPr/>
          </p:nvSpPr>
          <p:spPr bwMode="ltGray">
            <a:xfrm>
              <a:off x="724203" y="5274216"/>
              <a:ext cx="199752" cy="199752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82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67" name="Rounded Rectangle 266"/>
            <p:cNvSpPr/>
            <p:nvPr/>
          </p:nvSpPr>
          <p:spPr bwMode="ltGray">
            <a:xfrm>
              <a:off x="950801" y="5274216"/>
              <a:ext cx="199752" cy="199752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82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68" name="Rounded Rectangle 267"/>
            <p:cNvSpPr/>
            <p:nvPr/>
          </p:nvSpPr>
          <p:spPr bwMode="ltGray">
            <a:xfrm>
              <a:off x="721867" y="5041307"/>
              <a:ext cx="199752" cy="199752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82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563258" y="4770964"/>
              <a:ext cx="550303" cy="260115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 anchorCtr="1">
              <a:noAutofit/>
            </a:bodyPr>
            <a:lstStyle/>
            <a:p>
              <a:pPr algn="ctr"/>
              <a:r>
                <a:rPr lang="en-GB" sz="2258" b="1" i="1" dirty="0">
                  <a:solidFill>
                    <a:schemeClr val="tx2"/>
                  </a:solidFill>
                  <a:latin typeface="+mj-lt"/>
                </a:rPr>
                <a:t>1</a:t>
              </a:r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496470" y="4980944"/>
              <a:ext cx="211543" cy="260115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 anchorCtr="1">
              <a:noAutofit/>
            </a:bodyPr>
            <a:lstStyle/>
            <a:p>
              <a:pPr algn="ctr"/>
              <a:r>
                <a:rPr lang="en-GB" sz="1882" b="1" i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2</a:t>
              </a:r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794555" y="4972600"/>
              <a:ext cx="550303" cy="260115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 anchorCtr="1">
              <a:noAutofit/>
            </a:bodyPr>
            <a:lstStyle/>
            <a:p>
              <a:pPr algn="ctr"/>
              <a:r>
                <a:rPr lang="en-GB" sz="1882" b="1" i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3</a:t>
              </a: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497603" y="5515301"/>
              <a:ext cx="2073769" cy="704030"/>
            </a:xfrm>
            <a:prstGeom prst="rect">
              <a:avLst/>
            </a:prstGeom>
            <a:solidFill>
              <a:schemeClr val="accent1"/>
            </a:solidFill>
            <a:ln w="25400">
              <a:noFill/>
            </a:ln>
          </p:spPr>
          <p:txBody>
            <a:bodyPr vert="horz" wrap="square" lIns="67735" tIns="67735" rIns="67735" bIns="67735" rtlCol="0" anchor="ctr" anchorCtr="1">
              <a:noAutofit/>
            </a:bodyPr>
            <a:lstStyle/>
            <a:p>
              <a:r>
                <a:rPr lang="sk-SK" sz="1317" b="1" i="1" dirty="0">
                  <a:solidFill>
                    <a:schemeClr val="bg1"/>
                  </a:solidFill>
                  <a:latin typeface="+mj-lt"/>
                </a:rPr>
                <a:t>najproduktívnejší</a:t>
              </a:r>
              <a:r>
                <a:rPr lang="en-GB" sz="1317" b="1" i="1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k-SK" sz="1317" i="1" dirty="0">
                  <a:solidFill>
                    <a:schemeClr val="bg1"/>
                  </a:solidFill>
                  <a:latin typeface="+mj-lt"/>
                </a:rPr>
                <a:t>závod na európskom trhu vo svojom odvetví</a:t>
              </a:r>
              <a:endParaRPr lang="en-GB" sz="1317" i="1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511" name="Rectangle 510"/>
          <p:cNvSpPr/>
          <p:nvPr/>
        </p:nvSpPr>
        <p:spPr>
          <a:xfrm>
            <a:off x="666733" y="5899047"/>
            <a:ext cx="4157550" cy="946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17" b="1" i="1" dirty="0">
                <a:solidFill>
                  <a:srgbClr val="000000"/>
                </a:solidFill>
                <a:latin typeface="+mj-lt"/>
              </a:rPr>
              <a:t>“</a:t>
            </a:r>
            <a:r>
              <a:rPr lang="sk-SK" sz="1317" b="1" i="1" dirty="0">
                <a:solidFill>
                  <a:srgbClr val="000000"/>
                </a:solidFill>
                <a:latin typeface="+mj-lt"/>
              </a:rPr>
              <a:t>Vďaka zvýšeniu produktivity počas projektu získavame nové možnosti na trhu</a:t>
            </a:r>
            <a:r>
              <a:rPr lang="en-US" sz="1317" b="1" i="1" dirty="0">
                <a:solidFill>
                  <a:srgbClr val="000000"/>
                </a:solidFill>
                <a:latin typeface="+mj-lt"/>
              </a:rPr>
              <a:t>.” </a:t>
            </a:r>
          </a:p>
          <a:p>
            <a:pPr lvl="0"/>
            <a:r>
              <a:rPr lang="en-US" sz="470" b="1" i="1" dirty="0">
                <a:solidFill>
                  <a:srgbClr val="000000"/>
                </a:solidFill>
                <a:latin typeface="+mj-lt"/>
              </a:rPr>
              <a:t>	         </a:t>
            </a:r>
            <a:endParaRPr lang="sk-SK" sz="100" b="1" i="1" dirty="0">
              <a:solidFill>
                <a:srgbClr val="000000"/>
              </a:solidFill>
              <a:latin typeface="+mj-lt"/>
            </a:endParaRPr>
          </a:p>
          <a:p>
            <a:pPr lvl="0"/>
            <a:r>
              <a:rPr lang="sk-SK" sz="1317" b="1" i="1" dirty="0">
                <a:solidFill>
                  <a:srgbClr val="000000"/>
                </a:solidFill>
                <a:latin typeface="+mj-lt"/>
              </a:rPr>
              <a:t>	          </a:t>
            </a:r>
            <a:r>
              <a:rPr lang="en-US" sz="1129" b="1" i="1" dirty="0">
                <a:solidFill>
                  <a:srgbClr val="000000"/>
                </a:solidFill>
                <a:latin typeface="+mj-lt"/>
              </a:rPr>
              <a:t>Martin Nywlt</a:t>
            </a:r>
          </a:p>
          <a:p>
            <a:pPr lvl="0"/>
            <a:r>
              <a:rPr lang="en-US" sz="1129" b="1" i="1" dirty="0">
                <a:solidFill>
                  <a:srgbClr val="000000"/>
                </a:solidFill>
                <a:latin typeface="+mj-lt"/>
              </a:rPr>
              <a:t>‎	           Dire</a:t>
            </a:r>
            <a:r>
              <a:rPr lang="sk-SK" sz="1129" b="1" i="1" dirty="0">
                <a:solidFill>
                  <a:srgbClr val="000000"/>
                </a:solidFill>
                <a:latin typeface="+mj-lt"/>
              </a:rPr>
              <a:t>k</a:t>
            </a:r>
            <a:r>
              <a:rPr lang="en-US" sz="1129" b="1" i="1" dirty="0">
                <a:solidFill>
                  <a:srgbClr val="000000"/>
                </a:solidFill>
                <a:latin typeface="+mj-lt"/>
              </a:rPr>
              <a:t>tor Global Operations </a:t>
            </a:r>
          </a:p>
        </p:txBody>
      </p:sp>
      <p:cxnSp>
        <p:nvCxnSpPr>
          <p:cNvPr id="633" name="Straight Connector 632"/>
          <p:cNvCxnSpPr/>
          <p:nvPr/>
        </p:nvCxnSpPr>
        <p:spPr>
          <a:xfrm>
            <a:off x="5026601" y="2429334"/>
            <a:ext cx="915" cy="420397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4" name="Group 253"/>
          <p:cNvGrpSpPr/>
          <p:nvPr/>
        </p:nvGrpSpPr>
        <p:grpSpPr>
          <a:xfrm>
            <a:off x="5212587" y="2257180"/>
            <a:ext cx="4162942" cy="4721580"/>
            <a:chOff x="5212587" y="2257180"/>
            <a:chExt cx="4162942" cy="4721580"/>
          </a:xfrm>
        </p:grpSpPr>
        <p:sp>
          <p:nvSpPr>
            <p:cNvPr id="255" name="Rectangle 254"/>
            <p:cNvSpPr/>
            <p:nvPr/>
          </p:nvSpPr>
          <p:spPr>
            <a:xfrm>
              <a:off x="5212587" y="2257180"/>
              <a:ext cx="3912261" cy="9992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58735">
                <a:buClr>
                  <a:srgbClr val="000000"/>
                </a:buClr>
              </a:pPr>
              <a:r>
                <a:rPr lang="en-US" sz="1506" b="1" dirty="0">
                  <a:solidFill>
                    <a:schemeClr val="accent1"/>
                  </a:solidFill>
                  <a:latin typeface="+mj-lt"/>
                </a:rPr>
                <a:t>MINIT SLOVAKIA, </a:t>
              </a:r>
              <a:r>
                <a:rPr lang="en-US" sz="1506" b="1" dirty="0" err="1">
                  <a:solidFill>
                    <a:schemeClr val="accent1"/>
                  </a:solidFill>
                  <a:latin typeface="+mj-lt"/>
                </a:rPr>
                <a:t>spol</a:t>
              </a:r>
              <a:r>
                <a:rPr lang="en-US" sz="1506" b="1" dirty="0">
                  <a:solidFill>
                    <a:schemeClr val="accent1"/>
                  </a:solidFill>
                  <a:latin typeface="+mj-lt"/>
                </a:rPr>
                <a:t>. </a:t>
              </a:r>
              <a:r>
                <a:rPr lang="en-US" sz="1506" b="1" dirty="0" err="1">
                  <a:solidFill>
                    <a:schemeClr val="accent1"/>
                  </a:solidFill>
                  <a:latin typeface="+mj-lt"/>
                </a:rPr>
                <a:t>s.r.o</a:t>
              </a:r>
              <a:r>
                <a:rPr lang="en-US" sz="1506" b="1" dirty="0">
                  <a:solidFill>
                    <a:schemeClr val="accent1"/>
                  </a:solidFill>
                  <a:latin typeface="+mj-lt"/>
                </a:rPr>
                <a:t>.</a:t>
              </a:r>
            </a:p>
            <a:p>
              <a:pPr marL="0" lvl="1" defTabSz="958735">
                <a:spcBef>
                  <a:spcPts val="564"/>
                </a:spcBef>
                <a:buClr>
                  <a:srgbClr val="000000"/>
                </a:buClr>
              </a:pPr>
              <a:r>
                <a:rPr lang="en-US" sz="1129" dirty="0">
                  <a:latin typeface="+mj-lt"/>
                </a:rPr>
                <a:t>V</a:t>
              </a:r>
              <a:r>
                <a:rPr lang="sk-SK" sz="1129" dirty="0" err="1">
                  <a:latin typeface="+mj-lt"/>
                </a:rPr>
                <a:t>ýroba</a:t>
              </a:r>
              <a:r>
                <a:rPr lang="sk-SK" sz="1129" dirty="0">
                  <a:latin typeface="+mj-lt"/>
                </a:rPr>
                <a:t> a predaj mrazených a predpečených pekárenských produktov</a:t>
              </a:r>
              <a:r>
                <a:rPr lang="en-US" sz="1129" dirty="0">
                  <a:latin typeface="+mj-lt"/>
                </a:rPr>
                <a:t>.</a:t>
              </a:r>
              <a:endParaRPr lang="sk-SK" sz="1129" dirty="0">
                <a:latin typeface="+mj-lt"/>
              </a:endParaRPr>
            </a:p>
            <a:p>
              <a:pPr marL="0" lvl="1" defTabSz="958735">
                <a:spcBef>
                  <a:spcPts val="564"/>
                </a:spcBef>
                <a:buClr>
                  <a:srgbClr val="000000"/>
                </a:buClr>
              </a:pPr>
              <a:r>
                <a:rPr lang="sk-SK" sz="1129" dirty="0">
                  <a:latin typeface="+mj-lt"/>
                </a:rPr>
                <a:t>Tržby 23 mil. EUR, viac ako 300</a:t>
              </a:r>
              <a:r>
                <a:rPr lang="en-US" sz="1129" dirty="0">
                  <a:latin typeface="+mj-lt"/>
                </a:rPr>
                <a:t> </a:t>
              </a:r>
              <a:r>
                <a:rPr lang="sk-SK" sz="1129" dirty="0">
                  <a:latin typeface="+mj-lt"/>
                </a:rPr>
                <a:t>zamestnancov</a:t>
              </a:r>
              <a:endParaRPr lang="en-US" sz="1129" dirty="0">
                <a:latin typeface="+mj-lt"/>
              </a:endParaRPr>
            </a:p>
          </p:txBody>
        </p:sp>
        <p:grpSp>
          <p:nvGrpSpPr>
            <p:cNvPr id="256" name="Group 255"/>
            <p:cNvGrpSpPr/>
            <p:nvPr/>
          </p:nvGrpSpPr>
          <p:grpSpPr>
            <a:xfrm>
              <a:off x="5250244" y="3410280"/>
              <a:ext cx="1320047" cy="1272852"/>
              <a:chOff x="3364487" y="3491963"/>
              <a:chExt cx="1436316" cy="1436166"/>
            </a:xfrm>
          </p:grpSpPr>
          <p:grpSp>
            <p:nvGrpSpPr>
              <p:cNvPr id="327" name="Group 326"/>
              <p:cNvGrpSpPr/>
              <p:nvPr/>
            </p:nvGrpSpPr>
            <p:grpSpPr>
              <a:xfrm>
                <a:off x="3364487" y="3491963"/>
                <a:ext cx="1436164" cy="1436166"/>
                <a:chOff x="3906538" y="3204568"/>
                <a:chExt cx="1436165" cy="1436166"/>
              </a:xfrm>
              <a:solidFill>
                <a:srgbClr val="EAE8E2"/>
              </a:solidFill>
            </p:grpSpPr>
            <p:sp>
              <p:nvSpPr>
                <p:cNvPr id="333" name="Freeform 19"/>
                <p:cNvSpPr>
                  <a:spLocks/>
                </p:cNvSpPr>
                <p:nvPr/>
              </p:nvSpPr>
              <p:spPr bwMode="auto">
                <a:xfrm>
                  <a:off x="4623842" y="3204568"/>
                  <a:ext cx="43567" cy="717305"/>
                </a:xfrm>
                <a:custGeom>
                  <a:avLst/>
                  <a:gdLst>
                    <a:gd name="T0" fmla="*/ 0 w 460"/>
                    <a:gd name="T1" fmla="*/ 7688 h 7688"/>
                    <a:gd name="T2" fmla="*/ 460 w 460"/>
                    <a:gd name="T3" fmla="*/ 14 h 7688"/>
                    <a:gd name="T4" fmla="*/ 0 w 460"/>
                    <a:gd name="T5" fmla="*/ 0 h 7688"/>
                    <a:gd name="T6" fmla="*/ 0 w 460"/>
                    <a:gd name="T7" fmla="*/ 7688 h 7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60" h="7688">
                      <a:moveTo>
                        <a:pt x="0" y="7688"/>
                      </a:moveTo>
                      <a:lnTo>
                        <a:pt x="460" y="14"/>
                      </a:lnTo>
                      <a:cubicBezTo>
                        <a:pt x="307" y="4"/>
                        <a:pt x="154" y="0"/>
                        <a:pt x="0" y="0"/>
                      </a:cubicBezTo>
                      <a:lnTo>
                        <a:pt x="0" y="768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34" name="Freeform 21"/>
                <p:cNvSpPr>
                  <a:spLocks/>
                </p:cNvSpPr>
                <p:nvPr/>
              </p:nvSpPr>
              <p:spPr bwMode="auto">
                <a:xfrm>
                  <a:off x="4623842" y="3204568"/>
                  <a:ext cx="85579" cy="717305"/>
                </a:xfrm>
                <a:custGeom>
                  <a:avLst/>
                  <a:gdLst>
                    <a:gd name="T0" fmla="*/ 0 w 918"/>
                    <a:gd name="T1" fmla="*/ 7674 h 7674"/>
                    <a:gd name="T2" fmla="*/ 918 w 918"/>
                    <a:gd name="T3" fmla="*/ 41 h 7674"/>
                    <a:gd name="T4" fmla="*/ 460 w 918"/>
                    <a:gd name="T5" fmla="*/ 0 h 7674"/>
                    <a:gd name="T6" fmla="*/ 0 w 918"/>
                    <a:gd name="T7" fmla="*/ 7674 h 76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18" h="7674">
                      <a:moveTo>
                        <a:pt x="0" y="7674"/>
                      </a:moveTo>
                      <a:lnTo>
                        <a:pt x="918" y="41"/>
                      </a:lnTo>
                      <a:cubicBezTo>
                        <a:pt x="766" y="22"/>
                        <a:pt x="613" y="9"/>
                        <a:pt x="460" y="0"/>
                      </a:cubicBezTo>
                      <a:lnTo>
                        <a:pt x="0" y="76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35" name="Freeform 23"/>
                <p:cNvSpPr>
                  <a:spLocks/>
                </p:cNvSpPr>
                <p:nvPr/>
              </p:nvSpPr>
              <p:spPr bwMode="auto">
                <a:xfrm>
                  <a:off x="4623842" y="3209236"/>
                  <a:ext cx="129145" cy="712637"/>
                </a:xfrm>
                <a:custGeom>
                  <a:avLst/>
                  <a:gdLst>
                    <a:gd name="T0" fmla="*/ 0 w 1373"/>
                    <a:gd name="T1" fmla="*/ 7633 h 7633"/>
                    <a:gd name="T2" fmla="*/ 1373 w 1373"/>
                    <a:gd name="T3" fmla="*/ 68 h 7633"/>
                    <a:gd name="T4" fmla="*/ 918 w 1373"/>
                    <a:gd name="T5" fmla="*/ 0 h 7633"/>
                    <a:gd name="T6" fmla="*/ 0 w 1373"/>
                    <a:gd name="T7" fmla="*/ 7633 h 7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73" h="7633">
                      <a:moveTo>
                        <a:pt x="0" y="7633"/>
                      </a:moveTo>
                      <a:lnTo>
                        <a:pt x="1373" y="68"/>
                      </a:lnTo>
                      <a:cubicBezTo>
                        <a:pt x="1222" y="41"/>
                        <a:pt x="1071" y="18"/>
                        <a:pt x="918" y="0"/>
                      </a:cubicBezTo>
                      <a:lnTo>
                        <a:pt x="0" y="763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36" name="Freeform 25"/>
                <p:cNvSpPr>
                  <a:spLocks/>
                </p:cNvSpPr>
                <p:nvPr/>
              </p:nvSpPr>
              <p:spPr bwMode="auto">
                <a:xfrm>
                  <a:off x="4623842" y="3215460"/>
                  <a:ext cx="171157" cy="706413"/>
                </a:xfrm>
                <a:custGeom>
                  <a:avLst/>
                  <a:gdLst>
                    <a:gd name="T0" fmla="*/ 0 w 1823"/>
                    <a:gd name="T1" fmla="*/ 7565 h 7565"/>
                    <a:gd name="T2" fmla="*/ 1823 w 1823"/>
                    <a:gd name="T3" fmla="*/ 96 h 7565"/>
                    <a:gd name="T4" fmla="*/ 1373 w 1823"/>
                    <a:gd name="T5" fmla="*/ 0 h 7565"/>
                    <a:gd name="T6" fmla="*/ 0 w 1823"/>
                    <a:gd name="T7" fmla="*/ 7565 h 75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23" h="7565">
                      <a:moveTo>
                        <a:pt x="0" y="7565"/>
                      </a:moveTo>
                      <a:lnTo>
                        <a:pt x="1823" y="96"/>
                      </a:lnTo>
                      <a:cubicBezTo>
                        <a:pt x="1674" y="60"/>
                        <a:pt x="1524" y="28"/>
                        <a:pt x="1373" y="0"/>
                      </a:cubicBezTo>
                      <a:lnTo>
                        <a:pt x="0" y="756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37" name="Freeform 27"/>
                <p:cNvSpPr>
                  <a:spLocks/>
                </p:cNvSpPr>
                <p:nvPr/>
              </p:nvSpPr>
              <p:spPr bwMode="auto">
                <a:xfrm>
                  <a:off x="4623842" y="3224796"/>
                  <a:ext cx="211613" cy="697077"/>
                </a:xfrm>
                <a:custGeom>
                  <a:avLst/>
                  <a:gdLst>
                    <a:gd name="T0" fmla="*/ 0 w 2267"/>
                    <a:gd name="T1" fmla="*/ 7469 h 7469"/>
                    <a:gd name="T2" fmla="*/ 2267 w 2267"/>
                    <a:gd name="T3" fmla="*/ 122 h 7469"/>
                    <a:gd name="T4" fmla="*/ 1823 w 2267"/>
                    <a:gd name="T5" fmla="*/ 0 h 7469"/>
                    <a:gd name="T6" fmla="*/ 0 w 2267"/>
                    <a:gd name="T7" fmla="*/ 7469 h 7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67" h="7469">
                      <a:moveTo>
                        <a:pt x="0" y="7469"/>
                      </a:moveTo>
                      <a:lnTo>
                        <a:pt x="2267" y="122"/>
                      </a:lnTo>
                      <a:cubicBezTo>
                        <a:pt x="2120" y="77"/>
                        <a:pt x="1972" y="36"/>
                        <a:pt x="1823" y="0"/>
                      </a:cubicBezTo>
                      <a:lnTo>
                        <a:pt x="0" y="746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38" name="Freeform 29"/>
                <p:cNvSpPr>
                  <a:spLocks/>
                </p:cNvSpPr>
                <p:nvPr/>
              </p:nvSpPr>
              <p:spPr bwMode="auto">
                <a:xfrm>
                  <a:off x="4623842" y="3235688"/>
                  <a:ext cx="252068" cy="686186"/>
                </a:xfrm>
                <a:custGeom>
                  <a:avLst/>
                  <a:gdLst>
                    <a:gd name="T0" fmla="*/ 0 w 2702"/>
                    <a:gd name="T1" fmla="*/ 7347 h 7347"/>
                    <a:gd name="T2" fmla="*/ 2702 w 2702"/>
                    <a:gd name="T3" fmla="*/ 149 h 7347"/>
                    <a:gd name="T4" fmla="*/ 2267 w 2702"/>
                    <a:gd name="T5" fmla="*/ 0 h 7347"/>
                    <a:gd name="T6" fmla="*/ 0 w 2702"/>
                    <a:gd name="T7" fmla="*/ 7347 h 7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02" h="7347">
                      <a:moveTo>
                        <a:pt x="0" y="7347"/>
                      </a:moveTo>
                      <a:lnTo>
                        <a:pt x="2702" y="149"/>
                      </a:lnTo>
                      <a:cubicBezTo>
                        <a:pt x="2558" y="95"/>
                        <a:pt x="2413" y="46"/>
                        <a:pt x="2267" y="0"/>
                      </a:cubicBezTo>
                      <a:lnTo>
                        <a:pt x="0" y="734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39" name="Freeform 31"/>
                <p:cNvSpPr>
                  <a:spLocks/>
                </p:cNvSpPr>
                <p:nvPr/>
              </p:nvSpPr>
              <p:spPr bwMode="auto">
                <a:xfrm>
                  <a:off x="4623842" y="3249693"/>
                  <a:ext cx="292523" cy="672181"/>
                </a:xfrm>
                <a:custGeom>
                  <a:avLst/>
                  <a:gdLst>
                    <a:gd name="T0" fmla="*/ 0 w 3127"/>
                    <a:gd name="T1" fmla="*/ 7198 h 7198"/>
                    <a:gd name="T2" fmla="*/ 3127 w 3127"/>
                    <a:gd name="T3" fmla="*/ 175 h 7198"/>
                    <a:gd name="T4" fmla="*/ 2702 w 3127"/>
                    <a:gd name="T5" fmla="*/ 0 h 7198"/>
                    <a:gd name="T6" fmla="*/ 0 w 3127"/>
                    <a:gd name="T7" fmla="*/ 7198 h 7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27" h="7198">
                      <a:moveTo>
                        <a:pt x="0" y="7198"/>
                      </a:moveTo>
                      <a:lnTo>
                        <a:pt x="3127" y="175"/>
                      </a:lnTo>
                      <a:cubicBezTo>
                        <a:pt x="2987" y="112"/>
                        <a:pt x="2845" y="54"/>
                        <a:pt x="2702" y="0"/>
                      </a:cubicBezTo>
                      <a:lnTo>
                        <a:pt x="0" y="719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0" name="Freeform 33"/>
                <p:cNvSpPr>
                  <a:spLocks/>
                </p:cNvSpPr>
                <p:nvPr/>
              </p:nvSpPr>
              <p:spPr bwMode="auto">
                <a:xfrm>
                  <a:off x="4623842" y="3266807"/>
                  <a:ext cx="331422" cy="655066"/>
                </a:xfrm>
                <a:custGeom>
                  <a:avLst/>
                  <a:gdLst>
                    <a:gd name="T0" fmla="*/ 0 w 3542"/>
                    <a:gd name="T1" fmla="*/ 7023 h 7023"/>
                    <a:gd name="T2" fmla="*/ 3542 w 3542"/>
                    <a:gd name="T3" fmla="*/ 199 h 7023"/>
                    <a:gd name="T4" fmla="*/ 3127 w 3542"/>
                    <a:gd name="T5" fmla="*/ 0 h 7023"/>
                    <a:gd name="T6" fmla="*/ 0 w 3542"/>
                    <a:gd name="T7" fmla="*/ 7023 h 70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542" h="7023">
                      <a:moveTo>
                        <a:pt x="0" y="7023"/>
                      </a:moveTo>
                      <a:lnTo>
                        <a:pt x="3542" y="199"/>
                      </a:lnTo>
                      <a:cubicBezTo>
                        <a:pt x="3406" y="128"/>
                        <a:pt x="3268" y="62"/>
                        <a:pt x="3127" y="0"/>
                      </a:cubicBezTo>
                      <a:lnTo>
                        <a:pt x="0" y="702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1" name="Freeform 35"/>
                <p:cNvSpPr>
                  <a:spLocks/>
                </p:cNvSpPr>
                <p:nvPr/>
              </p:nvSpPr>
              <p:spPr bwMode="auto">
                <a:xfrm>
                  <a:off x="4623842" y="3283924"/>
                  <a:ext cx="368767" cy="637950"/>
                </a:xfrm>
                <a:custGeom>
                  <a:avLst/>
                  <a:gdLst>
                    <a:gd name="T0" fmla="*/ 0 w 3944"/>
                    <a:gd name="T1" fmla="*/ 6824 h 6824"/>
                    <a:gd name="T2" fmla="*/ 3944 w 3944"/>
                    <a:gd name="T3" fmla="*/ 224 h 6824"/>
                    <a:gd name="T4" fmla="*/ 3542 w 3944"/>
                    <a:gd name="T5" fmla="*/ 0 h 6824"/>
                    <a:gd name="T6" fmla="*/ 0 w 3944"/>
                    <a:gd name="T7" fmla="*/ 6824 h 6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44" h="6824">
                      <a:moveTo>
                        <a:pt x="0" y="6824"/>
                      </a:moveTo>
                      <a:lnTo>
                        <a:pt x="3944" y="224"/>
                      </a:lnTo>
                      <a:cubicBezTo>
                        <a:pt x="3812" y="145"/>
                        <a:pt x="3678" y="71"/>
                        <a:pt x="3542" y="0"/>
                      </a:cubicBezTo>
                      <a:lnTo>
                        <a:pt x="0" y="682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2" name="Freeform 37"/>
                <p:cNvSpPr>
                  <a:spLocks/>
                </p:cNvSpPr>
                <p:nvPr/>
              </p:nvSpPr>
              <p:spPr bwMode="auto">
                <a:xfrm>
                  <a:off x="4623842" y="3305707"/>
                  <a:ext cx="404554" cy="616166"/>
                </a:xfrm>
                <a:custGeom>
                  <a:avLst/>
                  <a:gdLst>
                    <a:gd name="T0" fmla="*/ 0 w 4331"/>
                    <a:gd name="T1" fmla="*/ 6600 h 6600"/>
                    <a:gd name="T2" fmla="*/ 4331 w 4331"/>
                    <a:gd name="T3" fmla="*/ 248 h 6600"/>
                    <a:gd name="T4" fmla="*/ 3944 w 4331"/>
                    <a:gd name="T5" fmla="*/ 0 h 6600"/>
                    <a:gd name="T6" fmla="*/ 0 w 4331"/>
                    <a:gd name="T7" fmla="*/ 6600 h 6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331" h="6600">
                      <a:moveTo>
                        <a:pt x="0" y="6600"/>
                      </a:moveTo>
                      <a:lnTo>
                        <a:pt x="4331" y="248"/>
                      </a:lnTo>
                      <a:cubicBezTo>
                        <a:pt x="4205" y="161"/>
                        <a:pt x="4075" y="79"/>
                        <a:pt x="3944" y="0"/>
                      </a:cubicBezTo>
                      <a:lnTo>
                        <a:pt x="0" y="660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3" name="Freeform 39"/>
                <p:cNvSpPr>
                  <a:spLocks/>
                </p:cNvSpPr>
                <p:nvPr/>
              </p:nvSpPr>
              <p:spPr bwMode="auto">
                <a:xfrm>
                  <a:off x="4623842" y="3329046"/>
                  <a:ext cx="440342" cy="592827"/>
                </a:xfrm>
                <a:custGeom>
                  <a:avLst/>
                  <a:gdLst>
                    <a:gd name="T0" fmla="*/ 0 w 4704"/>
                    <a:gd name="T1" fmla="*/ 6352 h 6352"/>
                    <a:gd name="T2" fmla="*/ 4704 w 4704"/>
                    <a:gd name="T3" fmla="*/ 270 h 6352"/>
                    <a:gd name="T4" fmla="*/ 4331 w 4704"/>
                    <a:gd name="T5" fmla="*/ 0 h 6352"/>
                    <a:gd name="T6" fmla="*/ 0 w 4704"/>
                    <a:gd name="T7" fmla="*/ 6352 h 6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704" h="6352">
                      <a:moveTo>
                        <a:pt x="0" y="6352"/>
                      </a:moveTo>
                      <a:lnTo>
                        <a:pt x="4704" y="270"/>
                      </a:lnTo>
                      <a:cubicBezTo>
                        <a:pt x="4582" y="176"/>
                        <a:pt x="4458" y="86"/>
                        <a:pt x="4331" y="0"/>
                      </a:cubicBezTo>
                      <a:lnTo>
                        <a:pt x="0" y="635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4" name="Freeform 41"/>
                <p:cNvSpPr>
                  <a:spLocks/>
                </p:cNvSpPr>
                <p:nvPr/>
              </p:nvSpPr>
              <p:spPr bwMode="auto">
                <a:xfrm>
                  <a:off x="4623842" y="3353943"/>
                  <a:ext cx="473016" cy="567932"/>
                </a:xfrm>
                <a:custGeom>
                  <a:avLst/>
                  <a:gdLst>
                    <a:gd name="T0" fmla="*/ 0 w 5059"/>
                    <a:gd name="T1" fmla="*/ 6082 h 6082"/>
                    <a:gd name="T2" fmla="*/ 5059 w 5059"/>
                    <a:gd name="T3" fmla="*/ 292 h 6082"/>
                    <a:gd name="T4" fmla="*/ 4704 w 5059"/>
                    <a:gd name="T5" fmla="*/ 0 h 6082"/>
                    <a:gd name="T6" fmla="*/ 0 w 5059"/>
                    <a:gd name="T7" fmla="*/ 6082 h 60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059" h="6082">
                      <a:moveTo>
                        <a:pt x="0" y="6082"/>
                      </a:moveTo>
                      <a:lnTo>
                        <a:pt x="5059" y="292"/>
                      </a:lnTo>
                      <a:cubicBezTo>
                        <a:pt x="4943" y="191"/>
                        <a:pt x="4825" y="94"/>
                        <a:pt x="4704" y="0"/>
                      </a:cubicBezTo>
                      <a:lnTo>
                        <a:pt x="0" y="608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5" name="Freeform 43"/>
                <p:cNvSpPr>
                  <a:spLocks/>
                </p:cNvSpPr>
                <p:nvPr/>
              </p:nvSpPr>
              <p:spPr bwMode="auto">
                <a:xfrm>
                  <a:off x="4623842" y="3381949"/>
                  <a:ext cx="504135" cy="539924"/>
                </a:xfrm>
                <a:custGeom>
                  <a:avLst/>
                  <a:gdLst>
                    <a:gd name="T0" fmla="*/ 0 w 5396"/>
                    <a:gd name="T1" fmla="*/ 5790 h 5790"/>
                    <a:gd name="T2" fmla="*/ 5396 w 5396"/>
                    <a:gd name="T3" fmla="*/ 313 h 5790"/>
                    <a:gd name="T4" fmla="*/ 5059 w 5396"/>
                    <a:gd name="T5" fmla="*/ 0 h 5790"/>
                    <a:gd name="T6" fmla="*/ 0 w 5396"/>
                    <a:gd name="T7" fmla="*/ 5790 h 5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396" h="5790">
                      <a:moveTo>
                        <a:pt x="0" y="5790"/>
                      </a:moveTo>
                      <a:lnTo>
                        <a:pt x="5396" y="313"/>
                      </a:lnTo>
                      <a:cubicBezTo>
                        <a:pt x="5287" y="206"/>
                        <a:pt x="5174" y="101"/>
                        <a:pt x="5059" y="0"/>
                      </a:cubicBezTo>
                      <a:lnTo>
                        <a:pt x="0" y="579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6" name="Freeform 45"/>
                <p:cNvSpPr>
                  <a:spLocks/>
                </p:cNvSpPr>
                <p:nvPr/>
              </p:nvSpPr>
              <p:spPr bwMode="auto">
                <a:xfrm>
                  <a:off x="4623842" y="3409957"/>
                  <a:ext cx="533699" cy="511916"/>
                </a:xfrm>
                <a:custGeom>
                  <a:avLst/>
                  <a:gdLst>
                    <a:gd name="T0" fmla="*/ 0 w 5714"/>
                    <a:gd name="T1" fmla="*/ 5477 h 5477"/>
                    <a:gd name="T2" fmla="*/ 5714 w 5714"/>
                    <a:gd name="T3" fmla="*/ 333 h 5477"/>
                    <a:gd name="T4" fmla="*/ 5396 w 5714"/>
                    <a:gd name="T5" fmla="*/ 0 h 5477"/>
                    <a:gd name="T6" fmla="*/ 0 w 5714"/>
                    <a:gd name="T7" fmla="*/ 5477 h 54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14" h="5477">
                      <a:moveTo>
                        <a:pt x="0" y="5477"/>
                      </a:moveTo>
                      <a:lnTo>
                        <a:pt x="5714" y="333"/>
                      </a:lnTo>
                      <a:cubicBezTo>
                        <a:pt x="5611" y="219"/>
                        <a:pt x="5505" y="108"/>
                        <a:pt x="5396" y="0"/>
                      </a:cubicBezTo>
                      <a:lnTo>
                        <a:pt x="0" y="547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7" name="Freeform 47"/>
                <p:cNvSpPr>
                  <a:spLocks/>
                </p:cNvSpPr>
                <p:nvPr/>
              </p:nvSpPr>
              <p:spPr bwMode="auto">
                <a:xfrm>
                  <a:off x="4623842" y="3441077"/>
                  <a:ext cx="561707" cy="480797"/>
                </a:xfrm>
                <a:custGeom>
                  <a:avLst/>
                  <a:gdLst>
                    <a:gd name="T0" fmla="*/ 0 w 6011"/>
                    <a:gd name="T1" fmla="*/ 5144 h 5144"/>
                    <a:gd name="T2" fmla="*/ 6011 w 6011"/>
                    <a:gd name="T3" fmla="*/ 351 h 5144"/>
                    <a:gd name="T4" fmla="*/ 5714 w 6011"/>
                    <a:gd name="T5" fmla="*/ 0 h 5144"/>
                    <a:gd name="T6" fmla="*/ 0 w 6011"/>
                    <a:gd name="T7" fmla="*/ 5144 h 5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011" h="5144">
                      <a:moveTo>
                        <a:pt x="0" y="5144"/>
                      </a:moveTo>
                      <a:lnTo>
                        <a:pt x="6011" y="351"/>
                      </a:lnTo>
                      <a:cubicBezTo>
                        <a:pt x="5916" y="231"/>
                        <a:pt x="5817" y="114"/>
                        <a:pt x="5714" y="0"/>
                      </a:cubicBezTo>
                      <a:lnTo>
                        <a:pt x="0" y="514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8" name="Freeform 49"/>
                <p:cNvSpPr>
                  <a:spLocks/>
                </p:cNvSpPr>
                <p:nvPr/>
              </p:nvSpPr>
              <p:spPr bwMode="auto">
                <a:xfrm>
                  <a:off x="4623842" y="3473752"/>
                  <a:ext cx="588159" cy="448121"/>
                </a:xfrm>
                <a:custGeom>
                  <a:avLst/>
                  <a:gdLst>
                    <a:gd name="T0" fmla="*/ 0 w 6287"/>
                    <a:gd name="T1" fmla="*/ 4793 h 4793"/>
                    <a:gd name="T2" fmla="*/ 6287 w 6287"/>
                    <a:gd name="T3" fmla="*/ 368 h 4793"/>
                    <a:gd name="T4" fmla="*/ 6011 w 6287"/>
                    <a:gd name="T5" fmla="*/ 0 h 4793"/>
                    <a:gd name="T6" fmla="*/ 0 w 6287"/>
                    <a:gd name="T7" fmla="*/ 4793 h 47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87" h="4793">
                      <a:moveTo>
                        <a:pt x="0" y="4793"/>
                      </a:moveTo>
                      <a:lnTo>
                        <a:pt x="6287" y="368"/>
                      </a:lnTo>
                      <a:cubicBezTo>
                        <a:pt x="6199" y="242"/>
                        <a:pt x="6107" y="119"/>
                        <a:pt x="6011" y="0"/>
                      </a:cubicBezTo>
                      <a:lnTo>
                        <a:pt x="0" y="479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49" name="Freeform 51"/>
                <p:cNvSpPr>
                  <a:spLocks/>
                </p:cNvSpPr>
                <p:nvPr/>
              </p:nvSpPr>
              <p:spPr bwMode="auto">
                <a:xfrm>
                  <a:off x="4623842" y="3507984"/>
                  <a:ext cx="611498" cy="413890"/>
                </a:xfrm>
                <a:custGeom>
                  <a:avLst/>
                  <a:gdLst>
                    <a:gd name="T0" fmla="*/ 0 w 6541"/>
                    <a:gd name="T1" fmla="*/ 4425 h 4425"/>
                    <a:gd name="T2" fmla="*/ 6541 w 6541"/>
                    <a:gd name="T3" fmla="*/ 384 h 4425"/>
                    <a:gd name="T4" fmla="*/ 6287 w 6541"/>
                    <a:gd name="T5" fmla="*/ 0 h 4425"/>
                    <a:gd name="T6" fmla="*/ 0 w 6541"/>
                    <a:gd name="T7" fmla="*/ 4425 h 44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41" h="4425">
                      <a:moveTo>
                        <a:pt x="0" y="4425"/>
                      </a:moveTo>
                      <a:lnTo>
                        <a:pt x="6541" y="384"/>
                      </a:lnTo>
                      <a:cubicBezTo>
                        <a:pt x="6460" y="253"/>
                        <a:pt x="6376" y="125"/>
                        <a:pt x="6287" y="0"/>
                      </a:cubicBezTo>
                      <a:lnTo>
                        <a:pt x="0" y="442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0" name="Freeform 53"/>
                <p:cNvSpPr>
                  <a:spLocks/>
                </p:cNvSpPr>
                <p:nvPr/>
              </p:nvSpPr>
              <p:spPr bwMode="auto">
                <a:xfrm>
                  <a:off x="4623842" y="3543771"/>
                  <a:ext cx="633283" cy="378104"/>
                </a:xfrm>
                <a:custGeom>
                  <a:avLst/>
                  <a:gdLst>
                    <a:gd name="T0" fmla="*/ 0 w 6771"/>
                    <a:gd name="T1" fmla="*/ 4041 h 4041"/>
                    <a:gd name="T2" fmla="*/ 6771 w 6771"/>
                    <a:gd name="T3" fmla="*/ 398 h 4041"/>
                    <a:gd name="T4" fmla="*/ 6541 w 6771"/>
                    <a:gd name="T5" fmla="*/ 0 h 4041"/>
                    <a:gd name="T6" fmla="*/ 0 w 6771"/>
                    <a:gd name="T7" fmla="*/ 4041 h 40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71" h="4041">
                      <a:moveTo>
                        <a:pt x="0" y="4041"/>
                      </a:moveTo>
                      <a:lnTo>
                        <a:pt x="6771" y="398"/>
                      </a:lnTo>
                      <a:cubicBezTo>
                        <a:pt x="6698" y="263"/>
                        <a:pt x="6621" y="130"/>
                        <a:pt x="6541" y="0"/>
                      </a:cubicBezTo>
                      <a:lnTo>
                        <a:pt x="0" y="4041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1" name="Freeform 55"/>
                <p:cNvSpPr>
                  <a:spLocks/>
                </p:cNvSpPr>
                <p:nvPr/>
              </p:nvSpPr>
              <p:spPr bwMode="auto">
                <a:xfrm>
                  <a:off x="4623842" y="3581115"/>
                  <a:ext cx="651954" cy="340759"/>
                </a:xfrm>
                <a:custGeom>
                  <a:avLst/>
                  <a:gdLst>
                    <a:gd name="T0" fmla="*/ 0 w 6977"/>
                    <a:gd name="T1" fmla="*/ 3643 h 3643"/>
                    <a:gd name="T2" fmla="*/ 6977 w 6977"/>
                    <a:gd name="T3" fmla="*/ 411 h 3643"/>
                    <a:gd name="T4" fmla="*/ 6771 w 6977"/>
                    <a:gd name="T5" fmla="*/ 0 h 3643"/>
                    <a:gd name="T6" fmla="*/ 0 w 6977"/>
                    <a:gd name="T7" fmla="*/ 3643 h 36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977" h="3643">
                      <a:moveTo>
                        <a:pt x="0" y="3643"/>
                      </a:moveTo>
                      <a:lnTo>
                        <a:pt x="6977" y="411"/>
                      </a:lnTo>
                      <a:cubicBezTo>
                        <a:pt x="6912" y="272"/>
                        <a:pt x="6843" y="135"/>
                        <a:pt x="6771" y="0"/>
                      </a:cubicBezTo>
                      <a:lnTo>
                        <a:pt x="0" y="364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2" name="Freeform 57"/>
                <p:cNvSpPr>
                  <a:spLocks/>
                </p:cNvSpPr>
                <p:nvPr/>
              </p:nvSpPr>
              <p:spPr bwMode="auto">
                <a:xfrm>
                  <a:off x="4623842" y="3620014"/>
                  <a:ext cx="669070" cy="301859"/>
                </a:xfrm>
                <a:custGeom>
                  <a:avLst/>
                  <a:gdLst>
                    <a:gd name="T0" fmla="*/ 0 w 7157"/>
                    <a:gd name="T1" fmla="*/ 3232 h 3232"/>
                    <a:gd name="T2" fmla="*/ 7157 w 7157"/>
                    <a:gd name="T3" fmla="*/ 423 h 3232"/>
                    <a:gd name="T4" fmla="*/ 6977 w 7157"/>
                    <a:gd name="T5" fmla="*/ 0 h 3232"/>
                    <a:gd name="T6" fmla="*/ 0 w 7157"/>
                    <a:gd name="T7" fmla="*/ 3232 h 3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157" h="3232">
                      <a:moveTo>
                        <a:pt x="0" y="3232"/>
                      </a:moveTo>
                      <a:lnTo>
                        <a:pt x="7157" y="423"/>
                      </a:lnTo>
                      <a:cubicBezTo>
                        <a:pt x="7101" y="281"/>
                        <a:pt x="7041" y="140"/>
                        <a:pt x="6977" y="0"/>
                      </a:cubicBezTo>
                      <a:lnTo>
                        <a:pt x="0" y="32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3" name="Freeform 59"/>
                <p:cNvSpPr>
                  <a:spLocks/>
                </p:cNvSpPr>
                <p:nvPr/>
              </p:nvSpPr>
              <p:spPr bwMode="auto">
                <a:xfrm>
                  <a:off x="4623842" y="3658913"/>
                  <a:ext cx="683074" cy="262960"/>
                </a:xfrm>
                <a:custGeom>
                  <a:avLst/>
                  <a:gdLst>
                    <a:gd name="T0" fmla="*/ 0 w 7312"/>
                    <a:gd name="T1" fmla="*/ 2809 h 2809"/>
                    <a:gd name="T2" fmla="*/ 7312 w 7312"/>
                    <a:gd name="T3" fmla="*/ 433 h 2809"/>
                    <a:gd name="T4" fmla="*/ 7157 w 7312"/>
                    <a:gd name="T5" fmla="*/ 0 h 2809"/>
                    <a:gd name="T6" fmla="*/ 0 w 7312"/>
                    <a:gd name="T7" fmla="*/ 2809 h 28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12" h="2809">
                      <a:moveTo>
                        <a:pt x="0" y="2809"/>
                      </a:moveTo>
                      <a:lnTo>
                        <a:pt x="7312" y="433"/>
                      </a:lnTo>
                      <a:cubicBezTo>
                        <a:pt x="7265" y="288"/>
                        <a:pt x="7213" y="143"/>
                        <a:pt x="7157" y="0"/>
                      </a:cubicBezTo>
                      <a:lnTo>
                        <a:pt x="0" y="280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4" name="Freeform 353"/>
                <p:cNvSpPr>
                  <a:spLocks/>
                </p:cNvSpPr>
                <p:nvPr/>
              </p:nvSpPr>
              <p:spPr bwMode="auto">
                <a:xfrm>
                  <a:off x="4623842" y="3699368"/>
                  <a:ext cx="695521" cy="222505"/>
                </a:xfrm>
                <a:custGeom>
                  <a:avLst/>
                  <a:gdLst>
                    <a:gd name="T0" fmla="*/ 0 w 7441"/>
                    <a:gd name="T1" fmla="*/ 2376 h 2376"/>
                    <a:gd name="T2" fmla="*/ 7441 w 7441"/>
                    <a:gd name="T3" fmla="*/ 442 h 2376"/>
                    <a:gd name="T4" fmla="*/ 7312 w 7441"/>
                    <a:gd name="T5" fmla="*/ 0 h 2376"/>
                    <a:gd name="T6" fmla="*/ 0 w 7441"/>
                    <a:gd name="T7" fmla="*/ 2376 h 2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41" h="2376">
                      <a:moveTo>
                        <a:pt x="0" y="2376"/>
                      </a:moveTo>
                      <a:lnTo>
                        <a:pt x="7441" y="442"/>
                      </a:lnTo>
                      <a:cubicBezTo>
                        <a:pt x="7403" y="294"/>
                        <a:pt x="7360" y="146"/>
                        <a:pt x="7312" y="0"/>
                      </a:cubicBezTo>
                      <a:lnTo>
                        <a:pt x="0" y="237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5" name="Freeform 63"/>
                <p:cNvSpPr>
                  <a:spLocks/>
                </p:cNvSpPr>
                <p:nvPr/>
              </p:nvSpPr>
              <p:spPr bwMode="auto">
                <a:xfrm>
                  <a:off x="4623842" y="3741380"/>
                  <a:ext cx="704857" cy="180493"/>
                </a:xfrm>
                <a:custGeom>
                  <a:avLst/>
                  <a:gdLst>
                    <a:gd name="T0" fmla="*/ 0 w 7544"/>
                    <a:gd name="T1" fmla="*/ 1934 h 1934"/>
                    <a:gd name="T2" fmla="*/ 7544 w 7544"/>
                    <a:gd name="T3" fmla="*/ 448 h 1934"/>
                    <a:gd name="T4" fmla="*/ 7441 w 7544"/>
                    <a:gd name="T5" fmla="*/ 0 h 1934"/>
                    <a:gd name="T6" fmla="*/ 0 w 7544"/>
                    <a:gd name="T7" fmla="*/ 1934 h 19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44" h="1934">
                      <a:moveTo>
                        <a:pt x="0" y="1934"/>
                      </a:moveTo>
                      <a:lnTo>
                        <a:pt x="7544" y="448"/>
                      </a:lnTo>
                      <a:cubicBezTo>
                        <a:pt x="7514" y="298"/>
                        <a:pt x="7480" y="148"/>
                        <a:pt x="7441" y="0"/>
                      </a:cubicBezTo>
                      <a:lnTo>
                        <a:pt x="0" y="193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6" name="Freeform 65"/>
                <p:cNvSpPr>
                  <a:spLocks/>
                </p:cNvSpPr>
                <p:nvPr/>
              </p:nvSpPr>
              <p:spPr bwMode="auto">
                <a:xfrm>
                  <a:off x="4623842" y="3783391"/>
                  <a:ext cx="711081" cy="138482"/>
                </a:xfrm>
                <a:custGeom>
                  <a:avLst/>
                  <a:gdLst>
                    <a:gd name="T0" fmla="*/ 0 w 7619"/>
                    <a:gd name="T1" fmla="*/ 1486 h 1486"/>
                    <a:gd name="T2" fmla="*/ 7619 w 7619"/>
                    <a:gd name="T3" fmla="*/ 454 h 1486"/>
                    <a:gd name="T4" fmla="*/ 7544 w 7619"/>
                    <a:gd name="T5" fmla="*/ 0 h 1486"/>
                    <a:gd name="T6" fmla="*/ 0 w 7619"/>
                    <a:gd name="T7" fmla="*/ 1486 h 14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19" h="1486">
                      <a:moveTo>
                        <a:pt x="0" y="1486"/>
                      </a:moveTo>
                      <a:lnTo>
                        <a:pt x="7619" y="454"/>
                      </a:lnTo>
                      <a:cubicBezTo>
                        <a:pt x="7599" y="302"/>
                        <a:pt x="7573" y="151"/>
                        <a:pt x="7544" y="0"/>
                      </a:cubicBezTo>
                      <a:lnTo>
                        <a:pt x="0" y="148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7" name="Freeform 67"/>
                <p:cNvSpPr>
                  <a:spLocks/>
                </p:cNvSpPr>
                <p:nvPr/>
              </p:nvSpPr>
              <p:spPr bwMode="auto">
                <a:xfrm>
                  <a:off x="4623842" y="3825403"/>
                  <a:ext cx="715749" cy="96470"/>
                </a:xfrm>
                <a:custGeom>
                  <a:avLst/>
                  <a:gdLst>
                    <a:gd name="T0" fmla="*/ 0 w 7667"/>
                    <a:gd name="T1" fmla="*/ 1032 h 1032"/>
                    <a:gd name="T2" fmla="*/ 7667 w 7667"/>
                    <a:gd name="T3" fmla="*/ 458 h 1032"/>
                    <a:gd name="T4" fmla="*/ 7619 w 7667"/>
                    <a:gd name="T5" fmla="*/ 0 h 1032"/>
                    <a:gd name="T6" fmla="*/ 0 w 7667"/>
                    <a:gd name="T7" fmla="*/ 1032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67" h="1032">
                      <a:moveTo>
                        <a:pt x="0" y="1032"/>
                      </a:moveTo>
                      <a:lnTo>
                        <a:pt x="7667" y="458"/>
                      </a:lnTo>
                      <a:cubicBezTo>
                        <a:pt x="7656" y="305"/>
                        <a:pt x="7640" y="152"/>
                        <a:pt x="7619" y="0"/>
                      </a:cubicBezTo>
                      <a:lnTo>
                        <a:pt x="0" y="10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8" name="Freeform 69"/>
                <p:cNvSpPr>
                  <a:spLocks/>
                </p:cNvSpPr>
                <p:nvPr/>
              </p:nvSpPr>
              <p:spPr bwMode="auto">
                <a:xfrm>
                  <a:off x="4623842" y="3868970"/>
                  <a:ext cx="718861" cy="52903"/>
                </a:xfrm>
                <a:custGeom>
                  <a:avLst/>
                  <a:gdLst>
                    <a:gd name="T0" fmla="*/ 0 w 7688"/>
                    <a:gd name="T1" fmla="*/ 574 h 574"/>
                    <a:gd name="T2" fmla="*/ 7688 w 7688"/>
                    <a:gd name="T3" fmla="*/ 459 h 574"/>
                    <a:gd name="T4" fmla="*/ 7667 w 7688"/>
                    <a:gd name="T5" fmla="*/ 0 h 574"/>
                    <a:gd name="T6" fmla="*/ 0 w 7688"/>
                    <a:gd name="T7" fmla="*/ 574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8" h="574">
                      <a:moveTo>
                        <a:pt x="0" y="574"/>
                      </a:moveTo>
                      <a:lnTo>
                        <a:pt x="7688" y="459"/>
                      </a:lnTo>
                      <a:cubicBezTo>
                        <a:pt x="7686" y="306"/>
                        <a:pt x="7679" y="153"/>
                        <a:pt x="7667" y="0"/>
                      </a:cubicBezTo>
                      <a:lnTo>
                        <a:pt x="0" y="5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59" name="Freeform 71"/>
                <p:cNvSpPr>
                  <a:spLocks/>
                </p:cNvSpPr>
                <p:nvPr/>
              </p:nvSpPr>
              <p:spPr bwMode="auto">
                <a:xfrm>
                  <a:off x="4623841" y="3910981"/>
                  <a:ext cx="718861" cy="43568"/>
                </a:xfrm>
                <a:custGeom>
                  <a:avLst/>
                  <a:gdLst>
                    <a:gd name="T0" fmla="*/ 0 w 7690"/>
                    <a:gd name="T1" fmla="*/ 115 h 460"/>
                    <a:gd name="T2" fmla="*/ 7681 w 7690"/>
                    <a:gd name="T3" fmla="*/ 460 h 460"/>
                    <a:gd name="T4" fmla="*/ 7688 w 7690"/>
                    <a:gd name="T5" fmla="*/ 0 h 460"/>
                    <a:gd name="T6" fmla="*/ 0 w 7690"/>
                    <a:gd name="T7" fmla="*/ 115 h 4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90" h="460">
                      <a:moveTo>
                        <a:pt x="0" y="115"/>
                      </a:moveTo>
                      <a:lnTo>
                        <a:pt x="7681" y="460"/>
                      </a:lnTo>
                      <a:cubicBezTo>
                        <a:pt x="7688" y="307"/>
                        <a:pt x="7690" y="154"/>
                        <a:pt x="7688" y="0"/>
                      </a:cubicBezTo>
                      <a:lnTo>
                        <a:pt x="0" y="11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0" name="Freeform 7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17304" cy="74687"/>
                </a:xfrm>
                <a:custGeom>
                  <a:avLst/>
                  <a:gdLst>
                    <a:gd name="T0" fmla="*/ 0 w 7681"/>
                    <a:gd name="T1" fmla="*/ 0 h 804"/>
                    <a:gd name="T2" fmla="*/ 7647 w 7681"/>
                    <a:gd name="T3" fmla="*/ 804 h 804"/>
                    <a:gd name="T4" fmla="*/ 7681 w 7681"/>
                    <a:gd name="T5" fmla="*/ 345 h 804"/>
                    <a:gd name="T6" fmla="*/ 0 w 7681"/>
                    <a:gd name="T7" fmla="*/ 0 h 8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1" h="804">
                      <a:moveTo>
                        <a:pt x="0" y="0"/>
                      </a:moveTo>
                      <a:lnTo>
                        <a:pt x="7647" y="804"/>
                      </a:lnTo>
                      <a:cubicBezTo>
                        <a:pt x="7663" y="651"/>
                        <a:pt x="7674" y="498"/>
                        <a:pt x="7681" y="345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1" name="Freeform 7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14192" cy="118254"/>
                </a:xfrm>
                <a:custGeom>
                  <a:avLst/>
                  <a:gdLst>
                    <a:gd name="T0" fmla="*/ 0 w 7647"/>
                    <a:gd name="T1" fmla="*/ 0 h 1260"/>
                    <a:gd name="T2" fmla="*/ 7585 w 7647"/>
                    <a:gd name="T3" fmla="*/ 1260 h 1260"/>
                    <a:gd name="T4" fmla="*/ 7647 w 7647"/>
                    <a:gd name="T5" fmla="*/ 804 h 1260"/>
                    <a:gd name="T6" fmla="*/ 0 w 7647"/>
                    <a:gd name="T7" fmla="*/ 0 h 12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47" h="1260">
                      <a:moveTo>
                        <a:pt x="0" y="0"/>
                      </a:moveTo>
                      <a:lnTo>
                        <a:pt x="7585" y="1260"/>
                      </a:lnTo>
                      <a:cubicBezTo>
                        <a:pt x="7610" y="1108"/>
                        <a:pt x="7631" y="956"/>
                        <a:pt x="7647" y="80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2" name="Freeform 7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07969" cy="160266"/>
                </a:xfrm>
                <a:custGeom>
                  <a:avLst/>
                  <a:gdLst>
                    <a:gd name="T0" fmla="*/ 0 w 7585"/>
                    <a:gd name="T1" fmla="*/ 0 h 1711"/>
                    <a:gd name="T2" fmla="*/ 7496 w 7585"/>
                    <a:gd name="T3" fmla="*/ 1711 h 1711"/>
                    <a:gd name="T4" fmla="*/ 7585 w 7585"/>
                    <a:gd name="T5" fmla="*/ 1260 h 1711"/>
                    <a:gd name="T6" fmla="*/ 0 w 7585"/>
                    <a:gd name="T7" fmla="*/ 0 h 17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85" h="1711">
                      <a:moveTo>
                        <a:pt x="0" y="0"/>
                      </a:moveTo>
                      <a:lnTo>
                        <a:pt x="7496" y="1711"/>
                      </a:lnTo>
                      <a:cubicBezTo>
                        <a:pt x="7530" y="1562"/>
                        <a:pt x="7560" y="1411"/>
                        <a:pt x="7585" y="126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3" name="Freeform 7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700188" cy="200721"/>
                </a:xfrm>
                <a:custGeom>
                  <a:avLst/>
                  <a:gdLst>
                    <a:gd name="T0" fmla="*/ 0 w 7496"/>
                    <a:gd name="T1" fmla="*/ 0 h 2156"/>
                    <a:gd name="T2" fmla="*/ 7380 w 7496"/>
                    <a:gd name="T3" fmla="*/ 2156 h 2156"/>
                    <a:gd name="T4" fmla="*/ 7496 w 7496"/>
                    <a:gd name="T5" fmla="*/ 1711 h 2156"/>
                    <a:gd name="T6" fmla="*/ 0 w 7496"/>
                    <a:gd name="T7" fmla="*/ 0 h 2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96" h="2156">
                      <a:moveTo>
                        <a:pt x="0" y="0"/>
                      </a:moveTo>
                      <a:lnTo>
                        <a:pt x="7380" y="2156"/>
                      </a:lnTo>
                      <a:cubicBezTo>
                        <a:pt x="7423" y="2009"/>
                        <a:pt x="7462" y="1861"/>
                        <a:pt x="7496" y="171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4" name="Freeform 8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89297" cy="242732"/>
                </a:xfrm>
                <a:custGeom>
                  <a:avLst/>
                  <a:gdLst>
                    <a:gd name="T0" fmla="*/ 0 w 7380"/>
                    <a:gd name="T1" fmla="*/ 0 h 2594"/>
                    <a:gd name="T2" fmla="*/ 7238 w 7380"/>
                    <a:gd name="T3" fmla="*/ 2594 h 2594"/>
                    <a:gd name="T4" fmla="*/ 7380 w 7380"/>
                    <a:gd name="T5" fmla="*/ 2156 h 2594"/>
                    <a:gd name="T6" fmla="*/ 0 w 7380"/>
                    <a:gd name="T7" fmla="*/ 0 h 25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80" h="2594">
                      <a:moveTo>
                        <a:pt x="0" y="0"/>
                      </a:moveTo>
                      <a:lnTo>
                        <a:pt x="7238" y="2594"/>
                      </a:lnTo>
                      <a:cubicBezTo>
                        <a:pt x="7290" y="2449"/>
                        <a:pt x="7337" y="2304"/>
                        <a:pt x="7380" y="215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5" name="Freeform 8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76850" cy="281632"/>
                </a:xfrm>
                <a:custGeom>
                  <a:avLst/>
                  <a:gdLst>
                    <a:gd name="T0" fmla="*/ 0 w 7238"/>
                    <a:gd name="T1" fmla="*/ 0 h 3022"/>
                    <a:gd name="T2" fmla="*/ 7070 w 7238"/>
                    <a:gd name="T3" fmla="*/ 3022 h 3022"/>
                    <a:gd name="T4" fmla="*/ 7238 w 7238"/>
                    <a:gd name="T5" fmla="*/ 2594 h 3022"/>
                    <a:gd name="T6" fmla="*/ 0 w 7238"/>
                    <a:gd name="T7" fmla="*/ 0 h 3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238" h="3022">
                      <a:moveTo>
                        <a:pt x="0" y="0"/>
                      </a:moveTo>
                      <a:lnTo>
                        <a:pt x="7070" y="3022"/>
                      </a:lnTo>
                      <a:cubicBezTo>
                        <a:pt x="7130" y="2881"/>
                        <a:pt x="7186" y="2738"/>
                        <a:pt x="7238" y="259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6" name="Freeform 8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59733" cy="320531"/>
                </a:xfrm>
                <a:custGeom>
                  <a:avLst/>
                  <a:gdLst>
                    <a:gd name="T0" fmla="*/ 0 w 7070"/>
                    <a:gd name="T1" fmla="*/ 0 h 3439"/>
                    <a:gd name="T2" fmla="*/ 6877 w 7070"/>
                    <a:gd name="T3" fmla="*/ 3439 h 3439"/>
                    <a:gd name="T4" fmla="*/ 7070 w 7070"/>
                    <a:gd name="T5" fmla="*/ 3022 h 3439"/>
                    <a:gd name="T6" fmla="*/ 0 w 7070"/>
                    <a:gd name="T7" fmla="*/ 0 h 3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070" h="3439">
                      <a:moveTo>
                        <a:pt x="0" y="0"/>
                      </a:moveTo>
                      <a:lnTo>
                        <a:pt x="6877" y="3439"/>
                      </a:lnTo>
                      <a:cubicBezTo>
                        <a:pt x="6945" y="3302"/>
                        <a:pt x="7010" y="3163"/>
                        <a:pt x="7070" y="302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7" name="Freeform 8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42617" cy="359430"/>
                </a:xfrm>
                <a:custGeom>
                  <a:avLst/>
                  <a:gdLst>
                    <a:gd name="T0" fmla="*/ 0 w 6877"/>
                    <a:gd name="T1" fmla="*/ 0 h 3845"/>
                    <a:gd name="T2" fmla="*/ 6659 w 6877"/>
                    <a:gd name="T3" fmla="*/ 3845 h 3845"/>
                    <a:gd name="T4" fmla="*/ 6877 w 6877"/>
                    <a:gd name="T5" fmla="*/ 3439 h 3845"/>
                    <a:gd name="T6" fmla="*/ 0 w 6877"/>
                    <a:gd name="T7" fmla="*/ 0 h 38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77" h="3845">
                      <a:moveTo>
                        <a:pt x="0" y="0"/>
                      </a:moveTo>
                      <a:lnTo>
                        <a:pt x="6659" y="3845"/>
                      </a:lnTo>
                      <a:cubicBezTo>
                        <a:pt x="6735" y="3712"/>
                        <a:pt x="6808" y="3577"/>
                        <a:pt x="6877" y="343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8" name="Freeform 8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22390" cy="395218"/>
                </a:xfrm>
                <a:custGeom>
                  <a:avLst/>
                  <a:gdLst>
                    <a:gd name="T0" fmla="*/ 0 w 6659"/>
                    <a:gd name="T1" fmla="*/ 0 h 4236"/>
                    <a:gd name="T2" fmla="*/ 6417 w 6659"/>
                    <a:gd name="T3" fmla="*/ 4236 h 4236"/>
                    <a:gd name="T4" fmla="*/ 6659 w 6659"/>
                    <a:gd name="T5" fmla="*/ 3845 h 4236"/>
                    <a:gd name="T6" fmla="*/ 0 w 6659"/>
                    <a:gd name="T7" fmla="*/ 0 h 42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59" h="4236">
                      <a:moveTo>
                        <a:pt x="0" y="0"/>
                      </a:moveTo>
                      <a:lnTo>
                        <a:pt x="6417" y="4236"/>
                      </a:lnTo>
                      <a:cubicBezTo>
                        <a:pt x="6501" y="4108"/>
                        <a:pt x="6582" y="3977"/>
                        <a:pt x="6659" y="3845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69" name="Freeform 9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99051" cy="431006"/>
                </a:xfrm>
                <a:custGeom>
                  <a:avLst/>
                  <a:gdLst>
                    <a:gd name="T0" fmla="*/ 0 w 6417"/>
                    <a:gd name="T1" fmla="*/ 0 h 4612"/>
                    <a:gd name="T2" fmla="*/ 6152 w 6417"/>
                    <a:gd name="T3" fmla="*/ 4612 h 4612"/>
                    <a:gd name="T4" fmla="*/ 6417 w 6417"/>
                    <a:gd name="T5" fmla="*/ 4236 h 4612"/>
                    <a:gd name="T6" fmla="*/ 0 w 6417"/>
                    <a:gd name="T7" fmla="*/ 0 h 4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17" h="4612">
                      <a:moveTo>
                        <a:pt x="0" y="0"/>
                      </a:moveTo>
                      <a:lnTo>
                        <a:pt x="6152" y="4612"/>
                      </a:lnTo>
                      <a:cubicBezTo>
                        <a:pt x="6244" y="4489"/>
                        <a:pt x="6332" y="4364"/>
                        <a:pt x="6417" y="423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0" name="Freeform 9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74155" cy="463680"/>
                </a:xfrm>
                <a:custGeom>
                  <a:avLst/>
                  <a:gdLst>
                    <a:gd name="T0" fmla="*/ 0 w 6152"/>
                    <a:gd name="T1" fmla="*/ 0 h 4972"/>
                    <a:gd name="T2" fmla="*/ 5865 w 6152"/>
                    <a:gd name="T3" fmla="*/ 4972 h 4972"/>
                    <a:gd name="T4" fmla="*/ 6152 w 6152"/>
                    <a:gd name="T5" fmla="*/ 4612 h 4972"/>
                    <a:gd name="T6" fmla="*/ 0 w 6152"/>
                    <a:gd name="T7" fmla="*/ 0 h 49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152" h="4972">
                      <a:moveTo>
                        <a:pt x="0" y="0"/>
                      </a:moveTo>
                      <a:lnTo>
                        <a:pt x="5865" y="4972"/>
                      </a:lnTo>
                      <a:cubicBezTo>
                        <a:pt x="5964" y="4855"/>
                        <a:pt x="6060" y="4735"/>
                        <a:pt x="6152" y="461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1" name="Freeform 9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47703" cy="496357"/>
                </a:xfrm>
                <a:custGeom>
                  <a:avLst/>
                  <a:gdLst>
                    <a:gd name="T0" fmla="*/ 0 w 5865"/>
                    <a:gd name="T1" fmla="*/ 0 h 5313"/>
                    <a:gd name="T2" fmla="*/ 5558 w 5865"/>
                    <a:gd name="T3" fmla="*/ 5313 h 5313"/>
                    <a:gd name="T4" fmla="*/ 5865 w 5865"/>
                    <a:gd name="T5" fmla="*/ 4972 h 5313"/>
                    <a:gd name="T6" fmla="*/ 0 w 5865"/>
                    <a:gd name="T7" fmla="*/ 0 h 5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865" h="5313">
                      <a:moveTo>
                        <a:pt x="0" y="0"/>
                      </a:moveTo>
                      <a:lnTo>
                        <a:pt x="5558" y="5313"/>
                      </a:lnTo>
                      <a:cubicBezTo>
                        <a:pt x="5663" y="5203"/>
                        <a:pt x="5766" y="5089"/>
                        <a:pt x="5865" y="497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2" name="Freeform 9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519696" cy="525920"/>
                </a:xfrm>
                <a:custGeom>
                  <a:avLst/>
                  <a:gdLst>
                    <a:gd name="T0" fmla="*/ 0 w 5558"/>
                    <a:gd name="T1" fmla="*/ 0 h 5636"/>
                    <a:gd name="T2" fmla="*/ 5230 w 5558"/>
                    <a:gd name="T3" fmla="*/ 5636 h 5636"/>
                    <a:gd name="T4" fmla="*/ 5558 w 5558"/>
                    <a:gd name="T5" fmla="*/ 5313 h 5636"/>
                    <a:gd name="T6" fmla="*/ 0 w 5558"/>
                    <a:gd name="T7" fmla="*/ 0 h 56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558" h="5636">
                      <a:moveTo>
                        <a:pt x="0" y="0"/>
                      </a:moveTo>
                      <a:lnTo>
                        <a:pt x="5230" y="5636"/>
                      </a:lnTo>
                      <a:cubicBezTo>
                        <a:pt x="5342" y="5532"/>
                        <a:pt x="5452" y="5424"/>
                        <a:pt x="5558" y="531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3" name="Freeform 9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488576" cy="553927"/>
                </a:xfrm>
                <a:custGeom>
                  <a:avLst/>
                  <a:gdLst>
                    <a:gd name="T0" fmla="*/ 0 w 5230"/>
                    <a:gd name="T1" fmla="*/ 0 h 5939"/>
                    <a:gd name="T2" fmla="*/ 4883 w 5230"/>
                    <a:gd name="T3" fmla="*/ 5939 h 5939"/>
                    <a:gd name="T4" fmla="*/ 5230 w 5230"/>
                    <a:gd name="T5" fmla="*/ 5636 h 5939"/>
                    <a:gd name="T6" fmla="*/ 0 w 5230"/>
                    <a:gd name="T7" fmla="*/ 0 h 59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30" h="5939">
                      <a:moveTo>
                        <a:pt x="0" y="0"/>
                      </a:moveTo>
                      <a:lnTo>
                        <a:pt x="4883" y="5939"/>
                      </a:lnTo>
                      <a:cubicBezTo>
                        <a:pt x="5002" y="5842"/>
                        <a:pt x="5117" y="5741"/>
                        <a:pt x="5230" y="563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4" name="Freeform 10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455901" cy="580379"/>
                </a:xfrm>
                <a:custGeom>
                  <a:avLst/>
                  <a:gdLst>
                    <a:gd name="T0" fmla="*/ 0 w 4883"/>
                    <a:gd name="T1" fmla="*/ 0 h 6220"/>
                    <a:gd name="T2" fmla="*/ 4519 w 4883"/>
                    <a:gd name="T3" fmla="*/ 6220 h 6220"/>
                    <a:gd name="T4" fmla="*/ 4883 w 4883"/>
                    <a:gd name="T5" fmla="*/ 5939 h 6220"/>
                    <a:gd name="T6" fmla="*/ 0 w 4883"/>
                    <a:gd name="T7" fmla="*/ 0 h 6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83" h="6220">
                      <a:moveTo>
                        <a:pt x="0" y="0"/>
                      </a:moveTo>
                      <a:lnTo>
                        <a:pt x="4519" y="6220"/>
                      </a:lnTo>
                      <a:cubicBezTo>
                        <a:pt x="4644" y="6130"/>
                        <a:pt x="4765" y="6036"/>
                        <a:pt x="4883" y="593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5" name="Freeform 10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421670" cy="605276"/>
                </a:xfrm>
                <a:custGeom>
                  <a:avLst/>
                  <a:gdLst>
                    <a:gd name="T0" fmla="*/ 0 w 4519"/>
                    <a:gd name="T1" fmla="*/ 0 h 6480"/>
                    <a:gd name="T2" fmla="*/ 4139 w 4519"/>
                    <a:gd name="T3" fmla="*/ 6480 h 6480"/>
                    <a:gd name="T4" fmla="*/ 4519 w 4519"/>
                    <a:gd name="T5" fmla="*/ 6220 h 6480"/>
                    <a:gd name="T6" fmla="*/ 0 w 4519"/>
                    <a:gd name="T7" fmla="*/ 0 h 64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519" h="6480">
                      <a:moveTo>
                        <a:pt x="0" y="0"/>
                      </a:moveTo>
                      <a:lnTo>
                        <a:pt x="4139" y="6480"/>
                      </a:lnTo>
                      <a:cubicBezTo>
                        <a:pt x="4269" y="6397"/>
                        <a:pt x="4395" y="6311"/>
                        <a:pt x="4519" y="622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6" name="Freeform 37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387437" cy="627059"/>
                </a:xfrm>
                <a:custGeom>
                  <a:avLst/>
                  <a:gdLst>
                    <a:gd name="T0" fmla="*/ 0 w 4139"/>
                    <a:gd name="T1" fmla="*/ 0 h 6715"/>
                    <a:gd name="T2" fmla="*/ 3745 w 4139"/>
                    <a:gd name="T3" fmla="*/ 6715 h 6715"/>
                    <a:gd name="T4" fmla="*/ 4139 w 4139"/>
                    <a:gd name="T5" fmla="*/ 6480 h 6715"/>
                    <a:gd name="T6" fmla="*/ 0 w 4139"/>
                    <a:gd name="T7" fmla="*/ 0 h 67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39" h="6715">
                      <a:moveTo>
                        <a:pt x="0" y="0"/>
                      </a:moveTo>
                      <a:lnTo>
                        <a:pt x="3745" y="6715"/>
                      </a:lnTo>
                      <a:cubicBezTo>
                        <a:pt x="3878" y="6641"/>
                        <a:pt x="4010" y="6562"/>
                        <a:pt x="4139" y="648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7" name="Freeform 10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350095" cy="647286"/>
                </a:xfrm>
                <a:custGeom>
                  <a:avLst/>
                  <a:gdLst>
                    <a:gd name="T0" fmla="*/ 0 w 3745"/>
                    <a:gd name="T1" fmla="*/ 0 h 6927"/>
                    <a:gd name="T2" fmla="*/ 3336 w 3745"/>
                    <a:gd name="T3" fmla="*/ 6927 h 6927"/>
                    <a:gd name="T4" fmla="*/ 3745 w 3745"/>
                    <a:gd name="T5" fmla="*/ 6715 h 6927"/>
                    <a:gd name="T6" fmla="*/ 0 w 3745"/>
                    <a:gd name="T7" fmla="*/ 0 h 69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45" h="6927">
                      <a:moveTo>
                        <a:pt x="0" y="0"/>
                      </a:moveTo>
                      <a:lnTo>
                        <a:pt x="3336" y="6927"/>
                      </a:lnTo>
                      <a:cubicBezTo>
                        <a:pt x="3474" y="6861"/>
                        <a:pt x="3611" y="6790"/>
                        <a:pt x="3745" y="6715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8" name="Freeform 10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311195" cy="664402"/>
                </a:xfrm>
                <a:custGeom>
                  <a:avLst/>
                  <a:gdLst>
                    <a:gd name="T0" fmla="*/ 0 w 3336"/>
                    <a:gd name="T1" fmla="*/ 0 h 7114"/>
                    <a:gd name="T2" fmla="*/ 2916 w 3336"/>
                    <a:gd name="T3" fmla="*/ 7114 h 7114"/>
                    <a:gd name="T4" fmla="*/ 3336 w 3336"/>
                    <a:gd name="T5" fmla="*/ 6927 h 7114"/>
                    <a:gd name="T6" fmla="*/ 0 w 3336"/>
                    <a:gd name="T7" fmla="*/ 0 h 7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36" h="7114">
                      <a:moveTo>
                        <a:pt x="0" y="0"/>
                      </a:moveTo>
                      <a:lnTo>
                        <a:pt x="2916" y="7114"/>
                      </a:lnTo>
                      <a:cubicBezTo>
                        <a:pt x="3058" y="7056"/>
                        <a:pt x="3198" y="6994"/>
                        <a:pt x="3336" y="6927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79" name="Freeform 11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272296" cy="679962"/>
                </a:xfrm>
                <a:custGeom>
                  <a:avLst/>
                  <a:gdLst>
                    <a:gd name="T0" fmla="*/ 0 w 2916"/>
                    <a:gd name="T1" fmla="*/ 0 h 7276"/>
                    <a:gd name="T2" fmla="*/ 2485 w 2916"/>
                    <a:gd name="T3" fmla="*/ 7276 h 7276"/>
                    <a:gd name="T4" fmla="*/ 2916 w 2916"/>
                    <a:gd name="T5" fmla="*/ 7114 h 7276"/>
                    <a:gd name="T6" fmla="*/ 0 w 2916"/>
                    <a:gd name="T7" fmla="*/ 0 h 7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916" h="7276">
                      <a:moveTo>
                        <a:pt x="0" y="0"/>
                      </a:moveTo>
                      <a:lnTo>
                        <a:pt x="2485" y="7276"/>
                      </a:lnTo>
                      <a:cubicBezTo>
                        <a:pt x="2630" y="7227"/>
                        <a:pt x="2774" y="7173"/>
                        <a:pt x="2916" y="711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0" name="Freeform 113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231840" cy="692409"/>
                </a:xfrm>
                <a:custGeom>
                  <a:avLst/>
                  <a:gdLst>
                    <a:gd name="T0" fmla="*/ 0 w 2485"/>
                    <a:gd name="T1" fmla="*/ 0 h 7412"/>
                    <a:gd name="T2" fmla="*/ 2046 w 2485"/>
                    <a:gd name="T3" fmla="*/ 7412 h 7412"/>
                    <a:gd name="T4" fmla="*/ 2485 w 2485"/>
                    <a:gd name="T5" fmla="*/ 7276 h 7412"/>
                    <a:gd name="T6" fmla="*/ 0 w 2485"/>
                    <a:gd name="T7" fmla="*/ 0 h 74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85" h="7412">
                      <a:moveTo>
                        <a:pt x="0" y="0"/>
                      </a:moveTo>
                      <a:lnTo>
                        <a:pt x="2046" y="7412"/>
                      </a:lnTo>
                      <a:cubicBezTo>
                        <a:pt x="2194" y="7371"/>
                        <a:pt x="2340" y="7326"/>
                        <a:pt x="2485" y="727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1" name="Freeform 115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191385" cy="701746"/>
                </a:xfrm>
                <a:custGeom>
                  <a:avLst/>
                  <a:gdLst>
                    <a:gd name="T0" fmla="*/ 0 w 2046"/>
                    <a:gd name="T1" fmla="*/ 0 h 7521"/>
                    <a:gd name="T2" fmla="*/ 1599 w 2046"/>
                    <a:gd name="T3" fmla="*/ 7521 h 7521"/>
                    <a:gd name="T4" fmla="*/ 2046 w 2046"/>
                    <a:gd name="T5" fmla="*/ 7412 h 7521"/>
                    <a:gd name="T6" fmla="*/ 0 w 2046"/>
                    <a:gd name="T7" fmla="*/ 0 h 7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46" h="7521">
                      <a:moveTo>
                        <a:pt x="0" y="0"/>
                      </a:moveTo>
                      <a:lnTo>
                        <a:pt x="1599" y="7521"/>
                      </a:lnTo>
                      <a:cubicBezTo>
                        <a:pt x="1749" y="7489"/>
                        <a:pt x="1898" y="7452"/>
                        <a:pt x="2046" y="741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2" name="Freeform 117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149374" cy="709526"/>
                </a:xfrm>
                <a:custGeom>
                  <a:avLst/>
                  <a:gdLst>
                    <a:gd name="T0" fmla="*/ 0 w 1599"/>
                    <a:gd name="T1" fmla="*/ 0 h 7603"/>
                    <a:gd name="T2" fmla="*/ 1146 w 1599"/>
                    <a:gd name="T3" fmla="*/ 7603 h 7603"/>
                    <a:gd name="T4" fmla="*/ 1599 w 1599"/>
                    <a:gd name="T5" fmla="*/ 7521 h 7603"/>
                    <a:gd name="T6" fmla="*/ 0 w 1599"/>
                    <a:gd name="T7" fmla="*/ 0 h 76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99" h="7603">
                      <a:moveTo>
                        <a:pt x="0" y="0"/>
                      </a:moveTo>
                      <a:lnTo>
                        <a:pt x="1146" y="7603"/>
                      </a:lnTo>
                      <a:cubicBezTo>
                        <a:pt x="1298" y="7580"/>
                        <a:pt x="1449" y="7553"/>
                        <a:pt x="1599" y="752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3" name="Freeform 119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107363" cy="715749"/>
                </a:xfrm>
                <a:custGeom>
                  <a:avLst/>
                  <a:gdLst>
                    <a:gd name="T0" fmla="*/ 0 w 1146"/>
                    <a:gd name="T1" fmla="*/ 0 h 7658"/>
                    <a:gd name="T2" fmla="*/ 690 w 1146"/>
                    <a:gd name="T3" fmla="*/ 7658 h 7658"/>
                    <a:gd name="T4" fmla="*/ 1146 w 1146"/>
                    <a:gd name="T5" fmla="*/ 7603 h 7658"/>
                    <a:gd name="T6" fmla="*/ 0 w 1146"/>
                    <a:gd name="T7" fmla="*/ 0 h 76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46" h="7658">
                      <a:moveTo>
                        <a:pt x="0" y="0"/>
                      </a:moveTo>
                      <a:lnTo>
                        <a:pt x="690" y="7658"/>
                      </a:lnTo>
                      <a:cubicBezTo>
                        <a:pt x="842" y="7644"/>
                        <a:pt x="995" y="7626"/>
                        <a:pt x="1146" y="760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4" name="Freeform 121"/>
                <p:cNvSpPr>
                  <a:spLocks/>
                </p:cNvSpPr>
                <p:nvPr/>
              </p:nvSpPr>
              <p:spPr bwMode="auto">
                <a:xfrm>
                  <a:off x="4623841" y="3921873"/>
                  <a:ext cx="65350" cy="717305"/>
                </a:xfrm>
                <a:custGeom>
                  <a:avLst/>
                  <a:gdLst>
                    <a:gd name="T0" fmla="*/ 0 w 690"/>
                    <a:gd name="T1" fmla="*/ 0 h 7685"/>
                    <a:gd name="T2" fmla="*/ 230 w 690"/>
                    <a:gd name="T3" fmla="*/ 7685 h 7685"/>
                    <a:gd name="T4" fmla="*/ 690 w 690"/>
                    <a:gd name="T5" fmla="*/ 7658 h 7685"/>
                    <a:gd name="T6" fmla="*/ 0 w 690"/>
                    <a:gd name="T7" fmla="*/ 0 h 76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90" h="7685">
                      <a:moveTo>
                        <a:pt x="0" y="0"/>
                      </a:moveTo>
                      <a:lnTo>
                        <a:pt x="230" y="7685"/>
                      </a:lnTo>
                      <a:cubicBezTo>
                        <a:pt x="384" y="7681"/>
                        <a:pt x="537" y="7672"/>
                        <a:pt x="690" y="7658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5" name="Freeform 123"/>
                <p:cNvSpPr>
                  <a:spLocks/>
                </p:cNvSpPr>
                <p:nvPr/>
              </p:nvSpPr>
              <p:spPr bwMode="auto">
                <a:xfrm>
                  <a:off x="4603614" y="3921873"/>
                  <a:ext cx="42012" cy="718861"/>
                </a:xfrm>
                <a:custGeom>
                  <a:avLst/>
                  <a:gdLst>
                    <a:gd name="T0" fmla="*/ 230 w 460"/>
                    <a:gd name="T1" fmla="*/ 0 h 7690"/>
                    <a:gd name="T2" fmla="*/ 0 w 460"/>
                    <a:gd name="T3" fmla="*/ 7685 h 7690"/>
                    <a:gd name="T4" fmla="*/ 460 w 460"/>
                    <a:gd name="T5" fmla="*/ 7685 h 7690"/>
                    <a:gd name="T6" fmla="*/ 230 w 460"/>
                    <a:gd name="T7" fmla="*/ 0 h 76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60" h="7690">
                      <a:moveTo>
                        <a:pt x="230" y="0"/>
                      </a:moveTo>
                      <a:lnTo>
                        <a:pt x="0" y="7685"/>
                      </a:lnTo>
                      <a:cubicBezTo>
                        <a:pt x="154" y="7690"/>
                        <a:pt x="307" y="7690"/>
                        <a:pt x="460" y="7685"/>
                      </a:cubicBezTo>
                      <a:lnTo>
                        <a:pt x="23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6" name="Freeform 125"/>
                <p:cNvSpPr>
                  <a:spLocks/>
                </p:cNvSpPr>
                <p:nvPr/>
              </p:nvSpPr>
              <p:spPr bwMode="auto">
                <a:xfrm>
                  <a:off x="4560046" y="3921873"/>
                  <a:ext cx="63795" cy="717305"/>
                </a:xfrm>
                <a:custGeom>
                  <a:avLst/>
                  <a:gdLst>
                    <a:gd name="T0" fmla="*/ 689 w 689"/>
                    <a:gd name="T1" fmla="*/ 0 h 7685"/>
                    <a:gd name="T2" fmla="*/ 0 w 689"/>
                    <a:gd name="T3" fmla="*/ 7658 h 7685"/>
                    <a:gd name="T4" fmla="*/ 459 w 689"/>
                    <a:gd name="T5" fmla="*/ 7685 h 7685"/>
                    <a:gd name="T6" fmla="*/ 689 w 689"/>
                    <a:gd name="T7" fmla="*/ 0 h 76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9" h="7685">
                      <a:moveTo>
                        <a:pt x="689" y="0"/>
                      </a:moveTo>
                      <a:lnTo>
                        <a:pt x="0" y="7658"/>
                      </a:lnTo>
                      <a:cubicBezTo>
                        <a:pt x="153" y="7672"/>
                        <a:pt x="306" y="7681"/>
                        <a:pt x="459" y="7685"/>
                      </a:cubicBezTo>
                      <a:lnTo>
                        <a:pt x="68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7" name="Freeform 127"/>
                <p:cNvSpPr>
                  <a:spLocks/>
                </p:cNvSpPr>
                <p:nvPr/>
              </p:nvSpPr>
              <p:spPr bwMode="auto">
                <a:xfrm>
                  <a:off x="4518035" y="3921873"/>
                  <a:ext cx="105806" cy="715749"/>
                </a:xfrm>
                <a:custGeom>
                  <a:avLst/>
                  <a:gdLst>
                    <a:gd name="T0" fmla="*/ 1146 w 1146"/>
                    <a:gd name="T1" fmla="*/ 0 h 7658"/>
                    <a:gd name="T2" fmla="*/ 0 w 1146"/>
                    <a:gd name="T3" fmla="*/ 7603 h 7658"/>
                    <a:gd name="T4" fmla="*/ 457 w 1146"/>
                    <a:gd name="T5" fmla="*/ 7658 h 7658"/>
                    <a:gd name="T6" fmla="*/ 1146 w 1146"/>
                    <a:gd name="T7" fmla="*/ 0 h 76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46" h="7658">
                      <a:moveTo>
                        <a:pt x="1146" y="0"/>
                      </a:moveTo>
                      <a:lnTo>
                        <a:pt x="0" y="7603"/>
                      </a:lnTo>
                      <a:cubicBezTo>
                        <a:pt x="152" y="7626"/>
                        <a:pt x="304" y="7644"/>
                        <a:pt x="457" y="7658"/>
                      </a:cubicBezTo>
                      <a:lnTo>
                        <a:pt x="114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8" name="Freeform 129"/>
                <p:cNvSpPr>
                  <a:spLocks/>
                </p:cNvSpPr>
                <p:nvPr/>
              </p:nvSpPr>
              <p:spPr bwMode="auto">
                <a:xfrm>
                  <a:off x="4476024" y="3921873"/>
                  <a:ext cx="147818" cy="709526"/>
                </a:xfrm>
                <a:custGeom>
                  <a:avLst/>
                  <a:gdLst>
                    <a:gd name="T0" fmla="*/ 1598 w 1598"/>
                    <a:gd name="T1" fmla="*/ 0 h 7603"/>
                    <a:gd name="T2" fmla="*/ 0 w 1598"/>
                    <a:gd name="T3" fmla="*/ 7521 h 7603"/>
                    <a:gd name="T4" fmla="*/ 452 w 1598"/>
                    <a:gd name="T5" fmla="*/ 7603 h 7603"/>
                    <a:gd name="T6" fmla="*/ 1598 w 1598"/>
                    <a:gd name="T7" fmla="*/ 0 h 76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98" h="7603">
                      <a:moveTo>
                        <a:pt x="1598" y="0"/>
                      </a:moveTo>
                      <a:lnTo>
                        <a:pt x="0" y="7521"/>
                      </a:lnTo>
                      <a:cubicBezTo>
                        <a:pt x="150" y="7553"/>
                        <a:pt x="301" y="7580"/>
                        <a:pt x="452" y="7603"/>
                      </a:cubicBezTo>
                      <a:lnTo>
                        <a:pt x="1598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89" name="Freeform 131"/>
                <p:cNvSpPr>
                  <a:spLocks/>
                </p:cNvSpPr>
                <p:nvPr/>
              </p:nvSpPr>
              <p:spPr bwMode="auto">
                <a:xfrm>
                  <a:off x="4434013" y="3921873"/>
                  <a:ext cx="189829" cy="701746"/>
                </a:xfrm>
                <a:custGeom>
                  <a:avLst/>
                  <a:gdLst>
                    <a:gd name="T0" fmla="*/ 2045 w 2045"/>
                    <a:gd name="T1" fmla="*/ 0 h 7521"/>
                    <a:gd name="T2" fmla="*/ 0 w 2045"/>
                    <a:gd name="T3" fmla="*/ 7412 h 7521"/>
                    <a:gd name="T4" fmla="*/ 447 w 2045"/>
                    <a:gd name="T5" fmla="*/ 7521 h 7521"/>
                    <a:gd name="T6" fmla="*/ 2045 w 2045"/>
                    <a:gd name="T7" fmla="*/ 0 h 7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45" h="7521">
                      <a:moveTo>
                        <a:pt x="2045" y="0"/>
                      </a:moveTo>
                      <a:lnTo>
                        <a:pt x="0" y="7412"/>
                      </a:lnTo>
                      <a:cubicBezTo>
                        <a:pt x="148" y="7452"/>
                        <a:pt x="297" y="7489"/>
                        <a:pt x="447" y="7521"/>
                      </a:cubicBezTo>
                      <a:lnTo>
                        <a:pt x="204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0" name="Freeform 133"/>
                <p:cNvSpPr>
                  <a:spLocks/>
                </p:cNvSpPr>
                <p:nvPr/>
              </p:nvSpPr>
              <p:spPr bwMode="auto">
                <a:xfrm>
                  <a:off x="4392000" y="3921873"/>
                  <a:ext cx="231840" cy="692410"/>
                </a:xfrm>
                <a:custGeom>
                  <a:avLst/>
                  <a:gdLst>
                    <a:gd name="T0" fmla="*/ 2485 w 2485"/>
                    <a:gd name="T1" fmla="*/ 0 h 7412"/>
                    <a:gd name="T2" fmla="*/ 0 w 2485"/>
                    <a:gd name="T3" fmla="*/ 7276 h 7412"/>
                    <a:gd name="T4" fmla="*/ 440 w 2485"/>
                    <a:gd name="T5" fmla="*/ 7412 h 7412"/>
                    <a:gd name="T6" fmla="*/ 2485 w 2485"/>
                    <a:gd name="T7" fmla="*/ 0 h 74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85" h="7412">
                      <a:moveTo>
                        <a:pt x="2485" y="0"/>
                      </a:moveTo>
                      <a:lnTo>
                        <a:pt x="0" y="7276"/>
                      </a:lnTo>
                      <a:cubicBezTo>
                        <a:pt x="145" y="7326"/>
                        <a:pt x="292" y="7371"/>
                        <a:pt x="440" y="7412"/>
                      </a:cubicBezTo>
                      <a:lnTo>
                        <a:pt x="248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1" name="Freeform 135"/>
                <p:cNvSpPr>
                  <a:spLocks/>
                </p:cNvSpPr>
                <p:nvPr/>
              </p:nvSpPr>
              <p:spPr bwMode="auto">
                <a:xfrm>
                  <a:off x="4353102" y="3921873"/>
                  <a:ext cx="270739" cy="679962"/>
                </a:xfrm>
                <a:custGeom>
                  <a:avLst/>
                  <a:gdLst>
                    <a:gd name="T0" fmla="*/ 2915 w 2915"/>
                    <a:gd name="T1" fmla="*/ 0 h 7276"/>
                    <a:gd name="T2" fmla="*/ 0 w 2915"/>
                    <a:gd name="T3" fmla="*/ 7114 h 7276"/>
                    <a:gd name="T4" fmla="*/ 430 w 2915"/>
                    <a:gd name="T5" fmla="*/ 7276 h 7276"/>
                    <a:gd name="T6" fmla="*/ 2915 w 2915"/>
                    <a:gd name="T7" fmla="*/ 0 h 7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915" h="7276">
                      <a:moveTo>
                        <a:pt x="2915" y="0"/>
                      </a:moveTo>
                      <a:lnTo>
                        <a:pt x="0" y="7114"/>
                      </a:lnTo>
                      <a:cubicBezTo>
                        <a:pt x="142" y="7173"/>
                        <a:pt x="285" y="7227"/>
                        <a:pt x="430" y="7276"/>
                      </a:cubicBezTo>
                      <a:lnTo>
                        <a:pt x="291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2" name="Freeform 137"/>
                <p:cNvSpPr>
                  <a:spLocks/>
                </p:cNvSpPr>
                <p:nvPr/>
              </p:nvSpPr>
              <p:spPr bwMode="auto">
                <a:xfrm>
                  <a:off x="4312646" y="3921873"/>
                  <a:ext cx="311195" cy="664402"/>
                </a:xfrm>
                <a:custGeom>
                  <a:avLst/>
                  <a:gdLst>
                    <a:gd name="T0" fmla="*/ 3336 w 3336"/>
                    <a:gd name="T1" fmla="*/ 0 h 7114"/>
                    <a:gd name="T2" fmla="*/ 0 w 3336"/>
                    <a:gd name="T3" fmla="*/ 6927 h 7114"/>
                    <a:gd name="T4" fmla="*/ 421 w 3336"/>
                    <a:gd name="T5" fmla="*/ 7114 h 7114"/>
                    <a:gd name="T6" fmla="*/ 3336 w 3336"/>
                    <a:gd name="T7" fmla="*/ 0 h 7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36" h="7114">
                      <a:moveTo>
                        <a:pt x="3336" y="0"/>
                      </a:moveTo>
                      <a:lnTo>
                        <a:pt x="0" y="6927"/>
                      </a:lnTo>
                      <a:cubicBezTo>
                        <a:pt x="139" y="6994"/>
                        <a:pt x="279" y="7056"/>
                        <a:pt x="421" y="7114"/>
                      </a:cubicBezTo>
                      <a:lnTo>
                        <a:pt x="333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3" name="Freeform 139"/>
                <p:cNvSpPr>
                  <a:spLocks/>
                </p:cNvSpPr>
                <p:nvPr/>
              </p:nvSpPr>
              <p:spPr bwMode="auto">
                <a:xfrm>
                  <a:off x="4275304" y="3921873"/>
                  <a:ext cx="348538" cy="647286"/>
                </a:xfrm>
                <a:custGeom>
                  <a:avLst/>
                  <a:gdLst>
                    <a:gd name="T0" fmla="*/ 3744 w 3744"/>
                    <a:gd name="T1" fmla="*/ 0 h 6927"/>
                    <a:gd name="T2" fmla="*/ 0 w 3744"/>
                    <a:gd name="T3" fmla="*/ 6715 h 6927"/>
                    <a:gd name="T4" fmla="*/ 408 w 3744"/>
                    <a:gd name="T5" fmla="*/ 6927 h 6927"/>
                    <a:gd name="T6" fmla="*/ 3744 w 3744"/>
                    <a:gd name="T7" fmla="*/ 0 h 69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44" h="6927">
                      <a:moveTo>
                        <a:pt x="3744" y="0"/>
                      </a:moveTo>
                      <a:lnTo>
                        <a:pt x="0" y="6715"/>
                      </a:lnTo>
                      <a:cubicBezTo>
                        <a:pt x="134" y="6790"/>
                        <a:pt x="270" y="6861"/>
                        <a:pt x="408" y="6927"/>
                      </a:cubicBezTo>
                      <a:lnTo>
                        <a:pt x="3744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4" name="Freeform 141"/>
                <p:cNvSpPr>
                  <a:spLocks/>
                </p:cNvSpPr>
                <p:nvPr/>
              </p:nvSpPr>
              <p:spPr bwMode="auto">
                <a:xfrm>
                  <a:off x="4237959" y="3921873"/>
                  <a:ext cx="385882" cy="627059"/>
                </a:xfrm>
                <a:custGeom>
                  <a:avLst/>
                  <a:gdLst>
                    <a:gd name="T0" fmla="*/ 4139 w 4139"/>
                    <a:gd name="T1" fmla="*/ 0 h 6715"/>
                    <a:gd name="T2" fmla="*/ 0 w 4139"/>
                    <a:gd name="T3" fmla="*/ 6480 h 6715"/>
                    <a:gd name="T4" fmla="*/ 395 w 4139"/>
                    <a:gd name="T5" fmla="*/ 6715 h 6715"/>
                    <a:gd name="T6" fmla="*/ 4139 w 4139"/>
                    <a:gd name="T7" fmla="*/ 0 h 67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39" h="6715">
                      <a:moveTo>
                        <a:pt x="4139" y="0"/>
                      </a:moveTo>
                      <a:lnTo>
                        <a:pt x="0" y="6480"/>
                      </a:lnTo>
                      <a:cubicBezTo>
                        <a:pt x="129" y="6562"/>
                        <a:pt x="261" y="6641"/>
                        <a:pt x="395" y="6715"/>
                      </a:cubicBezTo>
                      <a:lnTo>
                        <a:pt x="413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5" name="Freeform 143"/>
                <p:cNvSpPr>
                  <a:spLocks/>
                </p:cNvSpPr>
                <p:nvPr/>
              </p:nvSpPr>
              <p:spPr bwMode="auto">
                <a:xfrm>
                  <a:off x="4202171" y="3921873"/>
                  <a:ext cx="421670" cy="605276"/>
                </a:xfrm>
                <a:custGeom>
                  <a:avLst/>
                  <a:gdLst>
                    <a:gd name="T0" fmla="*/ 4519 w 4519"/>
                    <a:gd name="T1" fmla="*/ 0 h 6480"/>
                    <a:gd name="T2" fmla="*/ 0 w 4519"/>
                    <a:gd name="T3" fmla="*/ 6220 h 6480"/>
                    <a:gd name="T4" fmla="*/ 380 w 4519"/>
                    <a:gd name="T5" fmla="*/ 6480 h 6480"/>
                    <a:gd name="T6" fmla="*/ 4519 w 4519"/>
                    <a:gd name="T7" fmla="*/ 0 h 64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519" h="6480">
                      <a:moveTo>
                        <a:pt x="4519" y="0"/>
                      </a:moveTo>
                      <a:lnTo>
                        <a:pt x="0" y="6220"/>
                      </a:lnTo>
                      <a:cubicBezTo>
                        <a:pt x="124" y="6311"/>
                        <a:pt x="251" y="6397"/>
                        <a:pt x="380" y="6480"/>
                      </a:cubicBezTo>
                      <a:lnTo>
                        <a:pt x="451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6" name="Freeform 145"/>
                <p:cNvSpPr>
                  <a:spLocks/>
                </p:cNvSpPr>
                <p:nvPr/>
              </p:nvSpPr>
              <p:spPr bwMode="auto">
                <a:xfrm>
                  <a:off x="4167941" y="3921873"/>
                  <a:ext cx="455901" cy="580379"/>
                </a:xfrm>
                <a:custGeom>
                  <a:avLst/>
                  <a:gdLst>
                    <a:gd name="T0" fmla="*/ 4883 w 4883"/>
                    <a:gd name="T1" fmla="*/ 0 h 6220"/>
                    <a:gd name="T2" fmla="*/ 0 w 4883"/>
                    <a:gd name="T3" fmla="*/ 5939 h 6220"/>
                    <a:gd name="T4" fmla="*/ 364 w 4883"/>
                    <a:gd name="T5" fmla="*/ 6220 h 6220"/>
                    <a:gd name="T6" fmla="*/ 4883 w 4883"/>
                    <a:gd name="T7" fmla="*/ 0 h 6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83" h="6220">
                      <a:moveTo>
                        <a:pt x="4883" y="0"/>
                      </a:moveTo>
                      <a:lnTo>
                        <a:pt x="0" y="5939"/>
                      </a:lnTo>
                      <a:cubicBezTo>
                        <a:pt x="119" y="6036"/>
                        <a:pt x="240" y="6130"/>
                        <a:pt x="364" y="6220"/>
                      </a:cubicBezTo>
                      <a:lnTo>
                        <a:pt x="4883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7" name="Freeform 147"/>
                <p:cNvSpPr>
                  <a:spLocks/>
                </p:cNvSpPr>
                <p:nvPr/>
              </p:nvSpPr>
              <p:spPr bwMode="auto">
                <a:xfrm>
                  <a:off x="4136821" y="3921873"/>
                  <a:ext cx="487020" cy="553927"/>
                </a:xfrm>
                <a:custGeom>
                  <a:avLst/>
                  <a:gdLst>
                    <a:gd name="T0" fmla="*/ 5229 w 5229"/>
                    <a:gd name="T1" fmla="*/ 0 h 5939"/>
                    <a:gd name="T2" fmla="*/ 0 w 5229"/>
                    <a:gd name="T3" fmla="*/ 5636 h 5939"/>
                    <a:gd name="T4" fmla="*/ 346 w 5229"/>
                    <a:gd name="T5" fmla="*/ 5939 h 5939"/>
                    <a:gd name="T6" fmla="*/ 5229 w 5229"/>
                    <a:gd name="T7" fmla="*/ 0 h 59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29" h="5939">
                      <a:moveTo>
                        <a:pt x="5229" y="0"/>
                      </a:moveTo>
                      <a:lnTo>
                        <a:pt x="0" y="5636"/>
                      </a:lnTo>
                      <a:cubicBezTo>
                        <a:pt x="112" y="5741"/>
                        <a:pt x="228" y="5842"/>
                        <a:pt x="346" y="5939"/>
                      </a:cubicBezTo>
                      <a:lnTo>
                        <a:pt x="522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8" name="Freeform 149"/>
                <p:cNvSpPr>
                  <a:spLocks/>
                </p:cNvSpPr>
                <p:nvPr/>
              </p:nvSpPr>
              <p:spPr bwMode="auto">
                <a:xfrm>
                  <a:off x="4105702" y="3921873"/>
                  <a:ext cx="518139" cy="525920"/>
                </a:xfrm>
                <a:custGeom>
                  <a:avLst/>
                  <a:gdLst>
                    <a:gd name="T0" fmla="*/ 5557 w 5557"/>
                    <a:gd name="T1" fmla="*/ 0 h 5636"/>
                    <a:gd name="T2" fmla="*/ 0 w 5557"/>
                    <a:gd name="T3" fmla="*/ 5313 h 5636"/>
                    <a:gd name="T4" fmla="*/ 328 w 5557"/>
                    <a:gd name="T5" fmla="*/ 5636 h 5636"/>
                    <a:gd name="T6" fmla="*/ 5557 w 5557"/>
                    <a:gd name="T7" fmla="*/ 0 h 56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557" h="5636">
                      <a:moveTo>
                        <a:pt x="5557" y="0"/>
                      </a:moveTo>
                      <a:lnTo>
                        <a:pt x="0" y="5313"/>
                      </a:lnTo>
                      <a:cubicBezTo>
                        <a:pt x="106" y="5424"/>
                        <a:pt x="215" y="5532"/>
                        <a:pt x="328" y="5636"/>
                      </a:cubicBezTo>
                      <a:lnTo>
                        <a:pt x="5557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399" name="Freeform 151"/>
                <p:cNvSpPr>
                  <a:spLocks/>
                </p:cNvSpPr>
                <p:nvPr/>
              </p:nvSpPr>
              <p:spPr bwMode="auto">
                <a:xfrm>
                  <a:off x="4077693" y="3921873"/>
                  <a:ext cx="546148" cy="496357"/>
                </a:xfrm>
                <a:custGeom>
                  <a:avLst/>
                  <a:gdLst>
                    <a:gd name="T0" fmla="*/ 5865 w 5865"/>
                    <a:gd name="T1" fmla="*/ 0 h 5313"/>
                    <a:gd name="T2" fmla="*/ 0 w 5865"/>
                    <a:gd name="T3" fmla="*/ 4972 h 5313"/>
                    <a:gd name="T4" fmla="*/ 308 w 5865"/>
                    <a:gd name="T5" fmla="*/ 5313 h 5313"/>
                    <a:gd name="T6" fmla="*/ 5865 w 5865"/>
                    <a:gd name="T7" fmla="*/ 0 h 5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865" h="5313">
                      <a:moveTo>
                        <a:pt x="5865" y="0"/>
                      </a:moveTo>
                      <a:lnTo>
                        <a:pt x="0" y="4972"/>
                      </a:lnTo>
                      <a:cubicBezTo>
                        <a:pt x="99" y="5089"/>
                        <a:pt x="202" y="5203"/>
                        <a:pt x="308" y="5313"/>
                      </a:cubicBezTo>
                      <a:lnTo>
                        <a:pt x="586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0" name="Freeform 153"/>
                <p:cNvSpPr>
                  <a:spLocks/>
                </p:cNvSpPr>
                <p:nvPr/>
              </p:nvSpPr>
              <p:spPr bwMode="auto">
                <a:xfrm>
                  <a:off x="4049686" y="3921873"/>
                  <a:ext cx="574155" cy="463681"/>
                </a:xfrm>
                <a:custGeom>
                  <a:avLst/>
                  <a:gdLst>
                    <a:gd name="T0" fmla="*/ 6151 w 6151"/>
                    <a:gd name="T1" fmla="*/ 0 h 4972"/>
                    <a:gd name="T2" fmla="*/ 0 w 6151"/>
                    <a:gd name="T3" fmla="*/ 4612 h 4972"/>
                    <a:gd name="T4" fmla="*/ 286 w 6151"/>
                    <a:gd name="T5" fmla="*/ 4972 h 4972"/>
                    <a:gd name="T6" fmla="*/ 6151 w 6151"/>
                    <a:gd name="T7" fmla="*/ 0 h 49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151" h="4972">
                      <a:moveTo>
                        <a:pt x="6151" y="0"/>
                      </a:moveTo>
                      <a:lnTo>
                        <a:pt x="0" y="4612"/>
                      </a:lnTo>
                      <a:cubicBezTo>
                        <a:pt x="92" y="4735"/>
                        <a:pt x="187" y="4855"/>
                        <a:pt x="286" y="4972"/>
                      </a:cubicBezTo>
                      <a:lnTo>
                        <a:pt x="6151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1" name="Freeform 155"/>
                <p:cNvSpPr>
                  <a:spLocks/>
                </p:cNvSpPr>
                <p:nvPr/>
              </p:nvSpPr>
              <p:spPr bwMode="auto">
                <a:xfrm>
                  <a:off x="4026348" y="3921873"/>
                  <a:ext cx="597494" cy="431007"/>
                </a:xfrm>
                <a:custGeom>
                  <a:avLst/>
                  <a:gdLst>
                    <a:gd name="T0" fmla="*/ 6416 w 6416"/>
                    <a:gd name="T1" fmla="*/ 0 h 4612"/>
                    <a:gd name="T2" fmla="*/ 0 w 6416"/>
                    <a:gd name="T3" fmla="*/ 4236 h 4612"/>
                    <a:gd name="T4" fmla="*/ 265 w 6416"/>
                    <a:gd name="T5" fmla="*/ 4612 h 4612"/>
                    <a:gd name="T6" fmla="*/ 6416 w 6416"/>
                    <a:gd name="T7" fmla="*/ 0 h 4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16" h="4612">
                      <a:moveTo>
                        <a:pt x="6416" y="0"/>
                      </a:moveTo>
                      <a:lnTo>
                        <a:pt x="0" y="4236"/>
                      </a:lnTo>
                      <a:cubicBezTo>
                        <a:pt x="84" y="4364"/>
                        <a:pt x="173" y="4489"/>
                        <a:pt x="265" y="4612"/>
                      </a:cubicBezTo>
                      <a:lnTo>
                        <a:pt x="641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2" name="Freeform 157"/>
                <p:cNvSpPr>
                  <a:spLocks/>
                </p:cNvSpPr>
                <p:nvPr/>
              </p:nvSpPr>
              <p:spPr bwMode="auto">
                <a:xfrm>
                  <a:off x="4003006" y="3921873"/>
                  <a:ext cx="620834" cy="395219"/>
                </a:xfrm>
                <a:custGeom>
                  <a:avLst/>
                  <a:gdLst>
                    <a:gd name="T0" fmla="*/ 6658 w 6658"/>
                    <a:gd name="T1" fmla="*/ 0 h 4236"/>
                    <a:gd name="T2" fmla="*/ 0 w 6658"/>
                    <a:gd name="T3" fmla="*/ 3845 h 4236"/>
                    <a:gd name="T4" fmla="*/ 242 w 6658"/>
                    <a:gd name="T5" fmla="*/ 4236 h 4236"/>
                    <a:gd name="T6" fmla="*/ 6658 w 6658"/>
                    <a:gd name="T7" fmla="*/ 0 h 42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58" h="4236">
                      <a:moveTo>
                        <a:pt x="6658" y="0"/>
                      </a:moveTo>
                      <a:lnTo>
                        <a:pt x="0" y="3845"/>
                      </a:lnTo>
                      <a:cubicBezTo>
                        <a:pt x="77" y="3977"/>
                        <a:pt x="157" y="4108"/>
                        <a:pt x="242" y="4236"/>
                      </a:cubicBezTo>
                      <a:lnTo>
                        <a:pt x="6658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3" name="Freeform 159"/>
                <p:cNvSpPr>
                  <a:spLocks/>
                </p:cNvSpPr>
                <p:nvPr/>
              </p:nvSpPr>
              <p:spPr bwMode="auto">
                <a:xfrm>
                  <a:off x="3982779" y="3921873"/>
                  <a:ext cx="641062" cy="359430"/>
                </a:xfrm>
                <a:custGeom>
                  <a:avLst/>
                  <a:gdLst>
                    <a:gd name="T0" fmla="*/ 6876 w 6876"/>
                    <a:gd name="T1" fmla="*/ 0 h 3845"/>
                    <a:gd name="T2" fmla="*/ 0 w 6876"/>
                    <a:gd name="T3" fmla="*/ 3439 h 3845"/>
                    <a:gd name="T4" fmla="*/ 218 w 6876"/>
                    <a:gd name="T5" fmla="*/ 3845 h 3845"/>
                    <a:gd name="T6" fmla="*/ 6876 w 6876"/>
                    <a:gd name="T7" fmla="*/ 0 h 38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76" h="3845">
                      <a:moveTo>
                        <a:pt x="6876" y="0"/>
                      </a:moveTo>
                      <a:lnTo>
                        <a:pt x="0" y="3439"/>
                      </a:lnTo>
                      <a:cubicBezTo>
                        <a:pt x="69" y="3577"/>
                        <a:pt x="141" y="3712"/>
                        <a:pt x="218" y="3845"/>
                      </a:cubicBezTo>
                      <a:lnTo>
                        <a:pt x="687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4" name="Freeform 161"/>
                <p:cNvSpPr>
                  <a:spLocks/>
                </p:cNvSpPr>
                <p:nvPr/>
              </p:nvSpPr>
              <p:spPr bwMode="auto">
                <a:xfrm>
                  <a:off x="3964109" y="3921873"/>
                  <a:ext cx="659733" cy="320531"/>
                </a:xfrm>
                <a:custGeom>
                  <a:avLst/>
                  <a:gdLst>
                    <a:gd name="T0" fmla="*/ 7069 w 7069"/>
                    <a:gd name="T1" fmla="*/ 0 h 3439"/>
                    <a:gd name="T2" fmla="*/ 0 w 7069"/>
                    <a:gd name="T3" fmla="*/ 3022 h 3439"/>
                    <a:gd name="T4" fmla="*/ 193 w 7069"/>
                    <a:gd name="T5" fmla="*/ 3439 h 3439"/>
                    <a:gd name="T6" fmla="*/ 7069 w 7069"/>
                    <a:gd name="T7" fmla="*/ 0 h 3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069" h="3439">
                      <a:moveTo>
                        <a:pt x="7069" y="0"/>
                      </a:moveTo>
                      <a:lnTo>
                        <a:pt x="0" y="3022"/>
                      </a:lnTo>
                      <a:cubicBezTo>
                        <a:pt x="60" y="3163"/>
                        <a:pt x="124" y="3302"/>
                        <a:pt x="193" y="3439"/>
                      </a:cubicBezTo>
                      <a:lnTo>
                        <a:pt x="7069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5" name="Freeform 163"/>
                <p:cNvSpPr>
                  <a:spLocks/>
                </p:cNvSpPr>
                <p:nvPr/>
              </p:nvSpPr>
              <p:spPr bwMode="auto">
                <a:xfrm>
                  <a:off x="3948549" y="3921873"/>
                  <a:ext cx="675293" cy="281632"/>
                </a:xfrm>
                <a:custGeom>
                  <a:avLst/>
                  <a:gdLst>
                    <a:gd name="T0" fmla="*/ 7238 w 7238"/>
                    <a:gd name="T1" fmla="*/ 0 h 3022"/>
                    <a:gd name="T2" fmla="*/ 0 w 7238"/>
                    <a:gd name="T3" fmla="*/ 2594 h 3022"/>
                    <a:gd name="T4" fmla="*/ 169 w 7238"/>
                    <a:gd name="T5" fmla="*/ 3022 h 3022"/>
                    <a:gd name="T6" fmla="*/ 7238 w 7238"/>
                    <a:gd name="T7" fmla="*/ 0 h 3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238" h="3022">
                      <a:moveTo>
                        <a:pt x="7238" y="0"/>
                      </a:moveTo>
                      <a:lnTo>
                        <a:pt x="0" y="2594"/>
                      </a:lnTo>
                      <a:cubicBezTo>
                        <a:pt x="52" y="2738"/>
                        <a:pt x="108" y="2881"/>
                        <a:pt x="169" y="3022"/>
                      </a:cubicBezTo>
                      <a:lnTo>
                        <a:pt x="7238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6" name="Freeform 165"/>
                <p:cNvSpPr>
                  <a:spLocks/>
                </p:cNvSpPr>
                <p:nvPr/>
              </p:nvSpPr>
              <p:spPr bwMode="auto">
                <a:xfrm>
                  <a:off x="3936101" y="3921873"/>
                  <a:ext cx="687740" cy="242732"/>
                </a:xfrm>
                <a:custGeom>
                  <a:avLst/>
                  <a:gdLst>
                    <a:gd name="T0" fmla="*/ 7380 w 7380"/>
                    <a:gd name="T1" fmla="*/ 0 h 2594"/>
                    <a:gd name="T2" fmla="*/ 0 w 7380"/>
                    <a:gd name="T3" fmla="*/ 2156 h 2594"/>
                    <a:gd name="T4" fmla="*/ 142 w 7380"/>
                    <a:gd name="T5" fmla="*/ 2594 h 2594"/>
                    <a:gd name="T6" fmla="*/ 7380 w 7380"/>
                    <a:gd name="T7" fmla="*/ 0 h 25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80" h="2594">
                      <a:moveTo>
                        <a:pt x="7380" y="0"/>
                      </a:moveTo>
                      <a:lnTo>
                        <a:pt x="0" y="2156"/>
                      </a:lnTo>
                      <a:cubicBezTo>
                        <a:pt x="43" y="2304"/>
                        <a:pt x="91" y="2449"/>
                        <a:pt x="142" y="2594"/>
                      </a:cubicBezTo>
                      <a:lnTo>
                        <a:pt x="738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7" name="Freeform 167"/>
                <p:cNvSpPr>
                  <a:spLocks/>
                </p:cNvSpPr>
                <p:nvPr/>
              </p:nvSpPr>
              <p:spPr bwMode="auto">
                <a:xfrm>
                  <a:off x="3925209" y="3921873"/>
                  <a:ext cx="698633" cy="200721"/>
                </a:xfrm>
                <a:custGeom>
                  <a:avLst/>
                  <a:gdLst>
                    <a:gd name="T0" fmla="*/ 7495 w 7495"/>
                    <a:gd name="T1" fmla="*/ 0 h 2156"/>
                    <a:gd name="T2" fmla="*/ 0 w 7495"/>
                    <a:gd name="T3" fmla="*/ 1711 h 2156"/>
                    <a:gd name="T4" fmla="*/ 115 w 7495"/>
                    <a:gd name="T5" fmla="*/ 2156 h 2156"/>
                    <a:gd name="T6" fmla="*/ 7495 w 7495"/>
                    <a:gd name="T7" fmla="*/ 0 h 2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95" h="2156">
                      <a:moveTo>
                        <a:pt x="7495" y="0"/>
                      </a:moveTo>
                      <a:lnTo>
                        <a:pt x="0" y="1711"/>
                      </a:lnTo>
                      <a:cubicBezTo>
                        <a:pt x="34" y="1861"/>
                        <a:pt x="72" y="2009"/>
                        <a:pt x="115" y="2156"/>
                      </a:cubicBezTo>
                      <a:lnTo>
                        <a:pt x="7495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8" name="Freeform 169"/>
                <p:cNvSpPr>
                  <a:spLocks/>
                </p:cNvSpPr>
                <p:nvPr/>
              </p:nvSpPr>
              <p:spPr bwMode="auto">
                <a:xfrm>
                  <a:off x="3915873" y="3921873"/>
                  <a:ext cx="707969" cy="160266"/>
                </a:xfrm>
                <a:custGeom>
                  <a:avLst/>
                  <a:gdLst>
                    <a:gd name="T0" fmla="*/ 7584 w 7584"/>
                    <a:gd name="T1" fmla="*/ 0 h 1711"/>
                    <a:gd name="T2" fmla="*/ 0 w 7584"/>
                    <a:gd name="T3" fmla="*/ 1260 h 1711"/>
                    <a:gd name="T4" fmla="*/ 89 w 7584"/>
                    <a:gd name="T5" fmla="*/ 1711 h 1711"/>
                    <a:gd name="T6" fmla="*/ 7584 w 7584"/>
                    <a:gd name="T7" fmla="*/ 0 h 17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84" h="1711">
                      <a:moveTo>
                        <a:pt x="7584" y="0"/>
                      </a:moveTo>
                      <a:lnTo>
                        <a:pt x="0" y="1260"/>
                      </a:lnTo>
                      <a:cubicBezTo>
                        <a:pt x="25" y="1411"/>
                        <a:pt x="54" y="1562"/>
                        <a:pt x="89" y="1711"/>
                      </a:cubicBezTo>
                      <a:lnTo>
                        <a:pt x="7584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09" name="Freeform 171"/>
                <p:cNvSpPr>
                  <a:spLocks/>
                </p:cNvSpPr>
                <p:nvPr/>
              </p:nvSpPr>
              <p:spPr bwMode="auto">
                <a:xfrm>
                  <a:off x="3911205" y="3921873"/>
                  <a:ext cx="712636" cy="118254"/>
                </a:xfrm>
                <a:custGeom>
                  <a:avLst/>
                  <a:gdLst>
                    <a:gd name="T0" fmla="*/ 7646 w 7646"/>
                    <a:gd name="T1" fmla="*/ 0 h 1260"/>
                    <a:gd name="T2" fmla="*/ 0 w 7646"/>
                    <a:gd name="T3" fmla="*/ 804 h 1260"/>
                    <a:gd name="T4" fmla="*/ 62 w 7646"/>
                    <a:gd name="T5" fmla="*/ 1260 h 1260"/>
                    <a:gd name="T6" fmla="*/ 7646 w 7646"/>
                    <a:gd name="T7" fmla="*/ 0 h 12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46" h="1260">
                      <a:moveTo>
                        <a:pt x="7646" y="0"/>
                      </a:moveTo>
                      <a:lnTo>
                        <a:pt x="0" y="804"/>
                      </a:lnTo>
                      <a:cubicBezTo>
                        <a:pt x="16" y="956"/>
                        <a:pt x="37" y="1108"/>
                        <a:pt x="62" y="1260"/>
                      </a:cubicBezTo>
                      <a:lnTo>
                        <a:pt x="7646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0" name="Freeform 173"/>
                <p:cNvSpPr>
                  <a:spLocks/>
                </p:cNvSpPr>
                <p:nvPr/>
              </p:nvSpPr>
              <p:spPr bwMode="auto">
                <a:xfrm>
                  <a:off x="3908092" y="3921873"/>
                  <a:ext cx="715749" cy="74687"/>
                </a:xfrm>
                <a:custGeom>
                  <a:avLst/>
                  <a:gdLst>
                    <a:gd name="T0" fmla="*/ 7680 w 7680"/>
                    <a:gd name="T1" fmla="*/ 0 h 804"/>
                    <a:gd name="T2" fmla="*/ 0 w 7680"/>
                    <a:gd name="T3" fmla="*/ 345 h 804"/>
                    <a:gd name="T4" fmla="*/ 34 w 7680"/>
                    <a:gd name="T5" fmla="*/ 804 h 804"/>
                    <a:gd name="T6" fmla="*/ 7680 w 7680"/>
                    <a:gd name="T7" fmla="*/ 0 h 8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0" h="804">
                      <a:moveTo>
                        <a:pt x="7680" y="0"/>
                      </a:moveTo>
                      <a:lnTo>
                        <a:pt x="0" y="345"/>
                      </a:lnTo>
                      <a:cubicBezTo>
                        <a:pt x="6" y="498"/>
                        <a:pt x="18" y="651"/>
                        <a:pt x="34" y="804"/>
                      </a:cubicBezTo>
                      <a:lnTo>
                        <a:pt x="7680" y="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1" name="Freeform 175"/>
                <p:cNvSpPr>
                  <a:spLocks/>
                </p:cNvSpPr>
                <p:nvPr/>
              </p:nvSpPr>
              <p:spPr bwMode="auto">
                <a:xfrm>
                  <a:off x="3906538" y="3910981"/>
                  <a:ext cx="717304" cy="43568"/>
                </a:xfrm>
                <a:custGeom>
                  <a:avLst/>
                  <a:gdLst>
                    <a:gd name="T0" fmla="*/ 7690 w 7690"/>
                    <a:gd name="T1" fmla="*/ 115 h 460"/>
                    <a:gd name="T2" fmla="*/ 3 w 7690"/>
                    <a:gd name="T3" fmla="*/ 0 h 460"/>
                    <a:gd name="T4" fmla="*/ 10 w 7690"/>
                    <a:gd name="T5" fmla="*/ 460 h 460"/>
                    <a:gd name="T6" fmla="*/ 7690 w 7690"/>
                    <a:gd name="T7" fmla="*/ 115 h 4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90" h="460">
                      <a:moveTo>
                        <a:pt x="7690" y="115"/>
                      </a:moveTo>
                      <a:lnTo>
                        <a:pt x="3" y="0"/>
                      </a:lnTo>
                      <a:cubicBezTo>
                        <a:pt x="0" y="154"/>
                        <a:pt x="3" y="307"/>
                        <a:pt x="10" y="460"/>
                      </a:cubicBezTo>
                      <a:lnTo>
                        <a:pt x="7690" y="11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2" name="Freeform 177"/>
                <p:cNvSpPr>
                  <a:spLocks/>
                </p:cNvSpPr>
                <p:nvPr/>
              </p:nvSpPr>
              <p:spPr bwMode="auto">
                <a:xfrm>
                  <a:off x="3906540" y="3868970"/>
                  <a:ext cx="717304" cy="52903"/>
                </a:xfrm>
                <a:custGeom>
                  <a:avLst/>
                  <a:gdLst>
                    <a:gd name="T0" fmla="*/ 7687 w 7687"/>
                    <a:gd name="T1" fmla="*/ 574 h 574"/>
                    <a:gd name="T2" fmla="*/ 20 w 7687"/>
                    <a:gd name="T3" fmla="*/ 0 h 574"/>
                    <a:gd name="T4" fmla="*/ 0 w 7687"/>
                    <a:gd name="T5" fmla="*/ 459 h 574"/>
                    <a:gd name="T6" fmla="*/ 7687 w 7687"/>
                    <a:gd name="T7" fmla="*/ 574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87" h="574">
                      <a:moveTo>
                        <a:pt x="7687" y="574"/>
                      </a:moveTo>
                      <a:lnTo>
                        <a:pt x="20" y="0"/>
                      </a:lnTo>
                      <a:cubicBezTo>
                        <a:pt x="9" y="153"/>
                        <a:pt x="2" y="306"/>
                        <a:pt x="0" y="459"/>
                      </a:cubicBezTo>
                      <a:lnTo>
                        <a:pt x="7687" y="5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3" name="Freeform 179"/>
                <p:cNvSpPr>
                  <a:spLocks/>
                </p:cNvSpPr>
                <p:nvPr/>
              </p:nvSpPr>
              <p:spPr bwMode="auto">
                <a:xfrm>
                  <a:off x="3908095" y="3825403"/>
                  <a:ext cx="715749" cy="96470"/>
                </a:xfrm>
                <a:custGeom>
                  <a:avLst/>
                  <a:gdLst>
                    <a:gd name="T0" fmla="*/ 7667 w 7667"/>
                    <a:gd name="T1" fmla="*/ 1032 h 1032"/>
                    <a:gd name="T2" fmla="*/ 48 w 7667"/>
                    <a:gd name="T3" fmla="*/ 0 h 1032"/>
                    <a:gd name="T4" fmla="*/ 0 w 7667"/>
                    <a:gd name="T5" fmla="*/ 458 h 1032"/>
                    <a:gd name="T6" fmla="*/ 7667 w 7667"/>
                    <a:gd name="T7" fmla="*/ 1032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67" h="1032">
                      <a:moveTo>
                        <a:pt x="7667" y="1032"/>
                      </a:moveTo>
                      <a:lnTo>
                        <a:pt x="48" y="0"/>
                      </a:lnTo>
                      <a:cubicBezTo>
                        <a:pt x="28" y="152"/>
                        <a:pt x="12" y="305"/>
                        <a:pt x="0" y="458"/>
                      </a:cubicBezTo>
                      <a:lnTo>
                        <a:pt x="7667" y="10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4" name="Freeform 181"/>
                <p:cNvSpPr>
                  <a:spLocks/>
                </p:cNvSpPr>
                <p:nvPr/>
              </p:nvSpPr>
              <p:spPr bwMode="auto">
                <a:xfrm>
                  <a:off x="3912764" y="3783391"/>
                  <a:ext cx="711081" cy="138482"/>
                </a:xfrm>
                <a:custGeom>
                  <a:avLst/>
                  <a:gdLst>
                    <a:gd name="T0" fmla="*/ 7619 w 7619"/>
                    <a:gd name="T1" fmla="*/ 1486 h 1486"/>
                    <a:gd name="T2" fmla="*/ 76 w 7619"/>
                    <a:gd name="T3" fmla="*/ 0 h 1486"/>
                    <a:gd name="T4" fmla="*/ 0 w 7619"/>
                    <a:gd name="T5" fmla="*/ 454 h 1486"/>
                    <a:gd name="T6" fmla="*/ 7619 w 7619"/>
                    <a:gd name="T7" fmla="*/ 1486 h 14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619" h="1486">
                      <a:moveTo>
                        <a:pt x="7619" y="1486"/>
                      </a:moveTo>
                      <a:lnTo>
                        <a:pt x="76" y="0"/>
                      </a:lnTo>
                      <a:cubicBezTo>
                        <a:pt x="46" y="151"/>
                        <a:pt x="21" y="302"/>
                        <a:pt x="0" y="454"/>
                      </a:cubicBezTo>
                      <a:lnTo>
                        <a:pt x="7619" y="148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5" name="Freeform 183"/>
                <p:cNvSpPr>
                  <a:spLocks/>
                </p:cNvSpPr>
                <p:nvPr/>
              </p:nvSpPr>
              <p:spPr bwMode="auto">
                <a:xfrm>
                  <a:off x="3920544" y="3741380"/>
                  <a:ext cx="703300" cy="180493"/>
                </a:xfrm>
                <a:custGeom>
                  <a:avLst/>
                  <a:gdLst>
                    <a:gd name="T0" fmla="*/ 7543 w 7543"/>
                    <a:gd name="T1" fmla="*/ 1934 h 1934"/>
                    <a:gd name="T2" fmla="*/ 102 w 7543"/>
                    <a:gd name="T3" fmla="*/ 0 h 1934"/>
                    <a:gd name="T4" fmla="*/ 0 w 7543"/>
                    <a:gd name="T5" fmla="*/ 448 h 1934"/>
                    <a:gd name="T6" fmla="*/ 7543 w 7543"/>
                    <a:gd name="T7" fmla="*/ 1934 h 19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43" h="1934">
                      <a:moveTo>
                        <a:pt x="7543" y="1934"/>
                      </a:moveTo>
                      <a:lnTo>
                        <a:pt x="102" y="0"/>
                      </a:lnTo>
                      <a:cubicBezTo>
                        <a:pt x="64" y="148"/>
                        <a:pt x="29" y="298"/>
                        <a:pt x="0" y="448"/>
                      </a:cubicBezTo>
                      <a:lnTo>
                        <a:pt x="7543" y="193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6" name="Freeform 185"/>
                <p:cNvSpPr>
                  <a:spLocks/>
                </p:cNvSpPr>
                <p:nvPr/>
              </p:nvSpPr>
              <p:spPr bwMode="auto">
                <a:xfrm>
                  <a:off x="3929880" y="3699368"/>
                  <a:ext cx="693965" cy="222505"/>
                </a:xfrm>
                <a:custGeom>
                  <a:avLst/>
                  <a:gdLst>
                    <a:gd name="T0" fmla="*/ 7441 w 7441"/>
                    <a:gd name="T1" fmla="*/ 2376 h 2376"/>
                    <a:gd name="T2" fmla="*/ 129 w 7441"/>
                    <a:gd name="T3" fmla="*/ 0 h 2376"/>
                    <a:gd name="T4" fmla="*/ 0 w 7441"/>
                    <a:gd name="T5" fmla="*/ 442 h 2376"/>
                    <a:gd name="T6" fmla="*/ 7441 w 7441"/>
                    <a:gd name="T7" fmla="*/ 2376 h 2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41" h="2376">
                      <a:moveTo>
                        <a:pt x="7441" y="2376"/>
                      </a:moveTo>
                      <a:lnTo>
                        <a:pt x="129" y="0"/>
                      </a:lnTo>
                      <a:cubicBezTo>
                        <a:pt x="82" y="146"/>
                        <a:pt x="39" y="294"/>
                        <a:pt x="0" y="442"/>
                      </a:cubicBezTo>
                      <a:lnTo>
                        <a:pt x="7441" y="2376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7" name="Freeform 187"/>
                <p:cNvSpPr>
                  <a:spLocks/>
                </p:cNvSpPr>
                <p:nvPr/>
              </p:nvSpPr>
              <p:spPr bwMode="auto">
                <a:xfrm>
                  <a:off x="3942327" y="3658913"/>
                  <a:ext cx="681516" cy="262960"/>
                </a:xfrm>
                <a:custGeom>
                  <a:avLst/>
                  <a:gdLst>
                    <a:gd name="T0" fmla="*/ 7312 w 7312"/>
                    <a:gd name="T1" fmla="*/ 2809 h 2809"/>
                    <a:gd name="T2" fmla="*/ 155 w 7312"/>
                    <a:gd name="T3" fmla="*/ 0 h 2809"/>
                    <a:gd name="T4" fmla="*/ 0 w 7312"/>
                    <a:gd name="T5" fmla="*/ 433 h 2809"/>
                    <a:gd name="T6" fmla="*/ 7312 w 7312"/>
                    <a:gd name="T7" fmla="*/ 2809 h 28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12" h="2809">
                      <a:moveTo>
                        <a:pt x="7312" y="2809"/>
                      </a:moveTo>
                      <a:lnTo>
                        <a:pt x="155" y="0"/>
                      </a:lnTo>
                      <a:cubicBezTo>
                        <a:pt x="99" y="143"/>
                        <a:pt x="48" y="288"/>
                        <a:pt x="0" y="433"/>
                      </a:cubicBezTo>
                      <a:lnTo>
                        <a:pt x="7312" y="280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8" name="Freeform 189"/>
                <p:cNvSpPr>
                  <a:spLocks/>
                </p:cNvSpPr>
                <p:nvPr/>
              </p:nvSpPr>
              <p:spPr bwMode="auto">
                <a:xfrm>
                  <a:off x="3956330" y="3620014"/>
                  <a:ext cx="667514" cy="301859"/>
                </a:xfrm>
                <a:custGeom>
                  <a:avLst/>
                  <a:gdLst>
                    <a:gd name="T0" fmla="*/ 7157 w 7157"/>
                    <a:gd name="T1" fmla="*/ 3232 h 3232"/>
                    <a:gd name="T2" fmla="*/ 181 w 7157"/>
                    <a:gd name="T3" fmla="*/ 0 h 3232"/>
                    <a:gd name="T4" fmla="*/ 0 w 7157"/>
                    <a:gd name="T5" fmla="*/ 423 h 3232"/>
                    <a:gd name="T6" fmla="*/ 7157 w 7157"/>
                    <a:gd name="T7" fmla="*/ 3232 h 3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157" h="3232">
                      <a:moveTo>
                        <a:pt x="7157" y="3232"/>
                      </a:moveTo>
                      <a:lnTo>
                        <a:pt x="181" y="0"/>
                      </a:lnTo>
                      <a:cubicBezTo>
                        <a:pt x="117" y="140"/>
                        <a:pt x="56" y="281"/>
                        <a:pt x="0" y="423"/>
                      </a:cubicBezTo>
                      <a:lnTo>
                        <a:pt x="7157" y="323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19" name="Freeform 191"/>
                <p:cNvSpPr>
                  <a:spLocks/>
                </p:cNvSpPr>
                <p:nvPr/>
              </p:nvSpPr>
              <p:spPr bwMode="auto">
                <a:xfrm>
                  <a:off x="3973447" y="3581115"/>
                  <a:ext cx="650397" cy="340759"/>
                </a:xfrm>
                <a:custGeom>
                  <a:avLst/>
                  <a:gdLst>
                    <a:gd name="T0" fmla="*/ 6976 w 6976"/>
                    <a:gd name="T1" fmla="*/ 3643 h 3643"/>
                    <a:gd name="T2" fmla="*/ 206 w 6976"/>
                    <a:gd name="T3" fmla="*/ 0 h 3643"/>
                    <a:gd name="T4" fmla="*/ 0 w 6976"/>
                    <a:gd name="T5" fmla="*/ 411 h 3643"/>
                    <a:gd name="T6" fmla="*/ 6976 w 6976"/>
                    <a:gd name="T7" fmla="*/ 3643 h 36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976" h="3643">
                      <a:moveTo>
                        <a:pt x="6976" y="3643"/>
                      </a:moveTo>
                      <a:lnTo>
                        <a:pt x="206" y="0"/>
                      </a:lnTo>
                      <a:cubicBezTo>
                        <a:pt x="133" y="135"/>
                        <a:pt x="65" y="272"/>
                        <a:pt x="0" y="411"/>
                      </a:cubicBezTo>
                      <a:lnTo>
                        <a:pt x="6976" y="364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0" name="Freeform 193"/>
                <p:cNvSpPr>
                  <a:spLocks/>
                </p:cNvSpPr>
                <p:nvPr/>
              </p:nvSpPr>
              <p:spPr bwMode="auto">
                <a:xfrm>
                  <a:off x="3992118" y="3543771"/>
                  <a:ext cx="631726" cy="378104"/>
                </a:xfrm>
                <a:custGeom>
                  <a:avLst/>
                  <a:gdLst>
                    <a:gd name="T0" fmla="*/ 6770 w 6770"/>
                    <a:gd name="T1" fmla="*/ 4041 h 4041"/>
                    <a:gd name="T2" fmla="*/ 230 w 6770"/>
                    <a:gd name="T3" fmla="*/ 0 h 4041"/>
                    <a:gd name="T4" fmla="*/ 0 w 6770"/>
                    <a:gd name="T5" fmla="*/ 398 h 4041"/>
                    <a:gd name="T6" fmla="*/ 6770 w 6770"/>
                    <a:gd name="T7" fmla="*/ 4041 h 40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70" h="4041">
                      <a:moveTo>
                        <a:pt x="6770" y="4041"/>
                      </a:moveTo>
                      <a:lnTo>
                        <a:pt x="230" y="0"/>
                      </a:lnTo>
                      <a:cubicBezTo>
                        <a:pt x="149" y="130"/>
                        <a:pt x="73" y="263"/>
                        <a:pt x="0" y="398"/>
                      </a:cubicBezTo>
                      <a:lnTo>
                        <a:pt x="6770" y="4041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1" name="Freeform 195"/>
                <p:cNvSpPr>
                  <a:spLocks/>
                </p:cNvSpPr>
                <p:nvPr/>
              </p:nvSpPr>
              <p:spPr bwMode="auto">
                <a:xfrm>
                  <a:off x="4013902" y="3507984"/>
                  <a:ext cx="609942" cy="413890"/>
                </a:xfrm>
                <a:custGeom>
                  <a:avLst/>
                  <a:gdLst>
                    <a:gd name="T0" fmla="*/ 6540 w 6540"/>
                    <a:gd name="T1" fmla="*/ 4425 h 4425"/>
                    <a:gd name="T2" fmla="*/ 253 w 6540"/>
                    <a:gd name="T3" fmla="*/ 0 h 4425"/>
                    <a:gd name="T4" fmla="*/ 0 w 6540"/>
                    <a:gd name="T5" fmla="*/ 384 h 4425"/>
                    <a:gd name="T6" fmla="*/ 6540 w 6540"/>
                    <a:gd name="T7" fmla="*/ 4425 h 44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40" h="4425">
                      <a:moveTo>
                        <a:pt x="6540" y="4425"/>
                      </a:moveTo>
                      <a:lnTo>
                        <a:pt x="253" y="0"/>
                      </a:lnTo>
                      <a:cubicBezTo>
                        <a:pt x="165" y="125"/>
                        <a:pt x="81" y="253"/>
                        <a:pt x="0" y="384"/>
                      </a:cubicBezTo>
                      <a:lnTo>
                        <a:pt x="6540" y="442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2" name="Freeform 197"/>
                <p:cNvSpPr>
                  <a:spLocks/>
                </p:cNvSpPr>
                <p:nvPr/>
              </p:nvSpPr>
              <p:spPr bwMode="auto">
                <a:xfrm>
                  <a:off x="4037242" y="3473752"/>
                  <a:ext cx="586602" cy="448121"/>
                </a:xfrm>
                <a:custGeom>
                  <a:avLst/>
                  <a:gdLst>
                    <a:gd name="T0" fmla="*/ 6287 w 6287"/>
                    <a:gd name="T1" fmla="*/ 4793 h 4793"/>
                    <a:gd name="T2" fmla="*/ 276 w 6287"/>
                    <a:gd name="T3" fmla="*/ 0 h 4793"/>
                    <a:gd name="T4" fmla="*/ 0 w 6287"/>
                    <a:gd name="T5" fmla="*/ 368 h 4793"/>
                    <a:gd name="T6" fmla="*/ 6287 w 6287"/>
                    <a:gd name="T7" fmla="*/ 4793 h 47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87" h="4793">
                      <a:moveTo>
                        <a:pt x="6287" y="4793"/>
                      </a:moveTo>
                      <a:lnTo>
                        <a:pt x="276" y="0"/>
                      </a:lnTo>
                      <a:cubicBezTo>
                        <a:pt x="181" y="120"/>
                        <a:pt x="89" y="242"/>
                        <a:pt x="0" y="368"/>
                      </a:cubicBezTo>
                      <a:lnTo>
                        <a:pt x="6287" y="479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3" name="Freeform 199"/>
                <p:cNvSpPr>
                  <a:spLocks/>
                </p:cNvSpPr>
                <p:nvPr/>
              </p:nvSpPr>
              <p:spPr bwMode="auto">
                <a:xfrm>
                  <a:off x="4063693" y="3441077"/>
                  <a:ext cx="560151" cy="480797"/>
                </a:xfrm>
                <a:custGeom>
                  <a:avLst/>
                  <a:gdLst>
                    <a:gd name="T0" fmla="*/ 6011 w 6011"/>
                    <a:gd name="T1" fmla="*/ 5144 h 5144"/>
                    <a:gd name="T2" fmla="*/ 298 w 6011"/>
                    <a:gd name="T3" fmla="*/ 0 h 5144"/>
                    <a:gd name="T4" fmla="*/ 0 w 6011"/>
                    <a:gd name="T5" fmla="*/ 351 h 5144"/>
                    <a:gd name="T6" fmla="*/ 6011 w 6011"/>
                    <a:gd name="T7" fmla="*/ 5144 h 5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011" h="5144">
                      <a:moveTo>
                        <a:pt x="6011" y="5144"/>
                      </a:moveTo>
                      <a:lnTo>
                        <a:pt x="298" y="0"/>
                      </a:lnTo>
                      <a:cubicBezTo>
                        <a:pt x="195" y="114"/>
                        <a:pt x="96" y="231"/>
                        <a:pt x="0" y="351"/>
                      </a:cubicBezTo>
                      <a:lnTo>
                        <a:pt x="6011" y="514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4" name="Freeform 201"/>
                <p:cNvSpPr>
                  <a:spLocks/>
                </p:cNvSpPr>
                <p:nvPr/>
              </p:nvSpPr>
              <p:spPr bwMode="auto">
                <a:xfrm>
                  <a:off x="4091701" y="3409957"/>
                  <a:ext cx="532144" cy="511916"/>
                </a:xfrm>
                <a:custGeom>
                  <a:avLst/>
                  <a:gdLst>
                    <a:gd name="T0" fmla="*/ 5713 w 5713"/>
                    <a:gd name="T1" fmla="*/ 5477 h 5477"/>
                    <a:gd name="T2" fmla="*/ 318 w 5713"/>
                    <a:gd name="T3" fmla="*/ 0 h 5477"/>
                    <a:gd name="T4" fmla="*/ 0 w 5713"/>
                    <a:gd name="T5" fmla="*/ 333 h 5477"/>
                    <a:gd name="T6" fmla="*/ 5713 w 5713"/>
                    <a:gd name="T7" fmla="*/ 5477 h 54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13" h="5477">
                      <a:moveTo>
                        <a:pt x="5713" y="5477"/>
                      </a:moveTo>
                      <a:lnTo>
                        <a:pt x="318" y="0"/>
                      </a:lnTo>
                      <a:cubicBezTo>
                        <a:pt x="208" y="108"/>
                        <a:pt x="102" y="219"/>
                        <a:pt x="0" y="333"/>
                      </a:cubicBezTo>
                      <a:lnTo>
                        <a:pt x="5713" y="547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5" name="Freeform 203"/>
                <p:cNvSpPr>
                  <a:spLocks/>
                </p:cNvSpPr>
                <p:nvPr/>
              </p:nvSpPr>
              <p:spPr bwMode="auto">
                <a:xfrm>
                  <a:off x="4121265" y="3381949"/>
                  <a:ext cx="502581" cy="539924"/>
                </a:xfrm>
                <a:custGeom>
                  <a:avLst/>
                  <a:gdLst>
                    <a:gd name="T0" fmla="*/ 5395 w 5395"/>
                    <a:gd name="T1" fmla="*/ 5790 h 5790"/>
                    <a:gd name="T2" fmla="*/ 337 w 5395"/>
                    <a:gd name="T3" fmla="*/ 0 h 5790"/>
                    <a:gd name="T4" fmla="*/ 0 w 5395"/>
                    <a:gd name="T5" fmla="*/ 313 h 5790"/>
                    <a:gd name="T6" fmla="*/ 5395 w 5395"/>
                    <a:gd name="T7" fmla="*/ 5790 h 5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395" h="5790">
                      <a:moveTo>
                        <a:pt x="5395" y="5790"/>
                      </a:moveTo>
                      <a:lnTo>
                        <a:pt x="337" y="0"/>
                      </a:lnTo>
                      <a:cubicBezTo>
                        <a:pt x="221" y="101"/>
                        <a:pt x="109" y="206"/>
                        <a:pt x="0" y="313"/>
                      </a:cubicBezTo>
                      <a:lnTo>
                        <a:pt x="5395" y="579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6" name="Freeform 205"/>
                <p:cNvSpPr>
                  <a:spLocks/>
                </p:cNvSpPr>
                <p:nvPr/>
              </p:nvSpPr>
              <p:spPr bwMode="auto">
                <a:xfrm>
                  <a:off x="4152383" y="3353943"/>
                  <a:ext cx="471461" cy="567932"/>
                </a:xfrm>
                <a:custGeom>
                  <a:avLst/>
                  <a:gdLst>
                    <a:gd name="T0" fmla="*/ 5058 w 5058"/>
                    <a:gd name="T1" fmla="*/ 6082 h 6082"/>
                    <a:gd name="T2" fmla="*/ 355 w 5058"/>
                    <a:gd name="T3" fmla="*/ 0 h 6082"/>
                    <a:gd name="T4" fmla="*/ 0 w 5058"/>
                    <a:gd name="T5" fmla="*/ 292 h 6082"/>
                    <a:gd name="T6" fmla="*/ 5058 w 5058"/>
                    <a:gd name="T7" fmla="*/ 6082 h 60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058" h="6082">
                      <a:moveTo>
                        <a:pt x="5058" y="6082"/>
                      </a:moveTo>
                      <a:lnTo>
                        <a:pt x="355" y="0"/>
                      </a:lnTo>
                      <a:cubicBezTo>
                        <a:pt x="234" y="94"/>
                        <a:pt x="115" y="191"/>
                        <a:pt x="0" y="292"/>
                      </a:cubicBezTo>
                      <a:lnTo>
                        <a:pt x="5058" y="608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7" name="Freeform 207"/>
                <p:cNvSpPr>
                  <a:spLocks/>
                </p:cNvSpPr>
                <p:nvPr/>
              </p:nvSpPr>
              <p:spPr bwMode="auto">
                <a:xfrm>
                  <a:off x="4185060" y="3329046"/>
                  <a:ext cx="438785" cy="592827"/>
                </a:xfrm>
                <a:custGeom>
                  <a:avLst/>
                  <a:gdLst>
                    <a:gd name="T0" fmla="*/ 4703 w 4703"/>
                    <a:gd name="T1" fmla="*/ 6352 h 6352"/>
                    <a:gd name="T2" fmla="*/ 372 w 4703"/>
                    <a:gd name="T3" fmla="*/ 0 h 6352"/>
                    <a:gd name="T4" fmla="*/ 0 w 4703"/>
                    <a:gd name="T5" fmla="*/ 270 h 6352"/>
                    <a:gd name="T6" fmla="*/ 4703 w 4703"/>
                    <a:gd name="T7" fmla="*/ 6352 h 6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703" h="6352">
                      <a:moveTo>
                        <a:pt x="4703" y="6352"/>
                      </a:moveTo>
                      <a:lnTo>
                        <a:pt x="372" y="0"/>
                      </a:lnTo>
                      <a:cubicBezTo>
                        <a:pt x="246" y="86"/>
                        <a:pt x="121" y="176"/>
                        <a:pt x="0" y="270"/>
                      </a:cubicBezTo>
                      <a:lnTo>
                        <a:pt x="4703" y="6352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8" name="Freeform 209"/>
                <p:cNvSpPr>
                  <a:spLocks/>
                </p:cNvSpPr>
                <p:nvPr/>
              </p:nvSpPr>
              <p:spPr bwMode="auto">
                <a:xfrm>
                  <a:off x="4220847" y="3305707"/>
                  <a:ext cx="402998" cy="616166"/>
                </a:xfrm>
                <a:custGeom>
                  <a:avLst/>
                  <a:gdLst>
                    <a:gd name="T0" fmla="*/ 4331 w 4331"/>
                    <a:gd name="T1" fmla="*/ 6600 h 6600"/>
                    <a:gd name="T2" fmla="*/ 388 w 4331"/>
                    <a:gd name="T3" fmla="*/ 0 h 6600"/>
                    <a:gd name="T4" fmla="*/ 0 w 4331"/>
                    <a:gd name="T5" fmla="*/ 248 h 6600"/>
                    <a:gd name="T6" fmla="*/ 4331 w 4331"/>
                    <a:gd name="T7" fmla="*/ 6600 h 6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331" h="6600">
                      <a:moveTo>
                        <a:pt x="4331" y="6600"/>
                      </a:moveTo>
                      <a:lnTo>
                        <a:pt x="388" y="0"/>
                      </a:lnTo>
                      <a:cubicBezTo>
                        <a:pt x="256" y="79"/>
                        <a:pt x="127" y="161"/>
                        <a:pt x="0" y="248"/>
                      </a:cubicBezTo>
                      <a:lnTo>
                        <a:pt x="4331" y="6600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29" name="Freeform 211"/>
                <p:cNvSpPr>
                  <a:spLocks/>
                </p:cNvSpPr>
                <p:nvPr/>
              </p:nvSpPr>
              <p:spPr bwMode="auto">
                <a:xfrm>
                  <a:off x="4256635" y="3283924"/>
                  <a:ext cx="367210" cy="637950"/>
                </a:xfrm>
                <a:custGeom>
                  <a:avLst/>
                  <a:gdLst>
                    <a:gd name="T0" fmla="*/ 3943 w 3943"/>
                    <a:gd name="T1" fmla="*/ 6824 h 6824"/>
                    <a:gd name="T2" fmla="*/ 402 w 3943"/>
                    <a:gd name="T3" fmla="*/ 0 h 6824"/>
                    <a:gd name="T4" fmla="*/ 0 w 3943"/>
                    <a:gd name="T5" fmla="*/ 224 h 6824"/>
                    <a:gd name="T6" fmla="*/ 3943 w 3943"/>
                    <a:gd name="T7" fmla="*/ 6824 h 6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43" h="6824">
                      <a:moveTo>
                        <a:pt x="3943" y="6824"/>
                      </a:moveTo>
                      <a:lnTo>
                        <a:pt x="402" y="0"/>
                      </a:lnTo>
                      <a:cubicBezTo>
                        <a:pt x="266" y="71"/>
                        <a:pt x="132" y="145"/>
                        <a:pt x="0" y="224"/>
                      </a:cubicBezTo>
                      <a:lnTo>
                        <a:pt x="3943" y="682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0" name="Freeform 213"/>
                <p:cNvSpPr>
                  <a:spLocks/>
                </p:cNvSpPr>
                <p:nvPr/>
              </p:nvSpPr>
              <p:spPr bwMode="auto">
                <a:xfrm>
                  <a:off x="4293977" y="3266807"/>
                  <a:ext cx="329867" cy="655066"/>
                </a:xfrm>
                <a:custGeom>
                  <a:avLst/>
                  <a:gdLst>
                    <a:gd name="T0" fmla="*/ 3541 w 3541"/>
                    <a:gd name="T1" fmla="*/ 7023 h 7023"/>
                    <a:gd name="T2" fmla="*/ 414 w 3541"/>
                    <a:gd name="T3" fmla="*/ 0 h 7023"/>
                    <a:gd name="T4" fmla="*/ 0 w 3541"/>
                    <a:gd name="T5" fmla="*/ 199 h 7023"/>
                    <a:gd name="T6" fmla="*/ 3541 w 3541"/>
                    <a:gd name="T7" fmla="*/ 7023 h 70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541" h="7023">
                      <a:moveTo>
                        <a:pt x="3541" y="7023"/>
                      </a:moveTo>
                      <a:lnTo>
                        <a:pt x="414" y="0"/>
                      </a:lnTo>
                      <a:cubicBezTo>
                        <a:pt x="274" y="62"/>
                        <a:pt x="136" y="128"/>
                        <a:pt x="0" y="199"/>
                      </a:cubicBezTo>
                      <a:lnTo>
                        <a:pt x="3541" y="702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1" name="Freeform 217"/>
                <p:cNvSpPr>
                  <a:spLocks/>
                </p:cNvSpPr>
                <p:nvPr/>
              </p:nvSpPr>
              <p:spPr bwMode="auto">
                <a:xfrm>
                  <a:off x="4371776" y="3235688"/>
                  <a:ext cx="252068" cy="686186"/>
                </a:xfrm>
                <a:custGeom>
                  <a:avLst/>
                  <a:gdLst>
                    <a:gd name="T0" fmla="*/ 2701 w 2701"/>
                    <a:gd name="T1" fmla="*/ 7347 h 7347"/>
                    <a:gd name="T2" fmla="*/ 435 w 2701"/>
                    <a:gd name="T3" fmla="*/ 0 h 7347"/>
                    <a:gd name="T4" fmla="*/ 0 w 2701"/>
                    <a:gd name="T5" fmla="*/ 149 h 7347"/>
                    <a:gd name="T6" fmla="*/ 2701 w 2701"/>
                    <a:gd name="T7" fmla="*/ 7347 h 7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01" h="7347">
                      <a:moveTo>
                        <a:pt x="2701" y="7347"/>
                      </a:moveTo>
                      <a:lnTo>
                        <a:pt x="435" y="0"/>
                      </a:lnTo>
                      <a:cubicBezTo>
                        <a:pt x="289" y="46"/>
                        <a:pt x="143" y="95"/>
                        <a:pt x="0" y="149"/>
                      </a:cubicBezTo>
                      <a:lnTo>
                        <a:pt x="2701" y="7347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2" name="Freeform 220"/>
                <p:cNvSpPr>
                  <a:spLocks/>
                </p:cNvSpPr>
                <p:nvPr/>
              </p:nvSpPr>
              <p:spPr bwMode="auto">
                <a:xfrm>
                  <a:off x="4412232" y="3224796"/>
                  <a:ext cx="211613" cy="697077"/>
                </a:xfrm>
                <a:custGeom>
                  <a:avLst/>
                  <a:gdLst>
                    <a:gd name="T0" fmla="*/ 2266 w 2266"/>
                    <a:gd name="T1" fmla="*/ 7469 h 7469"/>
                    <a:gd name="T2" fmla="*/ 444 w 2266"/>
                    <a:gd name="T3" fmla="*/ 0 h 7469"/>
                    <a:gd name="T4" fmla="*/ 0 w 2266"/>
                    <a:gd name="T5" fmla="*/ 122 h 7469"/>
                    <a:gd name="T6" fmla="*/ 2266 w 2266"/>
                    <a:gd name="T7" fmla="*/ 7469 h 7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66" h="7469">
                      <a:moveTo>
                        <a:pt x="2266" y="7469"/>
                      </a:moveTo>
                      <a:lnTo>
                        <a:pt x="444" y="0"/>
                      </a:lnTo>
                      <a:cubicBezTo>
                        <a:pt x="295" y="36"/>
                        <a:pt x="147" y="77"/>
                        <a:pt x="0" y="122"/>
                      </a:cubicBezTo>
                      <a:lnTo>
                        <a:pt x="2266" y="7469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3" name="Freeform 222"/>
                <p:cNvSpPr>
                  <a:spLocks/>
                </p:cNvSpPr>
                <p:nvPr/>
              </p:nvSpPr>
              <p:spPr bwMode="auto">
                <a:xfrm>
                  <a:off x="4454243" y="3215460"/>
                  <a:ext cx="169601" cy="706413"/>
                </a:xfrm>
                <a:custGeom>
                  <a:avLst/>
                  <a:gdLst>
                    <a:gd name="T0" fmla="*/ 1822 w 1822"/>
                    <a:gd name="T1" fmla="*/ 7565 h 7565"/>
                    <a:gd name="T2" fmla="*/ 449 w 1822"/>
                    <a:gd name="T3" fmla="*/ 0 h 7565"/>
                    <a:gd name="T4" fmla="*/ 0 w 1822"/>
                    <a:gd name="T5" fmla="*/ 96 h 7565"/>
                    <a:gd name="T6" fmla="*/ 1822 w 1822"/>
                    <a:gd name="T7" fmla="*/ 7565 h 75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22" h="7565">
                      <a:moveTo>
                        <a:pt x="1822" y="7565"/>
                      </a:moveTo>
                      <a:lnTo>
                        <a:pt x="449" y="0"/>
                      </a:lnTo>
                      <a:cubicBezTo>
                        <a:pt x="299" y="28"/>
                        <a:pt x="149" y="60"/>
                        <a:pt x="0" y="96"/>
                      </a:cubicBezTo>
                      <a:lnTo>
                        <a:pt x="1822" y="7565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4" name="Freeform 224"/>
                <p:cNvSpPr>
                  <a:spLocks/>
                </p:cNvSpPr>
                <p:nvPr/>
              </p:nvSpPr>
              <p:spPr bwMode="auto">
                <a:xfrm>
                  <a:off x="4496253" y="3209236"/>
                  <a:ext cx="127590" cy="712637"/>
                </a:xfrm>
                <a:custGeom>
                  <a:avLst/>
                  <a:gdLst>
                    <a:gd name="T0" fmla="*/ 1373 w 1373"/>
                    <a:gd name="T1" fmla="*/ 7633 h 7633"/>
                    <a:gd name="T2" fmla="*/ 455 w 1373"/>
                    <a:gd name="T3" fmla="*/ 0 h 7633"/>
                    <a:gd name="T4" fmla="*/ 0 w 1373"/>
                    <a:gd name="T5" fmla="*/ 68 h 7633"/>
                    <a:gd name="T6" fmla="*/ 1373 w 1373"/>
                    <a:gd name="T7" fmla="*/ 7633 h 7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73" h="7633">
                      <a:moveTo>
                        <a:pt x="1373" y="7633"/>
                      </a:moveTo>
                      <a:lnTo>
                        <a:pt x="455" y="0"/>
                      </a:lnTo>
                      <a:cubicBezTo>
                        <a:pt x="303" y="18"/>
                        <a:pt x="151" y="41"/>
                        <a:pt x="0" y="68"/>
                      </a:cubicBezTo>
                      <a:lnTo>
                        <a:pt x="1373" y="7633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5" name="Freeform 226"/>
                <p:cNvSpPr>
                  <a:spLocks/>
                </p:cNvSpPr>
                <p:nvPr/>
              </p:nvSpPr>
              <p:spPr bwMode="auto">
                <a:xfrm>
                  <a:off x="4538265" y="3204568"/>
                  <a:ext cx="85578" cy="717305"/>
                </a:xfrm>
                <a:custGeom>
                  <a:avLst/>
                  <a:gdLst>
                    <a:gd name="T0" fmla="*/ 918 w 918"/>
                    <a:gd name="T1" fmla="*/ 7674 h 7674"/>
                    <a:gd name="T2" fmla="*/ 459 w 918"/>
                    <a:gd name="T3" fmla="*/ 0 h 7674"/>
                    <a:gd name="T4" fmla="*/ 0 w 918"/>
                    <a:gd name="T5" fmla="*/ 41 h 7674"/>
                    <a:gd name="T6" fmla="*/ 918 w 918"/>
                    <a:gd name="T7" fmla="*/ 7674 h 76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18" h="7674">
                      <a:moveTo>
                        <a:pt x="918" y="7674"/>
                      </a:moveTo>
                      <a:lnTo>
                        <a:pt x="459" y="0"/>
                      </a:lnTo>
                      <a:cubicBezTo>
                        <a:pt x="305" y="9"/>
                        <a:pt x="153" y="22"/>
                        <a:pt x="0" y="41"/>
                      </a:cubicBezTo>
                      <a:lnTo>
                        <a:pt x="918" y="7674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6" name="Freeform 228"/>
                <p:cNvSpPr>
                  <a:spLocks/>
                </p:cNvSpPr>
                <p:nvPr/>
              </p:nvSpPr>
              <p:spPr bwMode="auto">
                <a:xfrm>
                  <a:off x="4581833" y="3204569"/>
                  <a:ext cx="42011" cy="717305"/>
                </a:xfrm>
                <a:custGeom>
                  <a:avLst/>
                  <a:gdLst>
                    <a:gd name="T0" fmla="*/ 459 w 459"/>
                    <a:gd name="T1" fmla="*/ 7688 h 7688"/>
                    <a:gd name="T2" fmla="*/ 459 w 459"/>
                    <a:gd name="T3" fmla="*/ 0 h 7688"/>
                    <a:gd name="T4" fmla="*/ 0 w 459"/>
                    <a:gd name="T5" fmla="*/ 14 h 7688"/>
                    <a:gd name="T6" fmla="*/ 459 w 459"/>
                    <a:gd name="T7" fmla="*/ 7688 h 7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59" h="7688">
                      <a:moveTo>
                        <a:pt x="459" y="7688"/>
                      </a:moveTo>
                      <a:lnTo>
                        <a:pt x="459" y="0"/>
                      </a:lnTo>
                      <a:cubicBezTo>
                        <a:pt x="306" y="0"/>
                        <a:pt x="153" y="4"/>
                        <a:pt x="0" y="14"/>
                      </a:cubicBezTo>
                      <a:lnTo>
                        <a:pt x="459" y="768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  <p:sp>
              <p:nvSpPr>
                <p:cNvPr id="437" name="Oval 436"/>
                <p:cNvSpPr/>
                <p:nvPr/>
              </p:nvSpPr>
              <p:spPr bwMode="ltGray">
                <a:xfrm>
                  <a:off x="3907003" y="3205032"/>
                  <a:ext cx="1435242" cy="1435241"/>
                </a:xfrm>
                <a:prstGeom prst="ellipse">
                  <a:avLst/>
                </a:prstGeom>
                <a:noFill/>
                <a:ln w="19050"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882" dirty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438" name="Freeform 215"/>
                <p:cNvSpPr>
                  <a:spLocks/>
                </p:cNvSpPr>
                <p:nvPr/>
              </p:nvSpPr>
              <p:spPr bwMode="auto">
                <a:xfrm>
                  <a:off x="4332877" y="3249692"/>
                  <a:ext cx="290968" cy="672181"/>
                </a:xfrm>
                <a:custGeom>
                  <a:avLst/>
                  <a:gdLst>
                    <a:gd name="T0" fmla="*/ 3127 w 3127"/>
                    <a:gd name="T1" fmla="*/ 7198 h 7198"/>
                    <a:gd name="T2" fmla="*/ 426 w 3127"/>
                    <a:gd name="T3" fmla="*/ 0 h 7198"/>
                    <a:gd name="T4" fmla="*/ 0 w 3127"/>
                    <a:gd name="T5" fmla="*/ 175 h 7198"/>
                    <a:gd name="T6" fmla="*/ 3127 w 3127"/>
                    <a:gd name="T7" fmla="*/ 7198 h 7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27" h="7198">
                      <a:moveTo>
                        <a:pt x="3127" y="7198"/>
                      </a:moveTo>
                      <a:lnTo>
                        <a:pt x="426" y="0"/>
                      </a:lnTo>
                      <a:cubicBezTo>
                        <a:pt x="282" y="54"/>
                        <a:pt x="140" y="112"/>
                        <a:pt x="0" y="175"/>
                      </a:cubicBezTo>
                      <a:lnTo>
                        <a:pt x="3127" y="7198"/>
                      </a:lnTo>
                      <a:close/>
                    </a:path>
                  </a:pathLst>
                </a:custGeom>
                <a:grpFill/>
                <a:ln w="12700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86023" tIns="43011" rIns="86023" bIns="4301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882" dirty="0"/>
                </a:p>
              </p:txBody>
            </p:sp>
          </p:grpSp>
          <p:sp>
            <p:nvSpPr>
              <p:cNvPr id="328" name="Freeform 259"/>
              <p:cNvSpPr>
                <a:spLocks/>
              </p:cNvSpPr>
              <p:nvPr/>
            </p:nvSpPr>
            <p:spPr bwMode="auto">
              <a:xfrm>
                <a:off x="4067378" y="3500500"/>
                <a:ext cx="519113" cy="731839"/>
              </a:xfrm>
              <a:custGeom>
                <a:avLst/>
                <a:gdLst>
                  <a:gd name="T0" fmla="*/ 0 w 5437"/>
                  <a:gd name="T1" fmla="*/ 7688 h 7688"/>
                  <a:gd name="T2" fmla="*/ 5437 w 5437"/>
                  <a:gd name="T3" fmla="*/ 2252 h 7688"/>
                  <a:gd name="T4" fmla="*/ 0 w 5437"/>
                  <a:gd name="T5" fmla="*/ 0 h 7688"/>
                  <a:gd name="T6" fmla="*/ 0 w 5437"/>
                  <a:gd name="T7" fmla="*/ 7688 h 7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37" h="7688">
                    <a:moveTo>
                      <a:pt x="0" y="7688"/>
                    </a:moveTo>
                    <a:lnTo>
                      <a:pt x="5437" y="2252"/>
                    </a:lnTo>
                    <a:cubicBezTo>
                      <a:pt x="3995" y="810"/>
                      <a:pt x="2039" y="0"/>
                      <a:pt x="0" y="0"/>
                    </a:cubicBezTo>
                    <a:lnTo>
                      <a:pt x="0" y="7688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/>
              </a:p>
            </p:txBody>
          </p:sp>
          <p:sp>
            <p:nvSpPr>
              <p:cNvPr id="329" name="Freeform 261"/>
              <p:cNvSpPr>
                <a:spLocks/>
              </p:cNvSpPr>
              <p:nvPr/>
            </p:nvSpPr>
            <p:spPr bwMode="auto">
              <a:xfrm>
                <a:off x="4067378" y="3714813"/>
                <a:ext cx="733425" cy="517524"/>
              </a:xfrm>
              <a:custGeom>
                <a:avLst/>
                <a:gdLst>
                  <a:gd name="T0" fmla="*/ 0 w 7689"/>
                  <a:gd name="T1" fmla="*/ 5436 h 5436"/>
                  <a:gd name="T2" fmla="*/ 7689 w 7689"/>
                  <a:gd name="T3" fmla="*/ 5436 h 5436"/>
                  <a:gd name="T4" fmla="*/ 5437 w 7689"/>
                  <a:gd name="T5" fmla="*/ 0 h 5436"/>
                  <a:gd name="T6" fmla="*/ 0 w 7689"/>
                  <a:gd name="T7" fmla="*/ 5436 h 54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89" h="5436">
                    <a:moveTo>
                      <a:pt x="0" y="5436"/>
                    </a:moveTo>
                    <a:lnTo>
                      <a:pt x="7689" y="5436"/>
                    </a:lnTo>
                    <a:cubicBezTo>
                      <a:pt x="7689" y="3397"/>
                      <a:pt x="6879" y="1442"/>
                      <a:pt x="5437" y="0"/>
                    </a:cubicBezTo>
                    <a:lnTo>
                      <a:pt x="0" y="5436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0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86023" tIns="43011" rIns="86023" bIns="4301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82" dirty="0"/>
              </a:p>
            </p:txBody>
          </p:sp>
          <p:sp>
            <p:nvSpPr>
              <p:cNvPr id="330" name="Oval 329"/>
              <p:cNvSpPr/>
              <p:nvPr/>
            </p:nvSpPr>
            <p:spPr bwMode="ltGray">
              <a:xfrm>
                <a:off x="3552581" y="3670046"/>
                <a:ext cx="1079999" cy="1080000"/>
              </a:xfrm>
              <a:prstGeom prst="ellipse">
                <a:avLst/>
              </a:prstGeom>
              <a:solidFill>
                <a:schemeClr val="bg2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82" dirty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31" name="Rectangle 10"/>
              <p:cNvSpPr>
                <a:spLocks noChangeArrowheads="1"/>
              </p:cNvSpPr>
              <p:nvPr/>
            </p:nvSpPr>
            <p:spPr bwMode="auto">
              <a:xfrm>
                <a:off x="3772354" y="3747425"/>
                <a:ext cx="652329" cy="392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860268"/>
                <a:r>
                  <a:rPr lang="sk-SK" sz="2258" b="1" i="1" dirty="0">
                    <a:latin typeface="Georgia" pitchFamily="18" charset="0"/>
                  </a:rPr>
                  <a:t>10</a:t>
                </a:r>
                <a:r>
                  <a:rPr lang="en-GB" sz="2258" b="1" i="1" dirty="0">
                    <a:latin typeface="Georgia" pitchFamily="18" charset="0"/>
                  </a:rPr>
                  <a:t>%</a:t>
                </a:r>
              </a:p>
            </p:txBody>
          </p:sp>
          <p:sp>
            <p:nvSpPr>
              <p:cNvPr id="332" name="Rectangle 10"/>
              <p:cNvSpPr>
                <a:spLocks noChangeArrowheads="1"/>
              </p:cNvSpPr>
              <p:nvPr/>
            </p:nvSpPr>
            <p:spPr bwMode="auto">
              <a:xfrm>
                <a:off x="3581101" y="4170359"/>
                <a:ext cx="993941" cy="405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860268">
                  <a:lnSpc>
                    <a:spcPts val="1411"/>
                  </a:lnSpc>
                </a:pPr>
                <a:r>
                  <a:rPr lang="sk-SK" sz="1129" dirty="0">
                    <a:latin typeface="Georgia" pitchFamily="18" charset="0"/>
                  </a:rPr>
                  <a:t>zvýšenie produktivity</a:t>
                </a:r>
                <a:endParaRPr lang="en-GB" sz="1129" dirty="0">
                  <a:latin typeface="Georgia" pitchFamily="18" charset="0"/>
                </a:endParaRPr>
              </a:p>
            </p:txBody>
          </p:sp>
        </p:grpSp>
        <p:grpSp>
          <p:nvGrpSpPr>
            <p:cNvPr id="257" name="Group 256"/>
            <p:cNvGrpSpPr/>
            <p:nvPr/>
          </p:nvGrpSpPr>
          <p:grpSpPr>
            <a:xfrm>
              <a:off x="6715785" y="5907335"/>
              <a:ext cx="2369288" cy="1071425"/>
              <a:chOff x="6174730" y="2783375"/>
              <a:chExt cx="2480331" cy="1121640"/>
            </a:xfrm>
            <a:solidFill>
              <a:schemeClr val="tx2"/>
            </a:solidFill>
          </p:grpSpPr>
          <p:sp>
            <p:nvSpPr>
              <p:cNvPr id="325" name="Rectangle 10"/>
              <p:cNvSpPr>
                <a:spLocks noChangeArrowheads="1"/>
              </p:cNvSpPr>
              <p:nvPr/>
            </p:nvSpPr>
            <p:spPr bwMode="auto">
              <a:xfrm>
                <a:off x="6986951" y="3083677"/>
                <a:ext cx="1668110" cy="70508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434"/>
                  </a:lnSpc>
                </a:pPr>
                <a:r>
                  <a:rPr lang="en-GB" sz="1337" dirty="0">
                    <a:solidFill>
                      <a:schemeClr val="bg1"/>
                    </a:solidFill>
                    <a:latin typeface="Georgia" pitchFamily="18" charset="0"/>
                  </a:rPr>
                  <a:t> </a:t>
                </a:r>
                <a:r>
                  <a:rPr lang="en-GB" sz="2293" b="1" dirty="0">
                    <a:solidFill>
                      <a:schemeClr val="bg1"/>
                    </a:solidFill>
                    <a:latin typeface="Georgia" pitchFamily="18" charset="0"/>
                  </a:rPr>
                  <a:t>1</a:t>
                </a:r>
                <a:r>
                  <a:rPr lang="sk-SK" sz="2293" b="1" dirty="0">
                    <a:solidFill>
                      <a:schemeClr val="bg1"/>
                    </a:solidFill>
                    <a:latin typeface="Georgia" pitchFamily="18" charset="0"/>
                  </a:rPr>
                  <a:t>0</a:t>
                </a:r>
                <a:r>
                  <a:rPr lang="en-GB" sz="2293" b="1" dirty="0">
                    <a:solidFill>
                      <a:schemeClr val="bg1"/>
                    </a:solidFill>
                    <a:latin typeface="Georgia" pitchFamily="18" charset="0"/>
                  </a:rPr>
                  <a:t>% </a:t>
                </a:r>
                <a:r>
                  <a:rPr lang="sk-SK" sz="1337" dirty="0">
                    <a:solidFill>
                      <a:schemeClr val="bg1"/>
                    </a:solidFill>
                    <a:latin typeface="Georgia" pitchFamily="18" charset="0"/>
                  </a:rPr>
                  <a:t>zvýšenie priepustnosti výroby</a:t>
                </a:r>
                <a:endParaRPr lang="en-GB" sz="1337" dirty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26" name="Freeform 4847"/>
              <p:cNvSpPr>
                <a:spLocks noEditPoints="1"/>
              </p:cNvSpPr>
              <p:nvPr/>
            </p:nvSpPr>
            <p:spPr bwMode="auto">
              <a:xfrm>
                <a:off x="6174730" y="2783375"/>
                <a:ext cx="812221" cy="1121640"/>
              </a:xfrm>
              <a:custGeom>
                <a:avLst/>
                <a:gdLst>
                  <a:gd name="T0" fmla="*/ 252 w 252"/>
                  <a:gd name="T1" fmla="*/ 332 h 348"/>
                  <a:gd name="T2" fmla="*/ 242 w 252"/>
                  <a:gd name="T3" fmla="*/ 346 h 348"/>
                  <a:gd name="T4" fmla="*/ 16 w 252"/>
                  <a:gd name="T5" fmla="*/ 348 h 348"/>
                  <a:gd name="T6" fmla="*/ 2 w 252"/>
                  <a:gd name="T7" fmla="*/ 338 h 348"/>
                  <a:gd name="T8" fmla="*/ 0 w 252"/>
                  <a:gd name="T9" fmla="*/ 32 h 348"/>
                  <a:gd name="T10" fmla="*/ 10 w 252"/>
                  <a:gd name="T11" fmla="*/ 16 h 348"/>
                  <a:gd name="T12" fmla="*/ 90 w 252"/>
                  <a:gd name="T13" fmla="*/ 16 h 348"/>
                  <a:gd name="T14" fmla="*/ 86 w 252"/>
                  <a:gd name="T15" fmla="*/ 30 h 348"/>
                  <a:gd name="T16" fmla="*/ 16 w 252"/>
                  <a:gd name="T17" fmla="*/ 332 h 348"/>
                  <a:gd name="T18" fmla="*/ 168 w 252"/>
                  <a:gd name="T19" fmla="*/ 34 h 348"/>
                  <a:gd name="T20" fmla="*/ 164 w 252"/>
                  <a:gd name="T21" fmla="*/ 26 h 348"/>
                  <a:gd name="T22" fmla="*/ 236 w 252"/>
                  <a:gd name="T23" fmla="*/ 16 h 348"/>
                  <a:gd name="T24" fmla="*/ 248 w 252"/>
                  <a:gd name="T25" fmla="*/ 20 h 348"/>
                  <a:gd name="T26" fmla="*/ 252 w 252"/>
                  <a:gd name="T27" fmla="*/ 32 h 348"/>
                  <a:gd name="T28" fmla="*/ 36 w 252"/>
                  <a:gd name="T29" fmla="*/ 312 h 348"/>
                  <a:gd name="T30" fmla="*/ 36 w 252"/>
                  <a:gd name="T31" fmla="*/ 94 h 348"/>
                  <a:gd name="T32" fmla="*/ 216 w 252"/>
                  <a:gd name="T33" fmla="*/ 94 h 348"/>
                  <a:gd name="T34" fmla="*/ 132 w 252"/>
                  <a:gd name="T35" fmla="*/ 186 h 348"/>
                  <a:gd name="T36" fmla="*/ 122 w 252"/>
                  <a:gd name="T37" fmla="*/ 184 h 348"/>
                  <a:gd name="T38" fmla="*/ 74 w 252"/>
                  <a:gd name="T39" fmla="*/ 206 h 348"/>
                  <a:gd name="T40" fmla="*/ 68 w 252"/>
                  <a:gd name="T41" fmla="*/ 204 h 348"/>
                  <a:gd name="T42" fmla="*/ 60 w 252"/>
                  <a:gd name="T43" fmla="*/ 206 h 348"/>
                  <a:gd name="T44" fmla="*/ 58 w 252"/>
                  <a:gd name="T45" fmla="*/ 218 h 348"/>
                  <a:gd name="T46" fmla="*/ 78 w 252"/>
                  <a:gd name="T47" fmla="*/ 238 h 348"/>
                  <a:gd name="T48" fmla="*/ 86 w 252"/>
                  <a:gd name="T49" fmla="*/ 242 h 348"/>
                  <a:gd name="T50" fmla="*/ 132 w 252"/>
                  <a:gd name="T51" fmla="*/ 200 h 348"/>
                  <a:gd name="T52" fmla="*/ 134 w 252"/>
                  <a:gd name="T53" fmla="*/ 192 h 348"/>
                  <a:gd name="T54" fmla="*/ 132 w 252"/>
                  <a:gd name="T55" fmla="*/ 186 h 348"/>
                  <a:gd name="T56" fmla="*/ 128 w 252"/>
                  <a:gd name="T57" fmla="*/ 122 h 348"/>
                  <a:gd name="T58" fmla="*/ 118 w 252"/>
                  <a:gd name="T59" fmla="*/ 124 h 348"/>
                  <a:gd name="T60" fmla="*/ 74 w 252"/>
                  <a:gd name="T61" fmla="*/ 144 h 348"/>
                  <a:gd name="T62" fmla="*/ 64 w 252"/>
                  <a:gd name="T63" fmla="*/ 142 h 348"/>
                  <a:gd name="T64" fmla="*/ 58 w 252"/>
                  <a:gd name="T65" fmla="*/ 148 h 348"/>
                  <a:gd name="T66" fmla="*/ 60 w 252"/>
                  <a:gd name="T67" fmla="*/ 158 h 348"/>
                  <a:gd name="T68" fmla="*/ 82 w 252"/>
                  <a:gd name="T69" fmla="*/ 180 h 348"/>
                  <a:gd name="T70" fmla="*/ 90 w 252"/>
                  <a:gd name="T71" fmla="*/ 180 h 348"/>
                  <a:gd name="T72" fmla="*/ 132 w 252"/>
                  <a:gd name="T73" fmla="*/ 138 h 348"/>
                  <a:gd name="T74" fmla="*/ 134 w 252"/>
                  <a:gd name="T75" fmla="*/ 126 h 348"/>
                  <a:gd name="T76" fmla="*/ 36 w 252"/>
                  <a:gd name="T77" fmla="*/ 64 h 348"/>
                  <a:gd name="T78" fmla="*/ 40 w 252"/>
                  <a:gd name="T79" fmla="*/ 54 h 348"/>
                  <a:gd name="T80" fmla="*/ 78 w 252"/>
                  <a:gd name="T81" fmla="*/ 48 h 348"/>
                  <a:gd name="T82" fmla="*/ 94 w 252"/>
                  <a:gd name="T83" fmla="*/ 42 h 348"/>
                  <a:gd name="T84" fmla="*/ 100 w 252"/>
                  <a:gd name="T85" fmla="*/ 26 h 348"/>
                  <a:gd name="T86" fmla="*/ 116 w 252"/>
                  <a:gd name="T87" fmla="*/ 2 h 348"/>
                  <a:gd name="T88" fmla="*/ 136 w 252"/>
                  <a:gd name="T89" fmla="*/ 2 h 348"/>
                  <a:gd name="T90" fmla="*/ 152 w 252"/>
                  <a:gd name="T91" fmla="*/ 26 h 348"/>
                  <a:gd name="T92" fmla="*/ 158 w 252"/>
                  <a:gd name="T93" fmla="*/ 42 h 348"/>
                  <a:gd name="T94" fmla="*/ 200 w 252"/>
                  <a:gd name="T95" fmla="*/ 48 h 348"/>
                  <a:gd name="T96" fmla="*/ 212 w 252"/>
                  <a:gd name="T97" fmla="*/ 54 h 348"/>
                  <a:gd name="T98" fmla="*/ 216 w 252"/>
                  <a:gd name="T99" fmla="*/ 78 h 348"/>
                  <a:gd name="T100" fmla="*/ 36 w 252"/>
                  <a:gd name="T101" fmla="*/ 82 h 348"/>
                  <a:gd name="T102" fmla="*/ 36 w 252"/>
                  <a:gd name="T103" fmla="*/ 64 h 348"/>
                  <a:gd name="T104" fmla="*/ 116 w 252"/>
                  <a:gd name="T105" fmla="*/ 30 h 348"/>
                  <a:gd name="T106" fmla="*/ 126 w 252"/>
                  <a:gd name="T107" fmla="*/ 38 h 348"/>
                  <a:gd name="T108" fmla="*/ 134 w 252"/>
                  <a:gd name="T109" fmla="*/ 34 h 348"/>
                  <a:gd name="T110" fmla="*/ 136 w 252"/>
                  <a:gd name="T111" fmla="*/ 26 h 348"/>
                  <a:gd name="T112" fmla="*/ 130 w 252"/>
                  <a:gd name="T113" fmla="*/ 16 h 348"/>
                  <a:gd name="T114" fmla="*/ 122 w 252"/>
                  <a:gd name="T115" fmla="*/ 16 h 348"/>
                  <a:gd name="T116" fmla="*/ 116 w 252"/>
                  <a:gd name="T117" fmla="*/ 26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52" h="348">
                    <a:moveTo>
                      <a:pt x="252" y="32"/>
                    </a:moveTo>
                    <a:lnTo>
                      <a:pt x="252" y="332"/>
                    </a:lnTo>
                    <a:lnTo>
                      <a:pt x="252" y="332"/>
                    </a:lnTo>
                    <a:lnTo>
                      <a:pt x="250" y="338"/>
                    </a:lnTo>
                    <a:lnTo>
                      <a:pt x="248" y="344"/>
                    </a:lnTo>
                    <a:lnTo>
                      <a:pt x="242" y="346"/>
                    </a:lnTo>
                    <a:lnTo>
                      <a:pt x="236" y="348"/>
                    </a:lnTo>
                    <a:lnTo>
                      <a:pt x="16" y="348"/>
                    </a:lnTo>
                    <a:lnTo>
                      <a:pt x="16" y="348"/>
                    </a:lnTo>
                    <a:lnTo>
                      <a:pt x="10" y="346"/>
                    </a:lnTo>
                    <a:lnTo>
                      <a:pt x="4" y="344"/>
                    </a:lnTo>
                    <a:lnTo>
                      <a:pt x="2" y="338"/>
                    </a:lnTo>
                    <a:lnTo>
                      <a:pt x="0" y="3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2" y="26"/>
                    </a:lnTo>
                    <a:lnTo>
                      <a:pt x="4" y="20"/>
                    </a:lnTo>
                    <a:lnTo>
                      <a:pt x="10" y="16"/>
                    </a:lnTo>
                    <a:lnTo>
                      <a:pt x="16" y="16"/>
                    </a:lnTo>
                    <a:lnTo>
                      <a:pt x="90" y="16"/>
                    </a:lnTo>
                    <a:lnTo>
                      <a:pt x="90" y="16"/>
                    </a:lnTo>
                    <a:lnTo>
                      <a:pt x="88" y="26"/>
                    </a:lnTo>
                    <a:lnTo>
                      <a:pt x="88" y="26"/>
                    </a:lnTo>
                    <a:lnTo>
                      <a:pt x="86" y="30"/>
                    </a:lnTo>
                    <a:lnTo>
                      <a:pt x="84" y="34"/>
                    </a:lnTo>
                    <a:lnTo>
                      <a:pt x="16" y="34"/>
                    </a:lnTo>
                    <a:lnTo>
                      <a:pt x="16" y="332"/>
                    </a:lnTo>
                    <a:lnTo>
                      <a:pt x="236" y="332"/>
                    </a:lnTo>
                    <a:lnTo>
                      <a:pt x="236" y="34"/>
                    </a:lnTo>
                    <a:lnTo>
                      <a:pt x="168" y="34"/>
                    </a:lnTo>
                    <a:lnTo>
                      <a:pt x="168" y="34"/>
                    </a:lnTo>
                    <a:lnTo>
                      <a:pt x="166" y="30"/>
                    </a:lnTo>
                    <a:lnTo>
                      <a:pt x="164" y="26"/>
                    </a:lnTo>
                    <a:lnTo>
                      <a:pt x="164" y="26"/>
                    </a:lnTo>
                    <a:lnTo>
                      <a:pt x="162" y="16"/>
                    </a:lnTo>
                    <a:lnTo>
                      <a:pt x="236" y="16"/>
                    </a:lnTo>
                    <a:lnTo>
                      <a:pt x="236" y="16"/>
                    </a:lnTo>
                    <a:lnTo>
                      <a:pt x="242" y="16"/>
                    </a:lnTo>
                    <a:lnTo>
                      <a:pt x="248" y="20"/>
                    </a:lnTo>
                    <a:lnTo>
                      <a:pt x="250" y="26"/>
                    </a:lnTo>
                    <a:lnTo>
                      <a:pt x="252" y="32"/>
                    </a:lnTo>
                    <a:lnTo>
                      <a:pt x="252" y="32"/>
                    </a:lnTo>
                    <a:close/>
                    <a:moveTo>
                      <a:pt x="216" y="94"/>
                    </a:moveTo>
                    <a:lnTo>
                      <a:pt x="216" y="312"/>
                    </a:lnTo>
                    <a:lnTo>
                      <a:pt x="36" y="312"/>
                    </a:lnTo>
                    <a:lnTo>
                      <a:pt x="36" y="94"/>
                    </a:lnTo>
                    <a:lnTo>
                      <a:pt x="36" y="94"/>
                    </a:lnTo>
                    <a:lnTo>
                      <a:pt x="36" y="94"/>
                    </a:lnTo>
                    <a:lnTo>
                      <a:pt x="216" y="94"/>
                    </a:lnTo>
                    <a:lnTo>
                      <a:pt x="216" y="94"/>
                    </a:lnTo>
                    <a:lnTo>
                      <a:pt x="216" y="94"/>
                    </a:lnTo>
                    <a:lnTo>
                      <a:pt x="216" y="94"/>
                    </a:lnTo>
                    <a:close/>
                    <a:moveTo>
                      <a:pt x="132" y="186"/>
                    </a:moveTo>
                    <a:lnTo>
                      <a:pt x="132" y="186"/>
                    </a:lnTo>
                    <a:lnTo>
                      <a:pt x="128" y="184"/>
                    </a:lnTo>
                    <a:lnTo>
                      <a:pt x="124" y="182"/>
                    </a:lnTo>
                    <a:lnTo>
                      <a:pt x="122" y="184"/>
                    </a:lnTo>
                    <a:lnTo>
                      <a:pt x="118" y="186"/>
                    </a:lnTo>
                    <a:lnTo>
                      <a:pt x="86" y="218"/>
                    </a:lnTo>
                    <a:lnTo>
                      <a:pt x="74" y="206"/>
                    </a:lnTo>
                    <a:lnTo>
                      <a:pt x="74" y="206"/>
                    </a:lnTo>
                    <a:lnTo>
                      <a:pt x="70" y="204"/>
                    </a:lnTo>
                    <a:lnTo>
                      <a:pt x="68" y="204"/>
                    </a:lnTo>
                    <a:lnTo>
                      <a:pt x="64" y="204"/>
                    </a:lnTo>
                    <a:lnTo>
                      <a:pt x="60" y="206"/>
                    </a:lnTo>
                    <a:lnTo>
                      <a:pt x="60" y="206"/>
                    </a:lnTo>
                    <a:lnTo>
                      <a:pt x="58" y="210"/>
                    </a:lnTo>
                    <a:lnTo>
                      <a:pt x="58" y="214"/>
                    </a:lnTo>
                    <a:lnTo>
                      <a:pt x="58" y="218"/>
                    </a:lnTo>
                    <a:lnTo>
                      <a:pt x="60" y="220"/>
                    </a:lnTo>
                    <a:lnTo>
                      <a:pt x="78" y="238"/>
                    </a:lnTo>
                    <a:lnTo>
                      <a:pt x="78" y="238"/>
                    </a:lnTo>
                    <a:lnTo>
                      <a:pt x="82" y="242"/>
                    </a:lnTo>
                    <a:lnTo>
                      <a:pt x="86" y="242"/>
                    </a:lnTo>
                    <a:lnTo>
                      <a:pt x="86" y="242"/>
                    </a:lnTo>
                    <a:lnTo>
                      <a:pt x="90" y="242"/>
                    </a:lnTo>
                    <a:lnTo>
                      <a:pt x="92" y="238"/>
                    </a:lnTo>
                    <a:lnTo>
                      <a:pt x="132" y="200"/>
                    </a:lnTo>
                    <a:lnTo>
                      <a:pt x="132" y="200"/>
                    </a:lnTo>
                    <a:lnTo>
                      <a:pt x="134" y="196"/>
                    </a:lnTo>
                    <a:lnTo>
                      <a:pt x="134" y="192"/>
                    </a:lnTo>
                    <a:lnTo>
                      <a:pt x="134" y="188"/>
                    </a:lnTo>
                    <a:lnTo>
                      <a:pt x="132" y="186"/>
                    </a:lnTo>
                    <a:lnTo>
                      <a:pt x="132" y="186"/>
                    </a:lnTo>
                    <a:close/>
                    <a:moveTo>
                      <a:pt x="132" y="124"/>
                    </a:moveTo>
                    <a:lnTo>
                      <a:pt x="132" y="124"/>
                    </a:lnTo>
                    <a:lnTo>
                      <a:pt x="128" y="122"/>
                    </a:lnTo>
                    <a:lnTo>
                      <a:pt x="124" y="120"/>
                    </a:lnTo>
                    <a:lnTo>
                      <a:pt x="122" y="122"/>
                    </a:lnTo>
                    <a:lnTo>
                      <a:pt x="118" y="124"/>
                    </a:lnTo>
                    <a:lnTo>
                      <a:pt x="86" y="156"/>
                    </a:lnTo>
                    <a:lnTo>
                      <a:pt x="74" y="144"/>
                    </a:lnTo>
                    <a:lnTo>
                      <a:pt x="74" y="144"/>
                    </a:lnTo>
                    <a:lnTo>
                      <a:pt x="70" y="142"/>
                    </a:lnTo>
                    <a:lnTo>
                      <a:pt x="68" y="142"/>
                    </a:lnTo>
                    <a:lnTo>
                      <a:pt x="64" y="142"/>
                    </a:lnTo>
                    <a:lnTo>
                      <a:pt x="60" y="144"/>
                    </a:lnTo>
                    <a:lnTo>
                      <a:pt x="60" y="144"/>
                    </a:lnTo>
                    <a:lnTo>
                      <a:pt x="58" y="148"/>
                    </a:lnTo>
                    <a:lnTo>
                      <a:pt x="58" y="152"/>
                    </a:lnTo>
                    <a:lnTo>
                      <a:pt x="58" y="156"/>
                    </a:lnTo>
                    <a:lnTo>
                      <a:pt x="60" y="158"/>
                    </a:lnTo>
                    <a:lnTo>
                      <a:pt x="78" y="178"/>
                    </a:lnTo>
                    <a:lnTo>
                      <a:pt x="78" y="178"/>
                    </a:lnTo>
                    <a:lnTo>
                      <a:pt x="82" y="180"/>
                    </a:lnTo>
                    <a:lnTo>
                      <a:pt x="86" y="180"/>
                    </a:lnTo>
                    <a:lnTo>
                      <a:pt x="86" y="180"/>
                    </a:lnTo>
                    <a:lnTo>
                      <a:pt x="90" y="180"/>
                    </a:lnTo>
                    <a:lnTo>
                      <a:pt x="92" y="178"/>
                    </a:lnTo>
                    <a:lnTo>
                      <a:pt x="132" y="138"/>
                    </a:lnTo>
                    <a:lnTo>
                      <a:pt x="132" y="138"/>
                    </a:lnTo>
                    <a:lnTo>
                      <a:pt x="134" y="134"/>
                    </a:lnTo>
                    <a:lnTo>
                      <a:pt x="134" y="130"/>
                    </a:lnTo>
                    <a:lnTo>
                      <a:pt x="134" y="126"/>
                    </a:lnTo>
                    <a:lnTo>
                      <a:pt x="132" y="124"/>
                    </a:lnTo>
                    <a:lnTo>
                      <a:pt x="132" y="124"/>
                    </a:lnTo>
                    <a:close/>
                    <a:moveTo>
                      <a:pt x="36" y="64"/>
                    </a:moveTo>
                    <a:lnTo>
                      <a:pt x="36" y="64"/>
                    </a:lnTo>
                    <a:lnTo>
                      <a:pt x="36" y="58"/>
                    </a:lnTo>
                    <a:lnTo>
                      <a:pt x="40" y="54"/>
                    </a:lnTo>
                    <a:lnTo>
                      <a:pt x="46" y="50"/>
                    </a:lnTo>
                    <a:lnTo>
                      <a:pt x="52" y="48"/>
                    </a:lnTo>
                    <a:lnTo>
                      <a:pt x="78" y="48"/>
                    </a:lnTo>
                    <a:lnTo>
                      <a:pt x="78" y="48"/>
                    </a:lnTo>
                    <a:lnTo>
                      <a:pt x="86" y="46"/>
                    </a:lnTo>
                    <a:lnTo>
                      <a:pt x="94" y="42"/>
                    </a:lnTo>
                    <a:lnTo>
                      <a:pt x="98" y="3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2" y="16"/>
                    </a:lnTo>
                    <a:lnTo>
                      <a:pt x="108" y="8"/>
                    </a:lnTo>
                    <a:lnTo>
                      <a:pt x="116" y="2"/>
                    </a:lnTo>
                    <a:lnTo>
                      <a:pt x="126" y="0"/>
                    </a:lnTo>
                    <a:lnTo>
                      <a:pt x="126" y="0"/>
                    </a:lnTo>
                    <a:lnTo>
                      <a:pt x="136" y="2"/>
                    </a:lnTo>
                    <a:lnTo>
                      <a:pt x="144" y="8"/>
                    </a:lnTo>
                    <a:lnTo>
                      <a:pt x="150" y="16"/>
                    </a:lnTo>
                    <a:lnTo>
                      <a:pt x="152" y="26"/>
                    </a:lnTo>
                    <a:lnTo>
                      <a:pt x="152" y="26"/>
                    </a:lnTo>
                    <a:lnTo>
                      <a:pt x="154" y="36"/>
                    </a:lnTo>
                    <a:lnTo>
                      <a:pt x="158" y="42"/>
                    </a:lnTo>
                    <a:lnTo>
                      <a:pt x="166" y="46"/>
                    </a:lnTo>
                    <a:lnTo>
                      <a:pt x="174" y="48"/>
                    </a:lnTo>
                    <a:lnTo>
                      <a:pt x="200" y="48"/>
                    </a:lnTo>
                    <a:lnTo>
                      <a:pt x="200" y="48"/>
                    </a:lnTo>
                    <a:lnTo>
                      <a:pt x="206" y="50"/>
                    </a:lnTo>
                    <a:lnTo>
                      <a:pt x="212" y="54"/>
                    </a:lnTo>
                    <a:lnTo>
                      <a:pt x="216" y="58"/>
                    </a:lnTo>
                    <a:lnTo>
                      <a:pt x="216" y="64"/>
                    </a:lnTo>
                    <a:lnTo>
                      <a:pt x="216" y="78"/>
                    </a:lnTo>
                    <a:lnTo>
                      <a:pt x="216" y="78"/>
                    </a:lnTo>
                    <a:lnTo>
                      <a:pt x="216" y="82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36" y="78"/>
                    </a:lnTo>
                    <a:lnTo>
                      <a:pt x="36" y="64"/>
                    </a:lnTo>
                    <a:close/>
                    <a:moveTo>
                      <a:pt x="116" y="26"/>
                    </a:moveTo>
                    <a:lnTo>
                      <a:pt x="116" y="26"/>
                    </a:lnTo>
                    <a:lnTo>
                      <a:pt x="116" y="30"/>
                    </a:lnTo>
                    <a:lnTo>
                      <a:pt x="118" y="34"/>
                    </a:lnTo>
                    <a:lnTo>
                      <a:pt x="122" y="36"/>
                    </a:lnTo>
                    <a:lnTo>
                      <a:pt x="126" y="38"/>
                    </a:lnTo>
                    <a:lnTo>
                      <a:pt x="126" y="38"/>
                    </a:lnTo>
                    <a:lnTo>
                      <a:pt x="130" y="36"/>
                    </a:lnTo>
                    <a:lnTo>
                      <a:pt x="134" y="34"/>
                    </a:lnTo>
                    <a:lnTo>
                      <a:pt x="136" y="30"/>
                    </a:lnTo>
                    <a:lnTo>
                      <a:pt x="136" y="26"/>
                    </a:lnTo>
                    <a:lnTo>
                      <a:pt x="136" y="26"/>
                    </a:lnTo>
                    <a:lnTo>
                      <a:pt x="136" y="22"/>
                    </a:lnTo>
                    <a:lnTo>
                      <a:pt x="134" y="20"/>
                    </a:lnTo>
                    <a:lnTo>
                      <a:pt x="130" y="16"/>
                    </a:lnTo>
                    <a:lnTo>
                      <a:pt x="126" y="16"/>
                    </a:lnTo>
                    <a:lnTo>
                      <a:pt x="126" y="16"/>
                    </a:lnTo>
                    <a:lnTo>
                      <a:pt x="122" y="16"/>
                    </a:lnTo>
                    <a:lnTo>
                      <a:pt x="118" y="20"/>
                    </a:lnTo>
                    <a:lnTo>
                      <a:pt x="116" y="22"/>
                    </a:lnTo>
                    <a:lnTo>
                      <a:pt x="116" y="26"/>
                    </a:lnTo>
                    <a:lnTo>
                      <a:pt x="116" y="26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vert="horz" wrap="square" lIns="87346" tIns="43673" rIns="87346" bIns="43673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720" dirty="0"/>
              </a:p>
            </p:txBody>
          </p:sp>
        </p:grpSp>
        <p:sp>
          <p:nvSpPr>
            <p:cNvPr id="258" name="Rectangle 257"/>
            <p:cNvSpPr/>
            <p:nvPr/>
          </p:nvSpPr>
          <p:spPr>
            <a:xfrm>
              <a:off x="7268970" y="3446303"/>
              <a:ext cx="2105958" cy="427247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r>
                <a:rPr lang="sk-SK" sz="1129" b="1" dirty="0">
                  <a:latin typeface="+mj-lt"/>
                </a:rPr>
                <a:t>Zvýšenie veľkosti výrobných dávok o viac ako 60%</a:t>
              </a:r>
              <a:endParaRPr lang="en-GB" sz="1129" b="1" dirty="0">
                <a:latin typeface="+mj-lt"/>
              </a:endParaRPr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7268970" y="4005515"/>
              <a:ext cx="2105958" cy="427247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r>
                <a:rPr lang="sk-SK" sz="1129" b="1" dirty="0">
                  <a:latin typeface="+mj-lt"/>
                </a:rPr>
                <a:t>Skrátenie nábehu výrobných liniek o viac ako 50%</a:t>
              </a:r>
              <a:endParaRPr lang="en-GB" sz="1129" b="1" dirty="0">
                <a:latin typeface="+mj-lt"/>
              </a:endParaRPr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7269081" y="4585483"/>
              <a:ext cx="2106448" cy="427247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r>
                <a:rPr lang="sk-SK" sz="1129" b="1" dirty="0">
                  <a:latin typeface="+mj-lt"/>
                </a:rPr>
                <a:t>Skrátenie celkových prechodov a prestojov o 11%</a:t>
              </a:r>
              <a:endParaRPr lang="en-GB" sz="1129" b="1" dirty="0">
                <a:latin typeface="+mj-lt"/>
              </a:endParaRPr>
            </a:p>
          </p:txBody>
        </p:sp>
        <p:sp>
          <p:nvSpPr>
            <p:cNvPr id="317" name="Rectangle 316"/>
            <p:cNvSpPr/>
            <p:nvPr/>
          </p:nvSpPr>
          <p:spPr>
            <a:xfrm>
              <a:off x="7269081" y="5157130"/>
              <a:ext cx="2106448" cy="427247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r>
                <a:rPr lang="sk-SK" sz="1129" b="1" dirty="0">
                  <a:latin typeface="+mj-lt"/>
                </a:rPr>
                <a:t>Nastavený </a:t>
              </a:r>
              <a:r>
                <a:rPr lang="sk-SK" sz="1129" b="1" dirty="0" err="1">
                  <a:latin typeface="+mj-lt"/>
                </a:rPr>
                <a:t>demand</a:t>
              </a:r>
              <a:r>
                <a:rPr lang="sk-SK" sz="1129" b="1" dirty="0">
                  <a:latin typeface="+mj-lt"/>
                </a:rPr>
                <a:t> </a:t>
              </a:r>
              <a:r>
                <a:rPr lang="sk-SK" sz="1129" b="1" dirty="0" err="1">
                  <a:latin typeface="+mj-lt"/>
                </a:rPr>
                <a:t>planning</a:t>
              </a:r>
              <a:r>
                <a:rPr lang="sk-SK" sz="1129" b="1" dirty="0">
                  <a:latin typeface="+mj-lt"/>
                </a:rPr>
                <a:t> a týždenné rozvrhovanie výroby</a:t>
              </a:r>
              <a:endParaRPr lang="en-GB" sz="1129" b="1" dirty="0">
                <a:latin typeface="+mj-lt"/>
              </a:endParaRPr>
            </a:p>
          </p:txBody>
        </p:sp>
        <p:sp>
          <p:nvSpPr>
            <p:cNvPr id="318" name="Isosceles Triangle 317"/>
            <p:cNvSpPr/>
            <p:nvPr/>
          </p:nvSpPr>
          <p:spPr>
            <a:xfrm rot="5400000">
              <a:off x="6964997" y="3522975"/>
              <a:ext cx="227076" cy="204949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pPr algn="ctr"/>
              <a:endParaRPr lang="en-GB" sz="1882" dirty="0">
                <a:solidFill>
                  <a:schemeClr val="tx2"/>
                </a:solidFill>
              </a:endParaRPr>
            </a:p>
          </p:txBody>
        </p:sp>
        <p:sp>
          <p:nvSpPr>
            <p:cNvPr id="319" name="Isosceles Triangle 318"/>
            <p:cNvSpPr/>
            <p:nvPr/>
          </p:nvSpPr>
          <p:spPr>
            <a:xfrm rot="5400000">
              <a:off x="6964997" y="4083320"/>
              <a:ext cx="227076" cy="204949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pPr algn="ctr"/>
              <a:endParaRPr lang="en-GB" sz="1882" dirty="0">
                <a:solidFill>
                  <a:schemeClr val="tx2"/>
                </a:solidFill>
              </a:endParaRPr>
            </a:p>
          </p:txBody>
        </p:sp>
        <p:sp>
          <p:nvSpPr>
            <p:cNvPr id="320" name="Isosceles Triangle 319"/>
            <p:cNvSpPr/>
            <p:nvPr/>
          </p:nvSpPr>
          <p:spPr>
            <a:xfrm rot="5400000">
              <a:off x="6964997" y="4662155"/>
              <a:ext cx="227076" cy="204949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pPr algn="ctr"/>
              <a:endParaRPr lang="en-GB" sz="1882" dirty="0">
                <a:solidFill>
                  <a:schemeClr val="tx2"/>
                </a:solidFill>
              </a:endParaRPr>
            </a:p>
          </p:txBody>
        </p:sp>
        <p:sp>
          <p:nvSpPr>
            <p:cNvPr id="321" name="Isosceles Triangle 320"/>
            <p:cNvSpPr/>
            <p:nvPr/>
          </p:nvSpPr>
          <p:spPr>
            <a:xfrm rot="5400000">
              <a:off x="6964997" y="5234130"/>
              <a:ext cx="227076" cy="204949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noFill/>
            </a:ln>
          </p:spPr>
          <p:txBody>
            <a:bodyPr vert="horz" wrap="square" lIns="86023" tIns="43011" rIns="86023" bIns="43011" rtlCol="0" anchor="ctr">
              <a:noAutofit/>
            </a:bodyPr>
            <a:lstStyle/>
            <a:p>
              <a:pPr algn="ctr"/>
              <a:endParaRPr lang="en-GB" sz="1882" dirty="0">
                <a:solidFill>
                  <a:schemeClr val="tx2"/>
                </a:solidFill>
              </a:endParaRPr>
            </a:p>
          </p:txBody>
        </p:sp>
        <p:grpSp>
          <p:nvGrpSpPr>
            <p:cNvPr id="322" name="Group 321"/>
            <p:cNvGrpSpPr/>
            <p:nvPr/>
          </p:nvGrpSpPr>
          <p:grpSpPr>
            <a:xfrm>
              <a:off x="5214392" y="4887828"/>
              <a:ext cx="1602652" cy="940421"/>
              <a:chOff x="6551352" y="3167223"/>
              <a:chExt cx="2427245" cy="956370"/>
            </a:xfrm>
            <a:solidFill>
              <a:schemeClr val="tx2">
                <a:lumMod val="40000"/>
                <a:lumOff val="60000"/>
              </a:schemeClr>
            </a:solidFill>
          </p:grpSpPr>
          <p:sp>
            <p:nvSpPr>
              <p:cNvPr id="323" name="Rectangle 322"/>
              <p:cNvSpPr/>
              <p:nvPr/>
            </p:nvSpPr>
            <p:spPr>
              <a:xfrm>
                <a:off x="6551352" y="3167223"/>
                <a:ext cx="2164269" cy="926090"/>
              </a:xfrm>
              <a:prstGeom prst="rect">
                <a:avLst/>
              </a:prstGeom>
              <a:grpFill/>
              <a:ln w="952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txBody>
              <a:bodyPr vert="horz" wrap="square" lIns="68777" tIns="68777" rIns="68777" bIns="68777" rtlCol="0" anchor="ctr" anchorCtr="0">
                <a:noAutofit/>
              </a:bodyPr>
              <a:lstStyle/>
              <a:p>
                <a:r>
                  <a:rPr lang="sk-SK" sz="1242" b="1" i="1" dirty="0">
                    <a:solidFill>
                      <a:schemeClr val="bg1"/>
                    </a:solidFill>
                    <a:latin typeface="Georgia"/>
                  </a:rPr>
                  <a:t>Viac ako </a:t>
                </a:r>
                <a:r>
                  <a:rPr lang="en-US" sz="1242" b="1" i="1" dirty="0">
                    <a:solidFill>
                      <a:schemeClr val="bg1"/>
                    </a:solidFill>
                    <a:latin typeface="Georgia"/>
                  </a:rPr>
                  <a:t>3</a:t>
                </a:r>
                <a:r>
                  <a:rPr lang="sk-SK" sz="1242" b="1" i="1" dirty="0">
                    <a:solidFill>
                      <a:schemeClr val="bg1"/>
                    </a:solidFill>
                    <a:latin typeface="Georgia"/>
                  </a:rPr>
                  <a:t>0 zlepšovacích návrhov od zamestnancov</a:t>
                </a:r>
                <a:endParaRPr lang="en-GB" sz="1242" b="1" i="1" dirty="0">
                  <a:solidFill>
                    <a:schemeClr val="bg1"/>
                  </a:solidFill>
                  <a:latin typeface="Georgia"/>
                </a:endParaRPr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8704698" y="4052448"/>
                <a:ext cx="273899" cy="71145"/>
              </a:xfrm>
              <a:prstGeom prst="rect">
                <a:avLst/>
              </a:prstGeom>
              <a:grpFill/>
              <a:ln w="952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txBody>
              <a:bodyPr vert="horz" wrap="square" lIns="87346" tIns="43673" rIns="87346" bIns="43673" rtlCol="0" anchor="ctr">
                <a:noAutofit/>
              </a:bodyPr>
              <a:lstStyle/>
              <a:p>
                <a:pPr algn="ctr"/>
                <a:endParaRPr lang="en-GB" sz="1242" i="1" dirty="0">
                  <a:solidFill>
                    <a:schemeClr val="bg1"/>
                  </a:solidFill>
                  <a:latin typeface="Georgi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7642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43016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43017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43018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43019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3055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6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7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8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9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60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3020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3049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0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1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2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3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54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3021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3043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4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5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6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7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8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3022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43037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8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9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0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1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42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3023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43031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2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3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4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5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6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3024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3025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26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27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28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29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3030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30226" y="1143002"/>
            <a:ext cx="8997950" cy="517525"/>
          </a:xfrm>
        </p:spPr>
        <p:txBody>
          <a:bodyPr rtlCol="0"/>
          <a:lstStyle/>
          <a:p>
            <a:pPr defTabSz="1018714" eaLnBrk="1" fontAlgn="auto" hangingPunct="1">
              <a:spcBef>
                <a:spcPts val="0"/>
              </a:spcBef>
              <a:defRPr/>
            </a:pPr>
            <a:r>
              <a:rPr lang="en-GB" dirty="0" smtClean="0"/>
              <a:t>Náš tím</a:t>
            </a:r>
            <a:endParaRPr lang="en-GB" dirty="0"/>
          </a:p>
        </p:txBody>
      </p:sp>
      <p:sp>
        <p:nvSpPr>
          <p:cNvPr id="50" name="Big Number"/>
          <p:cNvSpPr txBox="1"/>
          <p:nvPr>
            <p:custDataLst>
              <p:tags r:id="rId4"/>
            </p:custDataLst>
          </p:nvPr>
        </p:nvSpPr>
        <p:spPr>
          <a:xfrm>
            <a:off x="7365911" y="2414590"/>
            <a:ext cx="2143215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7897" b="1" i="1" dirty="0">
                <a:solidFill>
                  <a:schemeClr val="bg1"/>
                </a:solidFill>
                <a:latin typeface="+mj-lt"/>
                <a:cs typeface="Arial" pitchFamily="34" charset="0"/>
              </a:rPr>
              <a:t>5</a:t>
            </a:r>
            <a:endParaRPr lang="en-GB" sz="27897" b="1" i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744"/>
              <a:ext cx="8997696" cy="612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9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+mn-lt"/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2983"/>
              <a:ext cx="8997696" cy="914365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9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+mn-lt"/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614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7" tIns="0" rIns="64600" bIns="0" anchor="ctr"/>
            <a:lstStyle/>
            <a:p>
              <a:pPr algn="ctr" defTabSz="801601" fontAlgn="auto">
                <a:spcBef>
                  <a:spcPts val="0"/>
                </a:spcBef>
                <a:spcAft>
                  <a:spcPts val="0"/>
                </a:spcAft>
                <a:buSzPct val="90000"/>
                <a:defRPr/>
              </a:pPr>
              <a:endParaRPr lang="en-GB" sz="1400" dirty="0">
                <a:solidFill>
                  <a:schemeClr val="folHlink"/>
                </a:solidFill>
                <a:latin typeface="+mn-lt"/>
                <a:cs typeface="Arial" charset="0"/>
              </a:endParaRPr>
            </a:p>
          </p:txBody>
        </p:sp>
        <p:grpSp>
          <p:nvGrpSpPr>
            <p:cNvPr id="8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87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355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223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616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84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</p:grpSp>
        <p:grpSp>
          <p:nvGrpSpPr>
            <p:cNvPr id="9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87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355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223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616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84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</p:grpSp>
        <p:grpSp>
          <p:nvGrpSpPr>
            <p:cNvPr id="10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87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355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223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616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84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</p:grpSp>
        <p:grpSp>
          <p:nvGrpSpPr>
            <p:cNvPr id="11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87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355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223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616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84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</p:grpSp>
        <p:grpSp>
          <p:nvGrpSpPr>
            <p:cNvPr id="12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87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355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223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616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84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</p:grpSp>
        <p:grpSp>
          <p:nvGrpSpPr>
            <p:cNvPr id="13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87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355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223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616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84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9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Náš tím</a:t>
            </a:r>
            <a:endParaRPr lang="en-GB" dirty="0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4294967295"/>
          </p:nvPr>
        </p:nvSpPr>
        <p:spPr>
          <a:xfrm>
            <a:off x="7419975" y="7231063"/>
            <a:ext cx="2638425" cy="339725"/>
          </a:xfrm>
        </p:spPr>
        <p:txBody>
          <a:bodyPr/>
          <a:lstStyle/>
          <a:p>
            <a:pPr>
              <a:defRPr/>
            </a:pPr>
            <a:fld id="{6F1DD6CF-6F3C-4247-A75A-84C807C993AA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72" name="Rectangle 71"/>
          <p:cNvSpPr/>
          <p:nvPr/>
        </p:nvSpPr>
        <p:spPr>
          <a:xfrm>
            <a:off x="675954" y="3395050"/>
            <a:ext cx="327600" cy="7920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002647" y="2548551"/>
            <a:ext cx="3286563" cy="846499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txBody>
          <a:bodyPr vert="horz" wrap="square" lIns="91440" tIns="45720" rIns="91440" bIns="45720" rtlCol="0" anchor="t">
            <a:noAutofit/>
          </a:bodyPr>
          <a:lstStyle/>
          <a:p>
            <a:pPr>
              <a:spcAft>
                <a:spcPts val="600"/>
              </a:spcAft>
              <a:tabLst>
                <a:tab pos="266372" algn="l"/>
              </a:tabLst>
            </a:pPr>
            <a:r>
              <a:rPr lang="en-US" sz="1400" b="1" dirty="0">
                <a:solidFill>
                  <a:srgbClr val="FFFFFF"/>
                </a:solidFill>
                <a:latin typeface="Georgia"/>
              </a:rPr>
              <a:t>Pavel Dvornák</a:t>
            </a:r>
          </a:p>
          <a:p>
            <a:r>
              <a:rPr lang="en-US" sz="1100" b="1" dirty="0">
                <a:solidFill>
                  <a:schemeClr val="bg2"/>
                </a:solidFill>
                <a:latin typeface="+mj-lt"/>
              </a:rPr>
              <a:t>Dire</a:t>
            </a:r>
            <a:r>
              <a:rPr lang="sk-SK" sz="1100" b="1" dirty="0">
                <a:solidFill>
                  <a:schemeClr val="bg2"/>
                </a:solidFill>
                <a:latin typeface="+mj-lt"/>
              </a:rPr>
              <a:t>k</a:t>
            </a:r>
            <a:r>
              <a:rPr lang="en-US" sz="1100" b="1" dirty="0">
                <a:solidFill>
                  <a:schemeClr val="bg2"/>
                </a:solidFill>
                <a:latin typeface="+mj-lt"/>
              </a:rPr>
              <a:t>tor PwC, </a:t>
            </a:r>
          </a:p>
          <a:p>
            <a:r>
              <a:rPr lang="sk-SK" sz="1100" b="1" dirty="0">
                <a:solidFill>
                  <a:schemeClr val="bg2"/>
                </a:solidFill>
                <a:latin typeface="+mj-lt"/>
              </a:rPr>
              <a:t>Prevádzková dokonalosť</a:t>
            </a:r>
            <a:endParaRPr lang="en-US" sz="1100" b="1" dirty="0">
              <a:solidFill>
                <a:schemeClr val="bg2"/>
              </a:solidFill>
              <a:latin typeface="+mj-lt"/>
            </a:endParaRPr>
          </a:p>
          <a:p>
            <a:pPr>
              <a:spcAft>
                <a:spcPts val="600"/>
              </a:spcAft>
              <a:tabLst>
                <a:tab pos="266372" algn="l"/>
              </a:tabLst>
            </a:pPr>
            <a:endParaRPr lang="en-US" sz="110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74" name="Content Placeholder 71"/>
          <p:cNvSpPr txBox="1">
            <a:spLocks/>
          </p:cNvSpPr>
          <p:nvPr/>
        </p:nvSpPr>
        <p:spPr>
          <a:xfrm>
            <a:off x="673506" y="3693707"/>
            <a:ext cx="4001840" cy="23713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Tx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305647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•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-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◦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222589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 typeface="Georgia" pitchFamily="18" charset="0"/>
              <a:buChar char="›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305647" marR="0" indent="-305647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611295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lpha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916942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LcPeriod"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-305647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 sz="2000" b="1" kern="1200" baseline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</a:pPr>
            <a:r>
              <a:rPr lang="en-US" sz="1400" b="1" dirty="0">
                <a:solidFill>
                  <a:srgbClr val="A32020"/>
                </a:solidFill>
              </a:rPr>
              <a:t>Résumé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200" dirty="0"/>
              <a:t>Pavel vedie t</a:t>
            </a:r>
            <a:r>
              <a:rPr lang="sk-SK" sz="1200" dirty="0"/>
              <a:t>ím Prevádzkovej dokonalosti na Slovensku. V jeho viac ako 1</a:t>
            </a:r>
            <a:r>
              <a:rPr lang="en-US" sz="1200" dirty="0"/>
              <a:t>5</a:t>
            </a:r>
            <a:r>
              <a:rPr lang="sk-SK" sz="1200" dirty="0"/>
              <a:t> ročnej praxi v poradenstve sa špecializoval na biznis transformáciu</a:t>
            </a:r>
            <a:r>
              <a:rPr lang="sk-SK" sz="1200" dirty="0" smtClean="0"/>
              <a:t>,</a:t>
            </a:r>
            <a:r>
              <a:rPr lang="en-US" sz="1200" dirty="0" smtClean="0"/>
              <a:t> </a:t>
            </a:r>
            <a:r>
              <a:rPr lang="en-US" sz="1200" dirty="0" err="1" smtClean="0"/>
              <a:t>finan</a:t>
            </a:r>
            <a:r>
              <a:rPr lang="sk-SK" sz="1200" dirty="0" err="1" smtClean="0"/>
              <a:t>čné</a:t>
            </a:r>
            <a:r>
              <a:rPr lang="sk-SK" sz="1200" dirty="0" smtClean="0"/>
              <a:t> ozdravovanie podnikov, </a:t>
            </a:r>
            <a:r>
              <a:rPr lang="sk-SK" sz="1200" dirty="0"/>
              <a:t>optimalizáciu nákladov a rast výnosov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sk-SK" sz="1200" dirty="0"/>
              <a:t>Má skúsenosti z</a:t>
            </a:r>
            <a:r>
              <a:rPr lang="en-US" sz="1200" dirty="0"/>
              <a:t> </a:t>
            </a:r>
            <a:r>
              <a:rPr lang="en-US" sz="1200" dirty="0" err="1"/>
              <a:t>komplexn</a:t>
            </a:r>
            <a:r>
              <a:rPr lang="sk-SK" sz="1200" dirty="0"/>
              <a:t>ých transformačných projektov predovšetkým z oblasti automotive a strojárstva na Slovensku ako aj v CEE regióne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sk-SK" sz="1200" dirty="0"/>
              <a:t>Portfólio projektov, ktoré zastrešoval zahŕňa firmy ako </a:t>
            </a:r>
            <a:r>
              <a:rPr lang="sk-SK" sz="1200" dirty="0" err="1"/>
              <a:t>Joh</a:t>
            </a:r>
            <a:r>
              <a:rPr lang="en-US" sz="1200" dirty="0"/>
              <a:t>ns Manville, Plastcom, Alexin </a:t>
            </a:r>
            <a:r>
              <a:rPr lang="sk-SK" sz="1200" dirty="0"/>
              <a:t>a PSL </a:t>
            </a:r>
            <a:r>
              <a:rPr lang="en-US" sz="1200" dirty="0"/>
              <a:t>(Thyssen Krupp)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sk-SK" sz="1200" dirty="0"/>
              <a:t>V projekte </a:t>
            </a:r>
            <a:r>
              <a:rPr lang="en-US" sz="1200" dirty="0"/>
              <a:t>c2i</a:t>
            </a:r>
            <a:r>
              <a:rPr lang="sk-SK" sz="1200" dirty="0"/>
              <a:t> je garantom projektu</a:t>
            </a:r>
          </a:p>
        </p:txBody>
      </p:sp>
      <p:pic>
        <p:nvPicPr>
          <p:cNvPr id="75" name="Picture 5" descr="https://encrypted-tbn0.gstatic.com/images?q=tbn:ANd9GcTu_7coDzwzayzrqm5Ye-kO9RHh4HPPNNzgISjZPcJ9jeIM6Zj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47" y="1899352"/>
            <a:ext cx="743760" cy="562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75" descr="Pavel Phtot 2012.JPG"/>
          <p:cNvPicPr>
            <a:picLocks noChangeAspect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>
          <a:xfrm>
            <a:off x="3136403" y="1779076"/>
            <a:ext cx="1070470" cy="1512000"/>
          </a:xfrm>
          <a:prstGeom prst="rect">
            <a:avLst/>
          </a:prstGeom>
        </p:spPr>
      </p:pic>
      <p:grpSp>
        <p:nvGrpSpPr>
          <p:cNvPr id="61" name="Group 60"/>
          <p:cNvGrpSpPr/>
          <p:nvPr/>
        </p:nvGrpSpPr>
        <p:grpSpPr>
          <a:xfrm>
            <a:off x="5168244" y="1775170"/>
            <a:ext cx="4001840" cy="5319369"/>
            <a:chOff x="667320" y="1775170"/>
            <a:chExt cx="4001840" cy="5319369"/>
          </a:xfrm>
        </p:grpSpPr>
        <p:sp>
          <p:nvSpPr>
            <p:cNvPr id="62" name="Content Placeholder 71"/>
            <p:cNvSpPr txBox="1">
              <a:spLocks/>
            </p:cNvSpPr>
            <p:nvPr/>
          </p:nvSpPr>
          <p:spPr>
            <a:xfrm>
              <a:off x="667320" y="3693706"/>
              <a:ext cx="4001840" cy="340083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marR="0" indent="-305647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chemeClr val="tx1"/>
                </a:buClr>
                <a:buSzTx/>
                <a:buFontTx/>
                <a:buNone/>
                <a:tabLst/>
                <a:defRPr sz="2000" kern="120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1pPr>
              <a:lvl2pPr marL="305647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chemeClr val="tx1"/>
                </a:buClr>
                <a:buFont typeface="Georgia" pitchFamily="18" charset="0"/>
                <a:buChar char="•"/>
                <a:defRPr sz="2000" kern="120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2pPr>
              <a:lvl3pPr marL="611295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chemeClr val="tx1"/>
                </a:buClr>
                <a:buFont typeface="Georgia" pitchFamily="18" charset="0"/>
                <a:buChar char="-"/>
                <a:defRPr sz="2000" kern="120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3pPr>
              <a:lvl4pPr marL="916942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chemeClr val="tx1"/>
                </a:buClr>
                <a:buFont typeface="Georgia" pitchFamily="18" charset="0"/>
                <a:buChar char="◦"/>
                <a:defRPr sz="2000" kern="120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4pPr>
              <a:lvl5pPr marL="1222589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chemeClr val="tx1"/>
                </a:buClr>
                <a:buFont typeface="Georgia" pitchFamily="18" charset="0"/>
                <a:buChar char="›"/>
                <a:defRPr sz="2000" kern="1200" baseline="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5pPr>
              <a:lvl6pPr marL="305647" marR="0" indent="-305647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tx1"/>
                </a:buClr>
                <a:buSzPct val="100000"/>
                <a:buFont typeface="+mj-lt"/>
                <a:buAutoNum type="arabicPeriod"/>
                <a:tabLst/>
                <a:defRPr sz="2000" kern="1200" baseline="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6pPr>
              <a:lvl7pPr marL="611295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+mj-lt"/>
                <a:buAutoNum type="alphaLcPeriod"/>
                <a:defRPr sz="2000" kern="1200" baseline="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7pPr>
              <a:lvl8pPr marL="916942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+mj-lt"/>
                <a:buAutoNum type="romanLcPeriod"/>
                <a:defRPr sz="2000" kern="1200" baseline="0">
                  <a:solidFill>
                    <a:schemeClr val="tx1"/>
                  </a:solidFill>
                  <a:latin typeface="Georgia" pitchFamily="18" charset="0"/>
                  <a:ea typeface="+mn-ea"/>
                  <a:cs typeface="+mn-cs"/>
                </a:defRPr>
              </a:lvl8pPr>
              <a:lvl9pPr marL="0" indent="-305647" algn="l" defTabSz="1018824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Font typeface="Arial" pitchFamily="34" charset="0"/>
                <a:buNone/>
                <a:defRPr sz="2000" b="1" kern="1200" baseline="0">
                  <a:solidFill>
                    <a:schemeClr val="tx2"/>
                  </a:solidFill>
                  <a:latin typeface="Georgia" pitchFamily="18" charset="0"/>
                  <a:ea typeface="+mn-ea"/>
                  <a:cs typeface="+mn-cs"/>
                </a:defRPr>
              </a:lvl9pPr>
            </a:lstStyle>
            <a:p>
              <a:pPr>
                <a:buClr>
                  <a:srgbClr val="000000"/>
                </a:buClr>
              </a:pPr>
              <a:r>
                <a:rPr lang="en-GB" sz="1400" b="1" dirty="0">
                  <a:solidFill>
                    <a:srgbClr val="A32020"/>
                  </a:solidFill>
                </a:rPr>
                <a:t>Résumé</a:t>
              </a:r>
            </a:p>
            <a:p>
              <a:pPr marL="171431" indent="-171431">
                <a:buFont typeface="Arial" panose="020B0604020202020204" pitchFamily="34" charset="0"/>
                <a:buChar char="•"/>
              </a:pPr>
              <a:r>
                <a:rPr lang="en-GB" sz="1200" dirty="0"/>
                <a:t>Richard </a:t>
              </a:r>
              <a:r>
                <a:rPr lang="en-GB" sz="1200" dirty="0" err="1"/>
                <a:t>viedol</a:t>
              </a:r>
              <a:r>
                <a:rPr lang="en-GB" sz="1200" dirty="0"/>
                <a:t> </a:t>
              </a:r>
              <a:r>
                <a:rPr lang="en-GB" sz="1200" dirty="0" err="1"/>
                <a:t>viaceré</a:t>
              </a:r>
              <a:r>
                <a:rPr lang="en-GB" sz="1200" dirty="0"/>
                <a:t> </a:t>
              </a:r>
              <a:r>
                <a:rPr lang="en-GB" sz="1200" dirty="0" err="1"/>
                <a:t>projektové</a:t>
              </a:r>
              <a:r>
                <a:rPr lang="en-GB" sz="1200" dirty="0"/>
                <a:t> </a:t>
              </a:r>
              <a:r>
                <a:rPr lang="en-GB" sz="1200" dirty="0" err="1"/>
                <a:t>tímy</a:t>
              </a:r>
              <a:r>
                <a:rPr lang="en-GB" sz="1200" dirty="0"/>
                <a:t> </a:t>
              </a:r>
              <a:r>
                <a:rPr lang="en-GB" sz="1200" dirty="0" err="1"/>
                <a:t>počas</a:t>
              </a:r>
              <a:r>
                <a:rPr lang="en-GB" sz="1200" dirty="0"/>
                <a:t> </a:t>
              </a:r>
              <a:r>
                <a:rPr lang="en-GB" sz="1200" dirty="0" err="1"/>
                <a:t>komplexných</a:t>
              </a:r>
              <a:r>
                <a:rPr lang="en-GB" sz="1200" dirty="0"/>
                <a:t> </a:t>
              </a:r>
              <a:r>
                <a:rPr lang="en-GB" sz="1200" dirty="0" err="1"/>
                <a:t>transformačných</a:t>
              </a:r>
              <a:r>
                <a:rPr lang="en-GB" sz="1200" dirty="0"/>
                <a:t> </a:t>
              </a:r>
              <a:r>
                <a:rPr lang="en-GB" sz="1200" dirty="0" err="1"/>
                <a:t>projektov</a:t>
              </a:r>
              <a:r>
                <a:rPr lang="en-GB" sz="1200" dirty="0"/>
                <a:t> v </a:t>
              </a:r>
              <a:r>
                <a:rPr lang="en-GB" sz="1200" dirty="0" err="1"/>
                <a:t>priemyselných</a:t>
              </a:r>
              <a:r>
                <a:rPr lang="en-GB" sz="1200" dirty="0"/>
                <a:t> </a:t>
              </a:r>
              <a:r>
                <a:rPr lang="en-GB" sz="1200" dirty="0" err="1"/>
                <a:t>spoločnostiach</a:t>
              </a:r>
              <a:endParaRPr lang="en-GB" sz="1200" dirty="0"/>
            </a:p>
            <a:p>
              <a:pPr marL="171431" indent="-171431">
                <a:buFont typeface="Arial" panose="020B0604020202020204" pitchFamily="34" charset="0"/>
                <a:buChar char="•"/>
              </a:pPr>
              <a:r>
                <a:rPr lang="en-GB" sz="1200" dirty="0"/>
                <a:t>Richard </a:t>
              </a:r>
              <a:r>
                <a:rPr lang="en-GB" sz="1200" dirty="0" err="1"/>
                <a:t>sa</a:t>
              </a:r>
              <a:r>
                <a:rPr lang="en-GB" sz="1200" dirty="0"/>
                <a:t> </a:t>
              </a:r>
              <a:r>
                <a:rPr lang="en-GB" sz="1200" dirty="0" err="1"/>
                <a:t>špecializuje</a:t>
              </a:r>
              <a:r>
                <a:rPr lang="en-GB" sz="1200" dirty="0"/>
                <a:t> </a:t>
              </a:r>
              <a:r>
                <a:rPr lang="en-GB" sz="1200" dirty="0" err="1" smtClean="0"/>
                <a:t>na</a:t>
              </a:r>
              <a:r>
                <a:rPr lang="sk-SK" sz="1200" dirty="0"/>
                <a:t> </a:t>
              </a:r>
              <a:r>
                <a:rPr lang="en-GB" sz="1200" dirty="0" err="1" smtClean="0"/>
                <a:t>plánovanie</a:t>
              </a:r>
              <a:r>
                <a:rPr lang="en-GB" sz="1200" dirty="0" smtClean="0"/>
                <a:t> </a:t>
              </a:r>
              <a:r>
                <a:rPr lang="en-GB" sz="1200" dirty="0" err="1"/>
                <a:t>výroby</a:t>
              </a:r>
              <a:r>
                <a:rPr lang="en-GB" sz="1200" dirty="0"/>
                <a:t>, </a:t>
              </a:r>
              <a:r>
                <a:rPr lang="en-GB" sz="1200" dirty="0" err="1"/>
                <a:t>dodávateľské</a:t>
              </a:r>
              <a:r>
                <a:rPr lang="en-GB" sz="1200" dirty="0"/>
                <a:t> </a:t>
              </a:r>
              <a:r>
                <a:rPr lang="en-GB" sz="1200" dirty="0" err="1"/>
                <a:t>reťazce</a:t>
              </a:r>
              <a:r>
                <a:rPr lang="en-GB" sz="1200" dirty="0"/>
                <a:t>, </a:t>
              </a:r>
              <a:r>
                <a:rPr lang="sk-SK" sz="1200" dirty="0" smtClean="0"/>
                <a:t>analýzu dát, nástroje business </a:t>
              </a:r>
              <a:r>
                <a:rPr lang="sk-SK" sz="1200" dirty="0" err="1" smtClean="0"/>
                <a:t>intelligence</a:t>
              </a:r>
              <a:r>
                <a:rPr lang="sk-SK" sz="1200" dirty="0" smtClean="0"/>
                <a:t>, </a:t>
              </a:r>
              <a:r>
                <a:rPr lang="en-GB" sz="1200" dirty="0" err="1" smtClean="0"/>
                <a:t>redukciu</a:t>
              </a:r>
              <a:r>
                <a:rPr lang="en-GB" sz="1200" dirty="0" smtClean="0"/>
                <a:t> </a:t>
              </a:r>
              <a:r>
                <a:rPr lang="en-GB" sz="1200" dirty="0" err="1"/>
                <a:t>nákladov</a:t>
              </a:r>
              <a:r>
                <a:rPr lang="en-GB" sz="1200" dirty="0"/>
                <a:t> a </a:t>
              </a:r>
              <a:r>
                <a:rPr lang="en-GB" sz="1200" dirty="0" err="1"/>
                <a:t>procesné</a:t>
              </a:r>
              <a:r>
                <a:rPr lang="en-GB" sz="1200" dirty="0"/>
                <a:t> </a:t>
              </a:r>
              <a:r>
                <a:rPr lang="en-GB" sz="1200" dirty="0" err="1"/>
                <a:t>zlepšenia</a:t>
              </a:r>
              <a:r>
                <a:rPr lang="en-GB" sz="1200" dirty="0"/>
                <a:t>. V </a:t>
              </a:r>
              <a:r>
                <a:rPr lang="en-GB" sz="1200" dirty="0" err="1"/>
                <a:t>tíme</a:t>
              </a:r>
              <a:r>
                <a:rPr lang="en-GB" sz="1200" dirty="0"/>
                <a:t> OpEx je SME </a:t>
              </a:r>
              <a:r>
                <a:rPr lang="en-GB" sz="1200" dirty="0" err="1"/>
                <a:t>expertom</a:t>
              </a:r>
              <a:r>
                <a:rPr lang="en-GB" sz="1200" dirty="0"/>
                <a:t> pre </a:t>
              </a:r>
              <a:r>
                <a:rPr lang="en-GB" sz="1200" dirty="0" err="1"/>
                <a:t>inovácie</a:t>
              </a:r>
              <a:r>
                <a:rPr lang="en-GB" sz="1200" dirty="0"/>
                <a:t> a </a:t>
              </a:r>
              <a:r>
                <a:rPr lang="en-GB" sz="1200" dirty="0" err="1"/>
                <a:t>štíhle</a:t>
              </a:r>
              <a:r>
                <a:rPr lang="en-GB" sz="1200" dirty="0"/>
                <a:t> </a:t>
              </a:r>
              <a:r>
                <a:rPr lang="en-GB" sz="1200" dirty="0" err="1"/>
                <a:t>procesy</a:t>
              </a:r>
              <a:endParaRPr lang="en-GB" sz="1200" dirty="0"/>
            </a:p>
            <a:p>
              <a:pPr marL="171431" indent="-171431">
                <a:buFont typeface="Arial" panose="020B0604020202020204" pitchFamily="34" charset="0"/>
                <a:buChar char="•"/>
              </a:pPr>
              <a:r>
                <a:rPr lang="en-GB" sz="1200" dirty="0" err="1"/>
                <a:t>Má</a:t>
              </a:r>
              <a:r>
                <a:rPr lang="en-GB" sz="1200" dirty="0"/>
                <a:t> </a:t>
              </a:r>
              <a:r>
                <a:rPr lang="en-GB" sz="1200" dirty="0" err="1"/>
                <a:t>za</a:t>
              </a:r>
              <a:r>
                <a:rPr lang="en-GB" sz="1200" dirty="0"/>
                <a:t> </a:t>
              </a:r>
              <a:r>
                <a:rPr lang="en-GB" sz="1200" dirty="0" err="1"/>
                <a:t>sebou</a:t>
              </a:r>
              <a:r>
                <a:rPr lang="en-GB" sz="1200" dirty="0"/>
                <a:t> </a:t>
              </a:r>
              <a:r>
                <a:rPr lang="en-GB" sz="1200" dirty="0" err="1"/>
                <a:t>projekty</a:t>
              </a:r>
              <a:r>
                <a:rPr lang="en-GB" sz="1200" dirty="0"/>
                <a:t> z </a:t>
              </a:r>
              <a:r>
                <a:rPr lang="en-GB" sz="1200" dirty="0" err="1"/>
                <a:t>oblasti</a:t>
              </a:r>
              <a:r>
                <a:rPr lang="en-GB" sz="1200" dirty="0"/>
                <a:t> </a:t>
              </a:r>
              <a:r>
                <a:rPr lang="en-GB" sz="1200" dirty="0" err="1"/>
                <a:t>strojárstva</a:t>
              </a:r>
              <a:r>
                <a:rPr lang="en-GB" sz="1200" dirty="0"/>
                <a:t>, </a:t>
              </a:r>
              <a:r>
                <a:rPr lang="sk-SK" sz="1200" dirty="0" smtClean="0"/>
                <a:t>finančných analýz, </a:t>
              </a:r>
              <a:r>
                <a:rPr lang="en-GB" sz="1200" dirty="0" smtClean="0"/>
                <a:t>FMCG</a:t>
              </a:r>
              <a:r>
                <a:rPr lang="en-GB" sz="1200" dirty="0"/>
                <a:t>, </a:t>
              </a:r>
              <a:r>
                <a:rPr lang="en-GB" sz="1200" dirty="0" err="1"/>
                <a:t>potravinárstva</a:t>
              </a:r>
              <a:r>
                <a:rPr lang="en-GB" sz="1200" dirty="0"/>
                <a:t> a automotive (SHP, </a:t>
              </a:r>
              <a:r>
                <a:rPr lang="en-GB" sz="1200" dirty="0" smtClean="0"/>
                <a:t>HSF,PSL</a:t>
              </a:r>
              <a:r>
                <a:rPr lang="sk-SK" sz="1200" dirty="0" smtClean="0"/>
                <a:t>, JLR</a:t>
              </a:r>
              <a:r>
                <a:rPr lang="en-GB" sz="1200" dirty="0" smtClean="0"/>
                <a:t>..) </a:t>
              </a:r>
              <a:endParaRPr lang="en-GB" sz="1200" dirty="0"/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737248" y="1775170"/>
              <a:ext cx="3527305" cy="1699080"/>
              <a:chOff x="737248" y="1775170"/>
              <a:chExt cx="3527305" cy="1699080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737248" y="3395050"/>
                <a:ext cx="327600" cy="79200"/>
              </a:xfrm>
              <a:prstGeom prst="rect">
                <a:avLst/>
              </a:prstGeom>
              <a:solidFill>
                <a:schemeClr val="tx2"/>
              </a:solidFill>
              <a:ln w="6350">
                <a:noFill/>
              </a:ln>
            </p:spPr>
            <p:txBody>
              <a:bodyPr vert="horz" wrap="square" lIns="91440" tIns="45720" rIns="91440" bIns="45720" rtlCol="0" anchor="ctr">
                <a:noAutofit/>
              </a:bodyPr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064849" y="2548551"/>
                <a:ext cx="3199704" cy="925699"/>
              </a:xfrm>
              <a:prstGeom prst="rect">
                <a:avLst/>
              </a:prstGeom>
              <a:solidFill>
                <a:schemeClr val="tx2"/>
              </a:solidFill>
              <a:ln w="6350">
                <a:noFill/>
              </a:ln>
            </p:spPr>
            <p:txBody>
              <a:bodyPr vert="horz" wrap="square" lIns="91440" tIns="45720" rIns="91440" bIns="45720" rtlCol="0" anchor="t">
                <a:noAutofit/>
              </a:bodyPr>
              <a:lstStyle/>
              <a:p>
                <a:pPr>
                  <a:spcAft>
                    <a:spcPts val="600"/>
                  </a:spcAft>
                  <a:tabLst>
                    <a:tab pos="266372" algn="l"/>
                  </a:tabLst>
                </a:pPr>
                <a:r>
                  <a:rPr lang="en-US" sz="1400" b="1" dirty="0">
                    <a:solidFill>
                      <a:srgbClr val="FFFFFF"/>
                    </a:solidFill>
                    <a:latin typeface="Georgia"/>
                  </a:rPr>
                  <a:t>Richard Hurka</a:t>
                </a:r>
                <a:endParaRPr lang="sk-SK" sz="1400" b="1" dirty="0">
                  <a:solidFill>
                    <a:srgbClr val="FFFFFF"/>
                  </a:solidFill>
                  <a:latin typeface="Georgia"/>
                </a:endParaRPr>
              </a:p>
              <a:p>
                <a:r>
                  <a:rPr lang="sk-SK" sz="1100" b="1" dirty="0">
                    <a:solidFill>
                      <a:schemeClr val="bg2"/>
                    </a:solidFill>
                    <a:latin typeface="+mj-lt"/>
                  </a:rPr>
                  <a:t>Senior konzultant</a:t>
                </a:r>
                <a:r>
                  <a:rPr lang="en-US" sz="1100" b="1" dirty="0">
                    <a:solidFill>
                      <a:schemeClr val="bg2"/>
                    </a:solidFill>
                    <a:latin typeface="+mj-lt"/>
                  </a:rPr>
                  <a:t> PwC, </a:t>
                </a:r>
              </a:p>
              <a:p>
                <a:r>
                  <a:rPr lang="sk-SK" sz="1100" b="1" dirty="0">
                    <a:solidFill>
                      <a:schemeClr val="bg2"/>
                    </a:solidFill>
                    <a:latin typeface="+mj-lt"/>
                  </a:rPr>
                  <a:t>Prevádzková </a:t>
                </a:r>
                <a:r>
                  <a:rPr lang="sk-SK" sz="1100" b="1" dirty="0" smtClean="0">
                    <a:solidFill>
                      <a:schemeClr val="bg2"/>
                    </a:solidFill>
                    <a:latin typeface="+mj-lt"/>
                  </a:rPr>
                  <a:t>dokonalosť </a:t>
                </a:r>
                <a:endParaRPr lang="en-US" sz="1100" b="1" dirty="0">
                  <a:solidFill>
                    <a:schemeClr val="bg2"/>
                  </a:solidFill>
                  <a:latin typeface="+mj-lt"/>
                </a:endParaRPr>
              </a:p>
              <a:p>
                <a:pPr>
                  <a:spcAft>
                    <a:spcPts val="600"/>
                  </a:spcAft>
                  <a:tabLst>
                    <a:tab pos="266372" algn="l"/>
                  </a:tabLst>
                </a:pPr>
                <a:endParaRPr lang="en-US" sz="1100" dirty="0">
                  <a:solidFill>
                    <a:srgbClr val="FFFFFF"/>
                  </a:solidFill>
                  <a:latin typeface="Georgia"/>
                </a:endParaRPr>
              </a:p>
            </p:txBody>
          </p:sp>
          <p:pic>
            <p:nvPicPr>
              <p:cNvPr id="66" name="Picture 5" descr="https://encrypted-tbn0.gstatic.com/images?q=tbn:ANd9GcTu_7coDzwzayzrqm5Ye-kO9RHh4HPPNNzgISjZPcJ9jeIM6ZjA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4848" y="1899352"/>
                <a:ext cx="743760" cy="5621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0"/>
                        </a14:imgEffect>
                      </a14:imgLayer>
                    </a14:imgProps>
                  </a:ext>
                </a:extLst>
              </a:blip>
              <a:srcRect r="18441"/>
              <a:stretch/>
            </p:blipFill>
            <p:spPr>
              <a:xfrm>
                <a:off x="3165440" y="1775170"/>
                <a:ext cx="1099113" cy="1532333"/>
              </a:xfrm>
              <a:prstGeom prst="rect">
                <a:avLst/>
              </a:prstGeom>
            </p:spPr>
          </p:pic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840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>
            <a:off x="3" y="1"/>
            <a:ext cx="10058399" cy="60242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2" dirty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524824" y="405869"/>
          <a:ext cx="1422" cy="1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4824" y="405869"/>
                        <a:ext cx="1422" cy="14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Rectangle 90"/>
          <p:cNvSpPr/>
          <p:nvPr/>
        </p:nvSpPr>
        <p:spPr>
          <a:xfrm>
            <a:off x="523405" y="6146190"/>
            <a:ext cx="9011598" cy="122376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81923" tIns="40962" rIns="81923" bIns="40962" rtlCol="0" anchor="ctr">
            <a:noAutofit/>
          </a:bodyPr>
          <a:lstStyle/>
          <a:p>
            <a:pPr algn="ctr"/>
            <a:endParaRPr lang="en-US" sz="1368" dirty="0"/>
          </a:p>
        </p:txBody>
      </p:sp>
      <p:sp>
        <p:nvSpPr>
          <p:cNvPr id="6" name="Rectangle 5"/>
          <p:cNvSpPr/>
          <p:nvPr/>
        </p:nvSpPr>
        <p:spPr bwMode="ltGray">
          <a:xfrm>
            <a:off x="3140837" y="3303290"/>
            <a:ext cx="1935203" cy="193520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1194403" y="3329765"/>
            <a:ext cx="1935203" cy="19087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0" name="Rectangle 79"/>
          <p:cNvSpPr/>
          <p:nvPr/>
        </p:nvSpPr>
        <p:spPr bwMode="ltGray">
          <a:xfrm>
            <a:off x="5051208" y="3304255"/>
            <a:ext cx="1935203" cy="1935203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1" name="Rectangle 80"/>
          <p:cNvSpPr/>
          <p:nvPr/>
        </p:nvSpPr>
        <p:spPr bwMode="ltGray">
          <a:xfrm>
            <a:off x="6975050" y="3305793"/>
            <a:ext cx="1935203" cy="19352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31" name="grid" hidden="1"/>
          <p:cNvGrpSpPr/>
          <p:nvPr>
            <p:custDataLst>
              <p:tags r:id="rId4"/>
            </p:custDataLst>
          </p:nvPr>
        </p:nvGrpSpPr>
        <p:grpSpPr>
          <a:xfrm>
            <a:off x="998558" y="1018878"/>
            <a:ext cx="8061285" cy="6013194"/>
            <a:chOff x="530352" y="685800"/>
            <a:chExt cx="8997696" cy="6711696"/>
          </a:xfrm>
        </p:grpSpPr>
        <p:sp>
          <p:nvSpPr>
            <p:cNvPr id="32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56872" tIns="0" rIns="58035" bIns="0" anchor="ctr"/>
            <a:lstStyle/>
            <a:p>
              <a:pPr algn="ctr" defTabSz="817802">
                <a:defRPr/>
              </a:pPr>
              <a:endParaRPr lang="en-GB" sz="1368" dirty="0"/>
            </a:p>
          </p:txBody>
        </p:sp>
        <p:sp>
          <p:nvSpPr>
            <p:cNvPr id="33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56872" tIns="0" rIns="58035" bIns="0" anchor="ctr"/>
            <a:lstStyle/>
            <a:p>
              <a:pPr algn="ctr" defTabSz="817802">
                <a:defRPr/>
              </a:pPr>
              <a:endParaRPr lang="en-GB" sz="1368" dirty="0"/>
            </a:p>
          </p:txBody>
        </p:sp>
        <p:sp>
          <p:nvSpPr>
            <p:cNvPr id="34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56718" tIns="0" rIns="57877" bIns="0" anchor="ctr"/>
            <a:lstStyle/>
            <a:p>
              <a:pPr algn="ctr" defTabSz="718244">
                <a:buSzPct val="90000"/>
                <a:defRPr/>
              </a:pPr>
              <a:endParaRPr lang="en-GB" sz="1254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35" name="Group 600" hidden="1"/>
            <p:cNvGrpSpPr/>
            <p:nvPr userDrawn="1"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7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</p:grpSp>
        <p:grpSp>
          <p:nvGrpSpPr>
            <p:cNvPr id="36" name="Group 500" hidden="1"/>
            <p:cNvGrpSpPr/>
            <p:nvPr userDrawn="1"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6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7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</p:grpSp>
        <p:grpSp>
          <p:nvGrpSpPr>
            <p:cNvPr id="37" name="Group 400" hidden="1"/>
            <p:cNvGrpSpPr/>
            <p:nvPr userDrawn="1"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6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</p:grpSp>
        <p:grpSp>
          <p:nvGrpSpPr>
            <p:cNvPr id="38" name="Group 300" hidden="1"/>
            <p:cNvGrpSpPr/>
            <p:nvPr userDrawn="1"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5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6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</p:grpSp>
        <p:grpSp>
          <p:nvGrpSpPr>
            <p:cNvPr id="39" name="Group 200" hidden="1"/>
            <p:cNvGrpSpPr/>
            <p:nvPr userDrawn="1"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5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5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</p:grpSp>
        <p:grpSp>
          <p:nvGrpSpPr>
            <p:cNvPr id="40" name="Group 100" hidden="1"/>
            <p:cNvGrpSpPr/>
            <p:nvPr userDrawn="1"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1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42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43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4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4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  <p:sp>
            <p:nvSpPr>
              <p:cNvPr id="4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56872" tIns="0" rIns="58035" bIns="0" anchor="ctr"/>
              <a:lstStyle/>
              <a:p>
                <a:pPr algn="ctr" defTabSz="817802">
                  <a:defRPr/>
                </a:pPr>
                <a:endParaRPr lang="en-GB" sz="1368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832108" y="2261382"/>
            <a:ext cx="1231353" cy="663477"/>
          </a:xfrm>
        </p:spPr>
        <p:txBody>
          <a:bodyPr/>
          <a:lstStyle/>
          <a:p>
            <a:r>
              <a:rPr lang="en-US" sz="1612" dirty="0">
                <a:solidFill>
                  <a:schemeClr val="bg1"/>
                </a:solidFill>
              </a:rPr>
              <a:t>      X </a:t>
            </a:r>
            <a:r>
              <a:rPr lang="sk-SK" sz="1612" dirty="0">
                <a:solidFill>
                  <a:schemeClr val="bg1"/>
                </a:solidFill>
              </a:rPr>
              <a:t>Hodnota pre Vás</a:t>
            </a:r>
            <a:endParaRPr lang="en-US" sz="1612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 bwMode="ltGray">
          <a:xfrm>
            <a:off x="3129605" y="1394563"/>
            <a:ext cx="1955608" cy="193520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5050447" y="1388567"/>
            <a:ext cx="1935203" cy="19352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975050" y="1390112"/>
            <a:ext cx="1935203" cy="19336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7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8693" y="954930"/>
            <a:ext cx="1596912" cy="21879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618" b="1" dirty="0">
                <a:solidFill>
                  <a:schemeClr val="bg1"/>
                </a:solidFill>
                <a:latin typeface="+mj-lt"/>
              </a:rPr>
              <a:t>7 </a:t>
            </a:r>
            <a:endParaRPr lang="en-US" sz="13618" b="1" dirty="0">
              <a:latin typeface="+mj-lt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35892" y="2659245"/>
            <a:ext cx="1817269" cy="21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Pracovať ako tím</a:t>
            </a:r>
            <a:endParaRPr lang="en-US" sz="1380" b="1" i="1" kern="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158243" y="2659244"/>
            <a:ext cx="176250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Riešenia priamo na mieru</a:t>
            </a:r>
            <a:endParaRPr lang="en-US" sz="1380" b="1" i="1" kern="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224354" y="4403577"/>
            <a:ext cx="1932983" cy="8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3-5x rýchlejšie výsledky ako pri implementácii interne</a:t>
            </a:r>
            <a:endParaRPr lang="en-US" sz="1380" b="1" i="1" kern="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3235890" y="4511365"/>
            <a:ext cx="1598047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Globálne knowhow PwC</a:t>
            </a:r>
            <a:endParaRPr lang="en-US" sz="1380" b="1" i="1" kern="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82" name="Freeform 4851"/>
          <p:cNvSpPr>
            <a:spLocks noEditPoints="1"/>
          </p:cNvSpPr>
          <p:nvPr/>
        </p:nvSpPr>
        <p:spPr bwMode="auto">
          <a:xfrm>
            <a:off x="3687742" y="1658533"/>
            <a:ext cx="835578" cy="851787"/>
          </a:xfrm>
          <a:custGeom>
            <a:avLst/>
            <a:gdLst>
              <a:gd name="T0" fmla="*/ 248 w 360"/>
              <a:gd name="T1" fmla="*/ 8 h 380"/>
              <a:gd name="T2" fmla="*/ 274 w 360"/>
              <a:gd name="T3" fmla="*/ 0 h 380"/>
              <a:gd name="T4" fmla="*/ 298 w 360"/>
              <a:gd name="T5" fmla="*/ 28 h 380"/>
              <a:gd name="T6" fmla="*/ 280 w 360"/>
              <a:gd name="T7" fmla="*/ 56 h 380"/>
              <a:gd name="T8" fmla="*/ 258 w 360"/>
              <a:gd name="T9" fmla="*/ 56 h 380"/>
              <a:gd name="T10" fmla="*/ 240 w 360"/>
              <a:gd name="T11" fmla="*/ 28 h 380"/>
              <a:gd name="T12" fmla="*/ 344 w 360"/>
              <a:gd name="T13" fmla="*/ 88 h 380"/>
              <a:gd name="T14" fmla="*/ 288 w 360"/>
              <a:gd name="T15" fmla="*/ 68 h 380"/>
              <a:gd name="T16" fmla="*/ 214 w 360"/>
              <a:gd name="T17" fmla="*/ 70 h 380"/>
              <a:gd name="T18" fmla="*/ 194 w 360"/>
              <a:gd name="T19" fmla="*/ 90 h 380"/>
              <a:gd name="T20" fmla="*/ 224 w 360"/>
              <a:gd name="T21" fmla="*/ 114 h 380"/>
              <a:gd name="T22" fmla="*/ 248 w 360"/>
              <a:gd name="T23" fmla="*/ 166 h 380"/>
              <a:gd name="T24" fmla="*/ 234 w 360"/>
              <a:gd name="T25" fmla="*/ 208 h 380"/>
              <a:gd name="T26" fmla="*/ 278 w 360"/>
              <a:gd name="T27" fmla="*/ 214 h 380"/>
              <a:gd name="T28" fmla="*/ 310 w 360"/>
              <a:gd name="T29" fmla="*/ 244 h 380"/>
              <a:gd name="T30" fmla="*/ 332 w 360"/>
              <a:gd name="T31" fmla="*/ 200 h 380"/>
              <a:gd name="T32" fmla="*/ 348 w 360"/>
              <a:gd name="T33" fmla="*/ 208 h 380"/>
              <a:gd name="T34" fmla="*/ 360 w 360"/>
              <a:gd name="T35" fmla="*/ 190 h 380"/>
              <a:gd name="T36" fmla="*/ 102 w 360"/>
              <a:gd name="T37" fmla="*/ 56 h 380"/>
              <a:gd name="T38" fmla="*/ 120 w 360"/>
              <a:gd name="T39" fmla="*/ 28 h 380"/>
              <a:gd name="T40" fmla="*/ 98 w 360"/>
              <a:gd name="T41" fmla="*/ 0 h 380"/>
              <a:gd name="T42" fmla="*/ 70 w 360"/>
              <a:gd name="T43" fmla="*/ 8 h 380"/>
              <a:gd name="T44" fmla="*/ 62 w 360"/>
              <a:gd name="T45" fmla="*/ 34 h 380"/>
              <a:gd name="T46" fmla="*/ 92 w 360"/>
              <a:gd name="T47" fmla="*/ 58 h 380"/>
              <a:gd name="T48" fmla="*/ 50 w 360"/>
              <a:gd name="T49" fmla="*/ 244 h 380"/>
              <a:gd name="T50" fmla="*/ 74 w 360"/>
              <a:gd name="T51" fmla="*/ 218 h 380"/>
              <a:gd name="T52" fmla="*/ 126 w 360"/>
              <a:gd name="T53" fmla="*/ 208 h 380"/>
              <a:gd name="T54" fmla="*/ 112 w 360"/>
              <a:gd name="T55" fmla="*/ 166 h 380"/>
              <a:gd name="T56" fmla="*/ 128 w 360"/>
              <a:gd name="T57" fmla="*/ 122 h 380"/>
              <a:gd name="T58" fmla="*/ 166 w 360"/>
              <a:gd name="T59" fmla="*/ 90 h 380"/>
              <a:gd name="T60" fmla="*/ 154 w 360"/>
              <a:gd name="T61" fmla="*/ 74 h 380"/>
              <a:gd name="T62" fmla="*/ 72 w 360"/>
              <a:gd name="T63" fmla="*/ 68 h 380"/>
              <a:gd name="T64" fmla="*/ 20 w 360"/>
              <a:gd name="T65" fmla="*/ 80 h 380"/>
              <a:gd name="T66" fmla="*/ 0 w 360"/>
              <a:gd name="T67" fmla="*/ 190 h 380"/>
              <a:gd name="T68" fmla="*/ 12 w 360"/>
              <a:gd name="T69" fmla="*/ 208 h 380"/>
              <a:gd name="T70" fmla="*/ 28 w 360"/>
              <a:gd name="T71" fmla="*/ 200 h 380"/>
              <a:gd name="T72" fmla="*/ 170 w 360"/>
              <a:gd name="T73" fmla="*/ 118 h 380"/>
              <a:gd name="T74" fmla="*/ 136 w 360"/>
              <a:gd name="T75" fmla="*/ 146 h 380"/>
              <a:gd name="T76" fmla="*/ 136 w 360"/>
              <a:gd name="T77" fmla="*/ 184 h 380"/>
              <a:gd name="T78" fmla="*/ 170 w 360"/>
              <a:gd name="T79" fmla="*/ 214 h 380"/>
              <a:gd name="T80" fmla="*/ 208 w 360"/>
              <a:gd name="T81" fmla="*/ 206 h 380"/>
              <a:gd name="T82" fmla="*/ 228 w 360"/>
              <a:gd name="T83" fmla="*/ 166 h 380"/>
              <a:gd name="T84" fmla="*/ 214 w 360"/>
              <a:gd name="T85" fmla="*/ 132 h 380"/>
              <a:gd name="T86" fmla="*/ 296 w 360"/>
              <a:gd name="T87" fmla="*/ 260 h 380"/>
              <a:gd name="T88" fmla="*/ 288 w 360"/>
              <a:gd name="T89" fmla="*/ 246 h 380"/>
              <a:gd name="T90" fmla="*/ 180 w 360"/>
              <a:gd name="T91" fmla="*/ 278 h 380"/>
              <a:gd name="T92" fmla="*/ 82 w 360"/>
              <a:gd name="T93" fmla="*/ 236 h 380"/>
              <a:gd name="T94" fmla="*/ 64 w 360"/>
              <a:gd name="T95" fmla="*/ 260 h 380"/>
              <a:gd name="T96" fmla="*/ 106 w 360"/>
              <a:gd name="T97" fmla="*/ 304 h 380"/>
              <a:gd name="T98" fmla="*/ 146 w 360"/>
              <a:gd name="T99" fmla="*/ 378 h 380"/>
              <a:gd name="T100" fmla="*/ 214 w 360"/>
              <a:gd name="T101" fmla="*/ 378 h 380"/>
              <a:gd name="T102" fmla="*/ 264 w 360"/>
              <a:gd name="T103" fmla="*/ 362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60" h="380">
                <a:moveTo>
                  <a:pt x="240" y="28"/>
                </a:moveTo>
                <a:lnTo>
                  <a:pt x="240" y="28"/>
                </a:lnTo>
                <a:lnTo>
                  <a:pt x="240" y="22"/>
                </a:lnTo>
                <a:lnTo>
                  <a:pt x="242" y="18"/>
                </a:lnTo>
                <a:lnTo>
                  <a:pt x="248" y="8"/>
                </a:lnTo>
                <a:lnTo>
                  <a:pt x="258" y="2"/>
                </a:lnTo>
                <a:lnTo>
                  <a:pt x="262" y="0"/>
                </a:lnTo>
                <a:lnTo>
                  <a:pt x="268" y="0"/>
                </a:lnTo>
                <a:lnTo>
                  <a:pt x="268" y="0"/>
                </a:lnTo>
                <a:lnTo>
                  <a:pt x="274" y="0"/>
                </a:lnTo>
                <a:lnTo>
                  <a:pt x="280" y="2"/>
                </a:lnTo>
                <a:lnTo>
                  <a:pt x="290" y="8"/>
                </a:lnTo>
                <a:lnTo>
                  <a:pt x="296" y="18"/>
                </a:lnTo>
                <a:lnTo>
                  <a:pt x="298" y="22"/>
                </a:lnTo>
                <a:lnTo>
                  <a:pt x="298" y="28"/>
                </a:lnTo>
                <a:lnTo>
                  <a:pt x="298" y="28"/>
                </a:lnTo>
                <a:lnTo>
                  <a:pt x="298" y="34"/>
                </a:lnTo>
                <a:lnTo>
                  <a:pt x="296" y="40"/>
                </a:lnTo>
                <a:lnTo>
                  <a:pt x="290" y="50"/>
                </a:lnTo>
                <a:lnTo>
                  <a:pt x="280" y="56"/>
                </a:lnTo>
                <a:lnTo>
                  <a:pt x="274" y="58"/>
                </a:lnTo>
                <a:lnTo>
                  <a:pt x="268" y="58"/>
                </a:lnTo>
                <a:lnTo>
                  <a:pt x="268" y="58"/>
                </a:lnTo>
                <a:lnTo>
                  <a:pt x="262" y="58"/>
                </a:lnTo>
                <a:lnTo>
                  <a:pt x="258" y="56"/>
                </a:lnTo>
                <a:lnTo>
                  <a:pt x="248" y="50"/>
                </a:lnTo>
                <a:lnTo>
                  <a:pt x="242" y="40"/>
                </a:lnTo>
                <a:lnTo>
                  <a:pt x="240" y="34"/>
                </a:lnTo>
                <a:lnTo>
                  <a:pt x="240" y="28"/>
                </a:lnTo>
                <a:lnTo>
                  <a:pt x="240" y="28"/>
                </a:lnTo>
                <a:close/>
                <a:moveTo>
                  <a:pt x="360" y="190"/>
                </a:moveTo>
                <a:lnTo>
                  <a:pt x="344" y="90"/>
                </a:lnTo>
                <a:lnTo>
                  <a:pt x="344" y="90"/>
                </a:lnTo>
                <a:lnTo>
                  <a:pt x="344" y="88"/>
                </a:lnTo>
                <a:lnTo>
                  <a:pt x="344" y="88"/>
                </a:lnTo>
                <a:lnTo>
                  <a:pt x="340" y="80"/>
                </a:lnTo>
                <a:lnTo>
                  <a:pt x="332" y="74"/>
                </a:lnTo>
                <a:lnTo>
                  <a:pt x="324" y="70"/>
                </a:lnTo>
                <a:lnTo>
                  <a:pt x="314" y="68"/>
                </a:lnTo>
                <a:lnTo>
                  <a:pt x="288" y="68"/>
                </a:lnTo>
                <a:lnTo>
                  <a:pt x="270" y="102"/>
                </a:lnTo>
                <a:lnTo>
                  <a:pt x="250" y="68"/>
                </a:lnTo>
                <a:lnTo>
                  <a:pt x="222" y="68"/>
                </a:lnTo>
                <a:lnTo>
                  <a:pt x="222" y="68"/>
                </a:lnTo>
                <a:lnTo>
                  <a:pt x="214" y="70"/>
                </a:lnTo>
                <a:lnTo>
                  <a:pt x="206" y="74"/>
                </a:lnTo>
                <a:lnTo>
                  <a:pt x="198" y="80"/>
                </a:lnTo>
                <a:lnTo>
                  <a:pt x="194" y="88"/>
                </a:lnTo>
                <a:lnTo>
                  <a:pt x="194" y="88"/>
                </a:lnTo>
                <a:lnTo>
                  <a:pt x="194" y="90"/>
                </a:lnTo>
                <a:lnTo>
                  <a:pt x="192" y="98"/>
                </a:lnTo>
                <a:lnTo>
                  <a:pt x="192" y="98"/>
                </a:lnTo>
                <a:lnTo>
                  <a:pt x="204" y="102"/>
                </a:lnTo>
                <a:lnTo>
                  <a:pt x="214" y="106"/>
                </a:lnTo>
                <a:lnTo>
                  <a:pt x="224" y="114"/>
                </a:lnTo>
                <a:lnTo>
                  <a:pt x="232" y="122"/>
                </a:lnTo>
                <a:lnTo>
                  <a:pt x="240" y="132"/>
                </a:lnTo>
                <a:lnTo>
                  <a:pt x="244" y="142"/>
                </a:lnTo>
                <a:lnTo>
                  <a:pt x="248" y="154"/>
                </a:lnTo>
                <a:lnTo>
                  <a:pt x="248" y="166"/>
                </a:lnTo>
                <a:lnTo>
                  <a:pt x="248" y="166"/>
                </a:lnTo>
                <a:lnTo>
                  <a:pt x="248" y="178"/>
                </a:lnTo>
                <a:lnTo>
                  <a:pt x="246" y="188"/>
                </a:lnTo>
                <a:lnTo>
                  <a:pt x="240" y="198"/>
                </a:lnTo>
                <a:lnTo>
                  <a:pt x="234" y="208"/>
                </a:lnTo>
                <a:lnTo>
                  <a:pt x="250" y="208"/>
                </a:lnTo>
                <a:lnTo>
                  <a:pt x="250" y="208"/>
                </a:lnTo>
                <a:lnTo>
                  <a:pt x="260" y="208"/>
                </a:lnTo>
                <a:lnTo>
                  <a:pt x="270" y="210"/>
                </a:lnTo>
                <a:lnTo>
                  <a:pt x="278" y="214"/>
                </a:lnTo>
                <a:lnTo>
                  <a:pt x="286" y="218"/>
                </a:lnTo>
                <a:lnTo>
                  <a:pt x="294" y="222"/>
                </a:lnTo>
                <a:lnTo>
                  <a:pt x="300" y="228"/>
                </a:lnTo>
                <a:lnTo>
                  <a:pt x="306" y="236"/>
                </a:lnTo>
                <a:lnTo>
                  <a:pt x="310" y="244"/>
                </a:lnTo>
                <a:lnTo>
                  <a:pt x="308" y="118"/>
                </a:lnTo>
                <a:lnTo>
                  <a:pt x="318" y="118"/>
                </a:lnTo>
                <a:lnTo>
                  <a:pt x="330" y="196"/>
                </a:lnTo>
                <a:lnTo>
                  <a:pt x="330" y="196"/>
                </a:lnTo>
                <a:lnTo>
                  <a:pt x="332" y="200"/>
                </a:lnTo>
                <a:lnTo>
                  <a:pt x="336" y="204"/>
                </a:lnTo>
                <a:lnTo>
                  <a:pt x="340" y="208"/>
                </a:lnTo>
                <a:lnTo>
                  <a:pt x="346" y="208"/>
                </a:lnTo>
                <a:lnTo>
                  <a:pt x="346" y="208"/>
                </a:lnTo>
                <a:lnTo>
                  <a:pt x="348" y="208"/>
                </a:lnTo>
                <a:lnTo>
                  <a:pt x="348" y="208"/>
                </a:lnTo>
                <a:lnTo>
                  <a:pt x="354" y="206"/>
                </a:lnTo>
                <a:lnTo>
                  <a:pt x="358" y="202"/>
                </a:lnTo>
                <a:lnTo>
                  <a:pt x="360" y="196"/>
                </a:lnTo>
                <a:lnTo>
                  <a:pt x="360" y="190"/>
                </a:lnTo>
                <a:lnTo>
                  <a:pt x="360" y="190"/>
                </a:lnTo>
                <a:close/>
                <a:moveTo>
                  <a:pt x="92" y="58"/>
                </a:moveTo>
                <a:lnTo>
                  <a:pt x="92" y="58"/>
                </a:lnTo>
                <a:lnTo>
                  <a:pt x="98" y="58"/>
                </a:lnTo>
                <a:lnTo>
                  <a:pt x="102" y="56"/>
                </a:lnTo>
                <a:lnTo>
                  <a:pt x="112" y="50"/>
                </a:lnTo>
                <a:lnTo>
                  <a:pt x="118" y="40"/>
                </a:lnTo>
                <a:lnTo>
                  <a:pt x="120" y="34"/>
                </a:lnTo>
                <a:lnTo>
                  <a:pt x="120" y="28"/>
                </a:lnTo>
                <a:lnTo>
                  <a:pt x="120" y="28"/>
                </a:lnTo>
                <a:lnTo>
                  <a:pt x="120" y="22"/>
                </a:lnTo>
                <a:lnTo>
                  <a:pt x="118" y="18"/>
                </a:lnTo>
                <a:lnTo>
                  <a:pt x="112" y="8"/>
                </a:lnTo>
                <a:lnTo>
                  <a:pt x="102" y="2"/>
                </a:lnTo>
                <a:lnTo>
                  <a:pt x="98" y="0"/>
                </a:lnTo>
                <a:lnTo>
                  <a:pt x="92" y="0"/>
                </a:lnTo>
                <a:lnTo>
                  <a:pt x="92" y="0"/>
                </a:lnTo>
                <a:lnTo>
                  <a:pt x="86" y="0"/>
                </a:lnTo>
                <a:lnTo>
                  <a:pt x="80" y="2"/>
                </a:lnTo>
                <a:lnTo>
                  <a:pt x="70" y="8"/>
                </a:lnTo>
                <a:lnTo>
                  <a:pt x="64" y="18"/>
                </a:lnTo>
                <a:lnTo>
                  <a:pt x="62" y="22"/>
                </a:lnTo>
                <a:lnTo>
                  <a:pt x="62" y="28"/>
                </a:lnTo>
                <a:lnTo>
                  <a:pt x="62" y="28"/>
                </a:lnTo>
                <a:lnTo>
                  <a:pt x="62" y="34"/>
                </a:lnTo>
                <a:lnTo>
                  <a:pt x="64" y="40"/>
                </a:lnTo>
                <a:lnTo>
                  <a:pt x="70" y="50"/>
                </a:lnTo>
                <a:lnTo>
                  <a:pt x="80" y="56"/>
                </a:lnTo>
                <a:lnTo>
                  <a:pt x="86" y="58"/>
                </a:lnTo>
                <a:lnTo>
                  <a:pt x="92" y="58"/>
                </a:lnTo>
                <a:lnTo>
                  <a:pt x="92" y="58"/>
                </a:lnTo>
                <a:close/>
                <a:moveTo>
                  <a:pt x="30" y="196"/>
                </a:moveTo>
                <a:lnTo>
                  <a:pt x="42" y="118"/>
                </a:lnTo>
                <a:lnTo>
                  <a:pt x="52" y="118"/>
                </a:lnTo>
                <a:lnTo>
                  <a:pt x="50" y="244"/>
                </a:lnTo>
                <a:lnTo>
                  <a:pt x="50" y="244"/>
                </a:lnTo>
                <a:lnTo>
                  <a:pt x="54" y="236"/>
                </a:lnTo>
                <a:lnTo>
                  <a:pt x="60" y="228"/>
                </a:lnTo>
                <a:lnTo>
                  <a:pt x="66" y="222"/>
                </a:lnTo>
                <a:lnTo>
                  <a:pt x="74" y="218"/>
                </a:lnTo>
                <a:lnTo>
                  <a:pt x="82" y="214"/>
                </a:lnTo>
                <a:lnTo>
                  <a:pt x="90" y="210"/>
                </a:lnTo>
                <a:lnTo>
                  <a:pt x="100" y="208"/>
                </a:lnTo>
                <a:lnTo>
                  <a:pt x="110" y="208"/>
                </a:lnTo>
                <a:lnTo>
                  <a:pt x="126" y="208"/>
                </a:lnTo>
                <a:lnTo>
                  <a:pt x="126" y="208"/>
                </a:lnTo>
                <a:lnTo>
                  <a:pt x="120" y="198"/>
                </a:lnTo>
                <a:lnTo>
                  <a:pt x="114" y="188"/>
                </a:lnTo>
                <a:lnTo>
                  <a:pt x="112" y="178"/>
                </a:lnTo>
                <a:lnTo>
                  <a:pt x="112" y="166"/>
                </a:lnTo>
                <a:lnTo>
                  <a:pt x="112" y="166"/>
                </a:lnTo>
                <a:lnTo>
                  <a:pt x="112" y="154"/>
                </a:lnTo>
                <a:lnTo>
                  <a:pt x="116" y="142"/>
                </a:lnTo>
                <a:lnTo>
                  <a:pt x="120" y="132"/>
                </a:lnTo>
                <a:lnTo>
                  <a:pt x="128" y="122"/>
                </a:lnTo>
                <a:lnTo>
                  <a:pt x="136" y="114"/>
                </a:lnTo>
                <a:lnTo>
                  <a:pt x="146" y="106"/>
                </a:lnTo>
                <a:lnTo>
                  <a:pt x="156" y="102"/>
                </a:lnTo>
                <a:lnTo>
                  <a:pt x="168" y="98"/>
                </a:lnTo>
                <a:lnTo>
                  <a:pt x="166" y="90"/>
                </a:lnTo>
                <a:lnTo>
                  <a:pt x="166" y="90"/>
                </a:lnTo>
                <a:lnTo>
                  <a:pt x="166" y="88"/>
                </a:lnTo>
                <a:lnTo>
                  <a:pt x="166" y="88"/>
                </a:lnTo>
                <a:lnTo>
                  <a:pt x="162" y="80"/>
                </a:lnTo>
                <a:lnTo>
                  <a:pt x="154" y="74"/>
                </a:lnTo>
                <a:lnTo>
                  <a:pt x="146" y="70"/>
                </a:lnTo>
                <a:lnTo>
                  <a:pt x="138" y="68"/>
                </a:lnTo>
                <a:lnTo>
                  <a:pt x="110" y="68"/>
                </a:lnTo>
                <a:lnTo>
                  <a:pt x="90" y="102"/>
                </a:lnTo>
                <a:lnTo>
                  <a:pt x="72" y="68"/>
                </a:lnTo>
                <a:lnTo>
                  <a:pt x="46" y="68"/>
                </a:lnTo>
                <a:lnTo>
                  <a:pt x="46" y="68"/>
                </a:lnTo>
                <a:lnTo>
                  <a:pt x="36" y="70"/>
                </a:lnTo>
                <a:lnTo>
                  <a:pt x="28" y="74"/>
                </a:lnTo>
                <a:lnTo>
                  <a:pt x="20" y="80"/>
                </a:lnTo>
                <a:lnTo>
                  <a:pt x="16" y="88"/>
                </a:lnTo>
                <a:lnTo>
                  <a:pt x="16" y="88"/>
                </a:lnTo>
                <a:lnTo>
                  <a:pt x="16" y="90"/>
                </a:lnTo>
                <a:lnTo>
                  <a:pt x="0" y="190"/>
                </a:lnTo>
                <a:lnTo>
                  <a:pt x="0" y="190"/>
                </a:lnTo>
                <a:lnTo>
                  <a:pt x="0" y="196"/>
                </a:lnTo>
                <a:lnTo>
                  <a:pt x="2" y="202"/>
                </a:lnTo>
                <a:lnTo>
                  <a:pt x="6" y="206"/>
                </a:lnTo>
                <a:lnTo>
                  <a:pt x="12" y="208"/>
                </a:lnTo>
                <a:lnTo>
                  <a:pt x="12" y="208"/>
                </a:lnTo>
                <a:lnTo>
                  <a:pt x="14" y="208"/>
                </a:lnTo>
                <a:lnTo>
                  <a:pt x="14" y="208"/>
                </a:lnTo>
                <a:lnTo>
                  <a:pt x="20" y="208"/>
                </a:lnTo>
                <a:lnTo>
                  <a:pt x="24" y="204"/>
                </a:lnTo>
                <a:lnTo>
                  <a:pt x="28" y="200"/>
                </a:lnTo>
                <a:lnTo>
                  <a:pt x="30" y="196"/>
                </a:lnTo>
                <a:lnTo>
                  <a:pt x="30" y="196"/>
                </a:lnTo>
                <a:close/>
                <a:moveTo>
                  <a:pt x="180" y="118"/>
                </a:moveTo>
                <a:lnTo>
                  <a:pt x="180" y="118"/>
                </a:lnTo>
                <a:lnTo>
                  <a:pt x="170" y="118"/>
                </a:lnTo>
                <a:lnTo>
                  <a:pt x="162" y="120"/>
                </a:lnTo>
                <a:lnTo>
                  <a:pt x="152" y="126"/>
                </a:lnTo>
                <a:lnTo>
                  <a:pt x="146" y="132"/>
                </a:lnTo>
                <a:lnTo>
                  <a:pt x="140" y="138"/>
                </a:lnTo>
                <a:lnTo>
                  <a:pt x="136" y="146"/>
                </a:lnTo>
                <a:lnTo>
                  <a:pt x="132" y="156"/>
                </a:lnTo>
                <a:lnTo>
                  <a:pt x="132" y="166"/>
                </a:lnTo>
                <a:lnTo>
                  <a:pt x="132" y="166"/>
                </a:lnTo>
                <a:lnTo>
                  <a:pt x="132" y="176"/>
                </a:lnTo>
                <a:lnTo>
                  <a:pt x="136" y="184"/>
                </a:lnTo>
                <a:lnTo>
                  <a:pt x="140" y="194"/>
                </a:lnTo>
                <a:lnTo>
                  <a:pt x="146" y="200"/>
                </a:lnTo>
                <a:lnTo>
                  <a:pt x="152" y="206"/>
                </a:lnTo>
                <a:lnTo>
                  <a:pt x="162" y="210"/>
                </a:lnTo>
                <a:lnTo>
                  <a:pt x="170" y="214"/>
                </a:lnTo>
                <a:lnTo>
                  <a:pt x="180" y="214"/>
                </a:lnTo>
                <a:lnTo>
                  <a:pt x="180" y="214"/>
                </a:lnTo>
                <a:lnTo>
                  <a:pt x="190" y="214"/>
                </a:lnTo>
                <a:lnTo>
                  <a:pt x="200" y="210"/>
                </a:lnTo>
                <a:lnTo>
                  <a:pt x="208" y="206"/>
                </a:lnTo>
                <a:lnTo>
                  <a:pt x="214" y="200"/>
                </a:lnTo>
                <a:lnTo>
                  <a:pt x="220" y="194"/>
                </a:lnTo>
                <a:lnTo>
                  <a:pt x="224" y="184"/>
                </a:lnTo>
                <a:lnTo>
                  <a:pt x="228" y="176"/>
                </a:lnTo>
                <a:lnTo>
                  <a:pt x="228" y="166"/>
                </a:lnTo>
                <a:lnTo>
                  <a:pt x="228" y="166"/>
                </a:lnTo>
                <a:lnTo>
                  <a:pt x="228" y="156"/>
                </a:lnTo>
                <a:lnTo>
                  <a:pt x="224" y="146"/>
                </a:lnTo>
                <a:lnTo>
                  <a:pt x="220" y="138"/>
                </a:lnTo>
                <a:lnTo>
                  <a:pt x="214" y="132"/>
                </a:lnTo>
                <a:lnTo>
                  <a:pt x="208" y="126"/>
                </a:lnTo>
                <a:lnTo>
                  <a:pt x="200" y="120"/>
                </a:lnTo>
                <a:lnTo>
                  <a:pt x="190" y="118"/>
                </a:lnTo>
                <a:lnTo>
                  <a:pt x="180" y="118"/>
                </a:lnTo>
                <a:close/>
                <a:moveTo>
                  <a:pt x="296" y="260"/>
                </a:moveTo>
                <a:lnTo>
                  <a:pt x="296" y="260"/>
                </a:lnTo>
                <a:lnTo>
                  <a:pt x="294" y="258"/>
                </a:lnTo>
                <a:lnTo>
                  <a:pt x="294" y="258"/>
                </a:lnTo>
                <a:lnTo>
                  <a:pt x="292" y="252"/>
                </a:lnTo>
                <a:lnTo>
                  <a:pt x="288" y="246"/>
                </a:lnTo>
                <a:lnTo>
                  <a:pt x="278" y="236"/>
                </a:lnTo>
                <a:lnTo>
                  <a:pt x="266" y="230"/>
                </a:lnTo>
                <a:lnTo>
                  <a:pt x="250" y="228"/>
                </a:lnTo>
                <a:lnTo>
                  <a:pt x="210" y="228"/>
                </a:lnTo>
                <a:lnTo>
                  <a:pt x="180" y="278"/>
                </a:lnTo>
                <a:lnTo>
                  <a:pt x="150" y="228"/>
                </a:lnTo>
                <a:lnTo>
                  <a:pt x="110" y="228"/>
                </a:lnTo>
                <a:lnTo>
                  <a:pt x="110" y="228"/>
                </a:lnTo>
                <a:lnTo>
                  <a:pt x="94" y="230"/>
                </a:lnTo>
                <a:lnTo>
                  <a:pt x="82" y="236"/>
                </a:lnTo>
                <a:lnTo>
                  <a:pt x="72" y="246"/>
                </a:lnTo>
                <a:lnTo>
                  <a:pt x="68" y="252"/>
                </a:lnTo>
                <a:lnTo>
                  <a:pt x="66" y="258"/>
                </a:lnTo>
                <a:lnTo>
                  <a:pt x="66" y="258"/>
                </a:lnTo>
                <a:lnTo>
                  <a:pt x="64" y="260"/>
                </a:lnTo>
                <a:lnTo>
                  <a:pt x="52" y="336"/>
                </a:lnTo>
                <a:lnTo>
                  <a:pt x="52" y="336"/>
                </a:lnTo>
                <a:lnTo>
                  <a:pt x="72" y="352"/>
                </a:lnTo>
                <a:lnTo>
                  <a:pt x="96" y="362"/>
                </a:lnTo>
                <a:lnTo>
                  <a:pt x="106" y="304"/>
                </a:lnTo>
                <a:lnTo>
                  <a:pt x="118" y="304"/>
                </a:lnTo>
                <a:lnTo>
                  <a:pt x="114" y="370"/>
                </a:lnTo>
                <a:lnTo>
                  <a:pt x="114" y="370"/>
                </a:lnTo>
                <a:lnTo>
                  <a:pt x="130" y="374"/>
                </a:lnTo>
                <a:lnTo>
                  <a:pt x="146" y="378"/>
                </a:lnTo>
                <a:lnTo>
                  <a:pt x="162" y="380"/>
                </a:lnTo>
                <a:lnTo>
                  <a:pt x="180" y="380"/>
                </a:lnTo>
                <a:lnTo>
                  <a:pt x="180" y="380"/>
                </a:lnTo>
                <a:lnTo>
                  <a:pt x="196" y="380"/>
                </a:lnTo>
                <a:lnTo>
                  <a:pt x="214" y="378"/>
                </a:lnTo>
                <a:lnTo>
                  <a:pt x="230" y="374"/>
                </a:lnTo>
                <a:lnTo>
                  <a:pt x="246" y="370"/>
                </a:lnTo>
                <a:lnTo>
                  <a:pt x="242" y="304"/>
                </a:lnTo>
                <a:lnTo>
                  <a:pt x="254" y="304"/>
                </a:lnTo>
                <a:lnTo>
                  <a:pt x="264" y="362"/>
                </a:lnTo>
                <a:lnTo>
                  <a:pt x="264" y="362"/>
                </a:lnTo>
                <a:lnTo>
                  <a:pt x="288" y="350"/>
                </a:lnTo>
                <a:lnTo>
                  <a:pt x="308" y="336"/>
                </a:lnTo>
                <a:lnTo>
                  <a:pt x="296" y="26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/>
          </a:p>
        </p:txBody>
      </p:sp>
      <p:sp>
        <p:nvSpPr>
          <p:cNvPr id="83" name="Freeform 4814"/>
          <p:cNvSpPr>
            <a:spLocks noEditPoints="1"/>
          </p:cNvSpPr>
          <p:nvPr/>
        </p:nvSpPr>
        <p:spPr bwMode="auto">
          <a:xfrm>
            <a:off x="5723104" y="1690484"/>
            <a:ext cx="614063" cy="787885"/>
          </a:xfrm>
          <a:custGeom>
            <a:avLst/>
            <a:gdLst>
              <a:gd name="T0" fmla="*/ 148 w 280"/>
              <a:gd name="T1" fmla="*/ 304 h 372"/>
              <a:gd name="T2" fmla="*/ 148 w 280"/>
              <a:gd name="T3" fmla="*/ 98 h 372"/>
              <a:gd name="T4" fmla="*/ 164 w 280"/>
              <a:gd name="T5" fmla="*/ 92 h 372"/>
              <a:gd name="T6" fmla="*/ 180 w 280"/>
              <a:gd name="T7" fmla="*/ 72 h 372"/>
              <a:gd name="T8" fmla="*/ 186 w 280"/>
              <a:gd name="T9" fmla="*/ 48 h 372"/>
              <a:gd name="T10" fmla="*/ 178 w 280"/>
              <a:gd name="T11" fmla="*/ 20 h 372"/>
              <a:gd name="T12" fmla="*/ 160 w 280"/>
              <a:gd name="T13" fmla="*/ 48 h 372"/>
              <a:gd name="T14" fmla="*/ 106 w 280"/>
              <a:gd name="T15" fmla="*/ 0 h 372"/>
              <a:gd name="T16" fmla="*/ 80 w 280"/>
              <a:gd name="T17" fmla="*/ 32 h 372"/>
              <a:gd name="T18" fmla="*/ 78 w 280"/>
              <a:gd name="T19" fmla="*/ 56 h 372"/>
              <a:gd name="T20" fmla="*/ 88 w 280"/>
              <a:gd name="T21" fmla="*/ 80 h 372"/>
              <a:gd name="T22" fmla="*/ 108 w 280"/>
              <a:gd name="T23" fmla="*/ 96 h 372"/>
              <a:gd name="T24" fmla="*/ 116 w 280"/>
              <a:gd name="T25" fmla="*/ 300 h 372"/>
              <a:gd name="T26" fmla="*/ 108 w 280"/>
              <a:gd name="T27" fmla="*/ 308 h 372"/>
              <a:gd name="T28" fmla="*/ 96 w 280"/>
              <a:gd name="T29" fmla="*/ 336 h 372"/>
              <a:gd name="T30" fmla="*/ 98 w 280"/>
              <a:gd name="T31" fmla="*/ 350 h 372"/>
              <a:gd name="T32" fmla="*/ 106 w 280"/>
              <a:gd name="T33" fmla="*/ 360 h 372"/>
              <a:gd name="T34" fmla="*/ 124 w 280"/>
              <a:gd name="T35" fmla="*/ 370 h 372"/>
              <a:gd name="T36" fmla="*/ 140 w 280"/>
              <a:gd name="T37" fmla="*/ 370 h 372"/>
              <a:gd name="T38" fmla="*/ 158 w 280"/>
              <a:gd name="T39" fmla="*/ 360 h 372"/>
              <a:gd name="T40" fmla="*/ 168 w 280"/>
              <a:gd name="T41" fmla="*/ 342 h 372"/>
              <a:gd name="T42" fmla="*/ 168 w 280"/>
              <a:gd name="T43" fmla="*/ 328 h 372"/>
              <a:gd name="T44" fmla="*/ 158 w 280"/>
              <a:gd name="T45" fmla="*/ 310 h 372"/>
              <a:gd name="T46" fmla="*/ 144 w 280"/>
              <a:gd name="T47" fmla="*/ 346 h 372"/>
              <a:gd name="T48" fmla="*/ 132 w 280"/>
              <a:gd name="T49" fmla="*/ 352 h 372"/>
              <a:gd name="T50" fmla="*/ 120 w 280"/>
              <a:gd name="T51" fmla="*/ 346 h 372"/>
              <a:gd name="T52" fmla="*/ 116 w 280"/>
              <a:gd name="T53" fmla="*/ 336 h 372"/>
              <a:gd name="T54" fmla="*/ 120 w 280"/>
              <a:gd name="T55" fmla="*/ 324 h 372"/>
              <a:gd name="T56" fmla="*/ 132 w 280"/>
              <a:gd name="T57" fmla="*/ 320 h 372"/>
              <a:gd name="T58" fmla="*/ 144 w 280"/>
              <a:gd name="T59" fmla="*/ 324 h 372"/>
              <a:gd name="T60" fmla="*/ 148 w 280"/>
              <a:gd name="T61" fmla="*/ 336 h 372"/>
              <a:gd name="T62" fmla="*/ 144 w 280"/>
              <a:gd name="T63" fmla="*/ 346 h 372"/>
              <a:gd name="T64" fmla="*/ 186 w 280"/>
              <a:gd name="T65" fmla="*/ 318 h 372"/>
              <a:gd name="T66" fmla="*/ 172 w 280"/>
              <a:gd name="T67" fmla="*/ 296 h 372"/>
              <a:gd name="T68" fmla="*/ 168 w 280"/>
              <a:gd name="T69" fmla="*/ 286 h 372"/>
              <a:gd name="T70" fmla="*/ 168 w 280"/>
              <a:gd name="T71" fmla="*/ 250 h 372"/>
              <a:gd name="T72" fmla="*/ 172 w 280"/>
              <a:gd name="T73" fmla="*/ 190 h 372"/>
              <a:gd name="T74" fmla="*/ 178 w 280"/>
              <a:gd name="T75" fmla="*/ 194 h 372"/>
              <a:gd name="T76" fmla="*/ 186 w 280"/>
              <a:gd name="T77" fmla="*/ 190 h 372"/>
              <a:gd name="T78" fmla="*/ 188 w 280"/>
              <a:gd name="T79" fmla="*/ 180 h 372"/>
              <a:gd name="T80" fmla="*/ 168 w 280"/>
              <a:gd name="T81" fmla="*/ 150 h 372"/>
              <a:gd name="T82" fmla="*/ 204 w 280"/>
              <a:gd name="T83" fmla="*/ 158 h 372"/>
              <a:gd name="T84" fmla="*/ 212 w 280"/>
              <a:gd name="T85" fmla="*/ 160 h 372"/>
              <a:gd name="T86" fmla="*/ 218 w 280"/>
              <a:gd name="T87" fmla="*/ 158 h 372"/>
              <a:gd name="T88" fmla="*/ 220 w 280"/>
              <a:gd name="T89" fmla="*/ 146 h 372"/>
              <a:gd name="T90" fmla="*/ 216 w 280"/>
              <a:gd name="T91" fmla="*/ 102 h 372"/>
              <a:gd name="T92" fmla="*/ 240 w 280"/>
              <a:gd name="T93" fmla="*/ 126 h 372"/>
              <a:gd name="T94" fmla="*/ 248 w 280"/>
              <a:gd name="T95" fmla="*/ 126 h 372"/>
              <a:gd name="T96" fmla="*/ 254 w 280"/>
              <a:gd name="T97" fmla="*/ 122 h 372"/>
              <a:gd name="T98" fmla="*/ 252 w 280"/>
              <a:gd name="T99" fmla="*/ 110 h 372"/>
              <a:gd name="T100" fmla="*/ 84 w 280"/>
              <a:gd name="T101" fmla="*/ 234 h 372"/>
              <a:gd name="T102" fmla="*/ 96 w 280"/>
              <a:gd name="T103" fmla="*/ 292 h 372"/>
              <a:gd name="T104" fmla="*/ 0 w 280"/>
              <a:gd name="T105" fmla="*/ 318 h 372"/>
              <a:gd name="T106" fmla="*/ 72 w 280"/>
              <a:gd name="T107" fmla="*/ 290 h 372"/>
              <a:gd name="T108" fmla="*/ 80 w 280"/>
              <a:gd name="T109" fmla="*/ 292 h 372"/>
              <a:gd name="T110" fmla="*/ 86 w 280"/>
              <a:gd name="T111" fmla="*/ 290 h 372"/>
              <a:gd name="T112" fmla="*/ 88 w 280"/>
              <a:gd name="T113" fmla="*/ 278 h 372"/>
              <a:gd name="T114" fmla="*/ 84 w 280"/>
              <a:gd name="T115" fmla="*/ 234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80" h="372">
                <a:moveTo>
                  <a:pt x="158" y="310"/>
                </a:moveTo>
                <a:lnTo>
                  <a:pt x="158" y="310"/>
                </a:lnTo>
                <a:lnTo>
                  <a:pt x="148" y="304"/>
                </a:lnTo>
                <a:lnTo>
                  <a:pt x="148" y="304"/>
                </a:lnTo>
                <a:lnTo>
                  <a:pt x="148" y="300"/>
                </a:lnTo>
                <a:lnTo>
                  <a:pt x="148" y="98"/>
                </a:lnTo>
                <a:lnTo>
                  <a:pt x="148" y="98"/>
                </a:lnTo>
                <a:lnTo>
                  <a:pt x="156" y="96"/>
                </a:lnTo>
                <a:lnTo>
                  <a:pt x="164" y="92"/>
                </a:lnTo>
                <a:lnTo>
                  <a:pt x="170" y="86"/>
                </a:lnTo>
                <a:lnTo>
                  <a:pt x="176" y="80"/>
                </a:lnTo>
                <a:lnTo>
                  <a:pt x="180" y="72"/>
                </a:lnTo>
                <a:lnTo>
                  <a:pt x="184" y="64"/>
                </a:lnTo>
                <a:lnTo>
                  <a:pt x="186" y="56"/>
                </a:lnTo>
                <a:lnTo>
                  <a:pt x="186" y="48"/>
                </a:lnTo>
                <a:lnTo>
                  <a:pt x="186" y="48"/>
                </a:lnTo>
                <a:lnTo>
                  <a:pt x="184" y="32"/>
                </a:lnTo>
                <a:lnTo>
                  <a:pt x="178" y="20"/>
                </a:lnTo>
                <a:lnTo>
                  <a:pt x="170" y="10"/>
                </a:lnTo>
                <a:lnTo>
                  <a:pt x="160" y="0"/>
                </a:lnTo>
                <a:lnTo>
                  <a:pt x="160" y="48"/>
                </a:lnTo>
                <a:lnTo>
                  <a:pt x="106" y="48"/>
                </a:lnTo>
                <a:lnTo>
                  <a:pt x="106" y="0"/>
                </a:lnTo>
                <a:lnTo>
                  <a:pt x="106" y="0"/>
                </a:lnTo>
                <a:lnTo>
                  <a:pt x="94" y="10"/>
                </a:lnTo>
                <a:lnTo>
                  <a:pt x="86" y="20"/>
                </a:lnTo>
                <a:lnTo>
                  <a:pt x="80" y="32"/>
                </a:lnTo>
                <a:lnTo>
                  <a:pt x="78" y="48"/>
                </a:lnTo>
                <a:lnTo>
                  <a:pt x="78" y="48"/>
                </a:lnTo>
                <a:lnTo>
                  <a:pt x="78" y="56"/>
                </a:lnTo>
                <a:lnTo>
                  <a:pt x="82" y="64"/>
                </a:lnTo>
                <a:lnTo>
                  <a:pt x="84" y="72"/>
                </a:lnTo>
                <a:lnTo>
                  <a:pt x="88" y="80"/>
                </a:lnTo>
                <a:lnTo>
                  <a:pt x="94" y="86"/>
                </a:lnTo>
                <a:lnTo>
                  <a:pt x="100" y="92"/>
                </a:lnTo>
                <a:lnTo>
                  <a:pt x="108" y="96"/>
                </a:lnTo>
                <a:lnTo>
                  <a:pt x="116" y="98"/>
                </a:lnTo>
                <a:lnTo>
                  <a:pt x="116" y="300"/>
                </a:lnTo>
                <a:lnTo>
                  <a:pt x="116" y="300"/>
                </a:lnTo>
                <a:lnTo>
                  <a:pt x="116" y="304"/>
                </a:lnTo>
                <a:lnTo>
                  <a:pt x="116" y="304"/>
                </a:lnTo>
                <a:lnTo>
                  <a:pt x="108" y="308"/>
                </a:lnTo>
                <a:lnTo>
                  <a:pt x="102" y="316"/>
                </a:lnTo>
                <a:lnTo>
                  <a:pt x="98" y="326"/>
                </a:lnTo>
                <a:lnTo>
                  <a:pt x="96" y="336"/>
                </a:lnTo>
                <a:lnTo>
                  <a:pt x="96" y="336"/>
                </a:lnTo>
                <a:lnTo>
                  <a:pt x="96" y="342"/>
                </a:lnTo>
                <a:lnTo>
                  <a:pt x="98" y="350"/>
                </a:lnTo>
                <a:lnTo>
                  <a:pt x="102" y="356"/>
                </a:lnTo>
                <a:lnTo>
                  <a:pt x="106" y="360"/>
                </a:lnTo>
                <a:lnTo>
                  <a:pt x="106" y="360"/>
                </a:lnTo>
                <a:lnTo>
                  <a:pt x="112" y="366"/>
                </a:lnTo>
                <a:lnTo>
                  <a:pt x="118" y="368"/>
                </a:lnTo>
                <a:lnTo>
                  <a:pt x="124" y="370"/>
                </a:lnTo>
                <a:lnTo>
                  <a:pt x="132" y="372"/>
                </a:lnTo>
                <a:lnTo>
                  <a:pt x="132" y="372"/>
                </a:lnTo>
                <a:lnTo>
                  <a:pt x="140" y="370"/>
                </a:lnTo>
                <a:lnTo>
                  <a:pt x="146" y="368"/>
                </a:lnTo>
                <a:lnTo>
                  <a:pt x="152" y="366"/>
                </a:lnTo>
                <a:lnTo>
                  <a:pt x="158" y="360"/>
                </a:lnTo>
                <a:lnTo>
                  <a:pt x="162" y="356"/>
                </a:lnTo>
                <a:lnTo>
                  <a:pt x="166" y="350"/>
                </a:lnTo>
                <a:lnTo>
                  <a:pt x="168" y="342"/>
                </a:lnTo>
                <a:lnTo>
                  <a:pt x="168" y="336"/>
                </a:lnTo>
                <a:lnTo>
                  <a:pt x="168" y="336"/>
                </a:lnTo>
                <a:lnTo>
                  <a:pt x="168" y="328"/>
                </a:lnTo>
                <a:lnTo>
                  <a:pt x="166" y="322"/>
                </a:lnTo>
                <a:lnTo>
                  <a:pt x="162" y="316"/>
                </a:lnTo>
                <a:lnTo>
                  <a:pt x="158" y="310"/>
                </a:lnTo>
                <a:lnTo>
                  <a:pt x="158" y="310"/>
                </a:lnTo>
                <a:close/>
                <a:moveTo>
                  <a:pt x="144" y="346"/>
                </a:moveTo>
                <a:lnTo>
                  <a:pt x="144" y="346"/>
                </a:lnTo>
                <a:lnTo>
                  <a:pt x="138" y="350"/>
                </a:lnTo>
                <a:lnTo>
                  <a:pt x="132" y="352"/>
                </a:lnTo>
                <a:lnTo>
                  <a:pt x="132" y="352"/>
                </a:lnTo>
                <a:lnTo>
                  <a:pt x="126" y="350"/>
                </a:lnTo>
                <a:lnTo>
                  <a:pt x="120" y="346"/>
                </a:lnTo>
                <a:lnTo>
                  <a:pt x="120" y="346"/>
                </a:lnTo>
                <a:lnTo>
                  <a:pt x="118" y="342"/>
                </a:lnTo>
                <a:lnTo>
                  <a:pt x="116" y="336"/>
                </a:lnTo>
                <a:lnTo>
                  <a:pt x="116" y="336"/>
                </a:lnTo>
                <a:lnTo>
                  <a:pt x="118" y="330"/>
                </a:lnTo>
                <a:lnTo>
                  <a:pt x="120" y="324"/>
                </a:lnTo>
                <a:lnTo>
                  <a:pt x="120" y="324"/>
                </a:lnTo>
                <a:lnTo>
                  <a:pt x="126" y="320"/>
                </a:lnTo>
                <a:lnTo>
                  <a:pt x="132" y="320"/>
                </a:lnTo>
                <a:lnTo>
                  <a:pt x="132" y="320"/>
                </a:lnTo>
                <a:lnTo>
                  <a:pt x="138" y="320"/>
                </a:lnTo>
                <a:lnTo>
                  <a:pt x="144" y="324"/>
                </a:lnTo>
                <a:lnTo>
                  <a:pt x="144" y="324"/>
                </a:lnTo>
                <a:lnTo>
                  <a:pt x="146" y="330"/>
                </a:lnTo>
                <a:lnTo>
                  <a:pt x="148" y="336"/>
                </a:lnTo>
                <a:lnTo>
                  <a:pt x="148" y="336"/>
                </a:lnTo>
                <a:lnTo>
                  <a:pt x="146" y="342"/>
                </a:lnTo>
                <a:lnTo>
                  <a:pt x="144" y="346"/>
                </a:lnTo>
                <a:lnTo>
                  <a:pt x="144" y="346"/>
                </a:lnTo>
                <a:close/>
                <a:moveTo>
                  <a:pt x="280" y="38"/>
                </a:moveTo>
                <a:lnTo>
                  <a:pt x="280" y="318"/>
                </a:lnTo>
                <a:lnTo>
                  <a:pt x="186" y="318"/>
                </a:lnTo>
                <a:lnTo>
                  <a:pt x="186" y="318"/>
                </a:lnTo>
                <a:lnTo>
                  <a:pt x="180" y="306"/>
                </a:lnTo>
                <a:lnTo>
                  <a:pt x="172" y="296"/>
                </a:lnTo>
                <a:lnTo>
                  <a:pt x="172" y="296"/>
                </a:lnTo>
                <a:lnTo>
                  <a:pt x="168" y="292"/>
                </a:lnTo>
                <a:lnTo>
                  <a:pt x="168" y="286"/>
                </a:lnTo>
                <a:lnTo>
                  <a:pt x="248" y="286"/>
                </a:lnTo>
                <a:lnTo>
                  <a:pt x="248" y="170"/>
                </a:lnTo>
                <a:lnTo>
                  <a:pt x="168" y="250"/>
                </a:lnTo>
                <a:lnTo>
                  <a:pt x="168" y="188"/>
                </a:lnTo>
                <a:lnTo>
                  <a:pt x="172" y="190"/>
                </a:lnTo>
                <a:lnTo>
                  <a:pt x="172" y="190"/>
                </a:lnTo>
                <a:lnTo>
                  <a:pt x="174" y="192"/>
                </a:lnTo>
                <a:lnTo>
                  <a:pt x="178" y="194"/>
                </a:lnTo>
                <a:lnTo>
                  <a:pt x="178" y="194"/>
                </a:lnTo>
                <a:lnTo>
                  <a:pt x="182" y="192"/>
                </a:lnTo>
                <a:lnTo>
                  <a:pt x="186" y="190"/>
                </a:lnTo>
                <a:lnTo>
                  <a:pt x="186" y="190"/>
                </a:lnTo>
                <a:lnTo>
                  <a:pt x="188" y="186"/>
                </a:lnTo>
                <a:lnTo>
                  <a:pt x="188" y="184"/>
                </a:lnTo>
                <a:lnTo>
                  <a:pt x="188" y="180"/>
                </a:lnTo>
                <a:lnTo>
                  <a:pt x="186" y="176"/>
                </a:lnTo>
                <a:lnTo>
                  <a:pt x="168" y="160"/>
                </a:lnTo>
                <a:lnTo>
                  <a:pt x="168" y="150"/>
                </a:lnTo>
                <a:lnTo>
                  <a:pt x="182" y="136"/>
                </a:lnTo>
                <a:lnTo>
                  <a:pt x="204" y="158"/>
                </a:lnTo>
                <a:lnTo>
                  <a:pt x="204" y="158"/>
                </a:lnTo>
                <a:lnTo>
                  <a:pt x="208" y="160"/>
                </a:lnTo>
                <a:lnTo>
                  <a:pt x="212" y="160"/>
                </a:lnTo>
                <a:lnTo>
                  <a:pt x="212" y="160"/>
                </a:lnTo>
                <a:lnTo>
                  <a:pt x="214" y="160"/>
                </a:lnTo>
                <a:lnTo>
                  <a:pt x="218" y="158"/>
                </a:lnTo>
                <a:lnTo>
                  <a:pt x="218" y="158"/>
                </a:lnTo>
                <a:lnTo>
                  <a:pt x="220" y="154"/>
                </a:lnTo>
                <a:lnTo>
                  <a:pt x="222" y="150"/>
                </a:lnTo>
                <a:lnTo>
                  <a:pt x="220" y="146"/>
                </a:lnTo>
                <a:lnTo>
                  <a:pt x="218" y="144"/>
                </a:lnTo>
                <a:lnTo>
                  <a:pt x="196" y="122"/>
                </a:lnTo>
                <a:lnTo>
                  <a:pt x="216" y="102"/>
                </a:lnTo>
                <a:lnTo>
                  <a:pt x="236" y="124"/>
                </a:lnTo>
                <a:lnTo>
                  <a:pt x="236" y="124"/>
                </a:lnTo>
                <a:lnTo>
                  <a:pt x="240" y="126"/>
                </a:lnTo>
                <a:lnTo>
                  <a:pt x="244" y="128"/>
                </a:lnTo>
                <a:lnTo>
                  <a:pt x="244" y="128"/>
                </a:lnTo>
                <a:lnTo>
                  <a:pt x="248" y="126"/>
                </a:lnTo>
                <a:lnTo>
                  <a:pt x="252" y="124"/>
                </a:lnTo>
                <a:lnTo>
                  <a:pt x="252" y="124"/>
                </a:lnTo>
                <a:lnTo>
                  <a:pt x="254" y="122"/>
                </a:lnTo>
                <a:lnTo>
                  <a:pt x="254" y="118"/>
                </a:lnTo>
                <a:lnTo>
                  <a:pt x="254" y="114"/>
                </a:lnTo>
                <a:lnTo>
                  <a:pt x="252" y="110"/>
                </a:lnTo>
                <a:lnTo>
                  <a:pt x="230" y="88"/>
                </a:lnTo>
                <a:lnTo>
                  <a:pt x="280" y="38"/>
                </a:lnTo>
                <a:close/>
                <a:moveTo>
                  <a:pt x="84" y="234"/>
                </a:moveTo>
                <a:lnTo>
                  <a:pt x="96" y="248"/>
                </a:lnTo>
                <a:lnTo>
                  <a:pt x="96" y="292"/>
                </a:lnTo>
                <a:lnTo>
                  <a:pt x="96" y="292"/>
                </a:lnTo>
                <a:lnTo>
                  <a:pt x="86" y="304"/>
                </a:lnTo>
                <a:lnTo>
                  <a:pt x="80" y="318"/>
                </a:lnTo>
                <a:lnTo>
                  <a:pt x="0" y="318"/>
                </a:lnTo>
                <a:lnTo>
                  <a:pt x="50" y="268"/>
                </a:lnTo>
                <a:lnTo>
                  <a:pt x="72" y="290"/>
                </a:lnTo>
                <a:lnTo>
                  <a:pt x="72" y="290"/>
                </a:lnTo>
                <a:lnTo>
                  <a:pt x="76" y="292"/>
                </a:lnTo>
                <a:lnTo>
                  <a:pt x="80" y="292"/>
                </a:lnTo>
                <a:lnTo>
                  <a:pt x="80" y="292"/>
                </a:lnTo>
                <a:lnTo>
                  <a:pt x="84" y="292"/>
                </a:lnTo>
                <a:lnTo>
                  <a:pt x="86" y="290"/>
                </a:lnTo>
                <a:lnTo>
                  <a:pt x="86" y="290"/>
                </a:lnTo>
                <a:lnTo>
                  <a:pt x="88" y="286"/>
                </a:lnTo>
                <a:lnTo>
                  <a:pt x="90" y="282"/>
                </a:lnTo>
                <a:lnTo>
                  <a:pt x="88" y="278"/>
                </a:lnTo>
                <a:lnTo>
                  <a:pt x="86" y="274"/>
                </a:lnTo>
                <a:lnTo>
                  <a:pt x="64" y="254"/>
                </a:lnTo>
                <a:lnTo>
                  <a:pt x="84" y="23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/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>
              <a:latin typeface="+mj-lt"/>
            </a:endParaRPr>
          </a:p>
        </p:txBody>
      </p:sp>
      <p:sp>
        <p:nvSpPr>
          <p:cNvPr id="84" name="Freeform 4957"/>
          <p:cNvSpPr>
            <a:spLocks noEditPoints="1"/>
          </p:cNvSpPr>
          <p:nvPr/>
        </p:nvSpPr>
        <p:spPr bwMode="auto">
          <a:xfrm>
            <a:off x="7463439" y="1762866"/>
            <a:ext cx="802904" cy="643127"/>
          </a:xfrm>
          <a:custGeom>
            <a:avLst/>
            <a:gdLst>
              <a:gd name="T0" fmla="*/ 46 w 340"/>
              <a:gd name="T1" fmla="*/ 232 h 282"/>
              <a:gd name="T2" fmla="*/ 52 w 340"/>
              <a:gd name="T3" fmla="*/ 210 h 282"/>
              <a:gd name="T4" fmla="*/ 122 w 340"/>
              <a:gd name="T5" fmla="*/ 190 h 282"/>
              <a:gd name="T6" fmla="*/ 140 w 340"/>
              <a:gd name="T7" fmla="*/ 184 h 282"/>
              <a:gd name="T8" fmla="*/ 194 w 340"/>
              <a:gd name="T9" fmla="*/ 198 h 282"/>
              <a:gd name="T10" fmla="*/ 218 w 340"/>
              <a:gd name="T11" fmla="*/ 212 h 282"/>
              <a:gd name="T12" fmla="*/ 244 w 340"/>
              <a:gd name="T13" fmla="*/ 188 h 282"/>
              <a:gd name="T14" fmla="*/ 302 w 340"/>
              <a:gd name="T15" fmla="*/ 186 h 282"/>
              <a:gd name="T16" fmla="*/ 324 w 340"/>
              <a:gd name="T17" fmla="*/ 188 h 282"/>
              <a:gd name="T18" fmla="*/ 340 w 340"/>
              <a:gd name="T19" fmla="*/ 164 h 282"/>
              <a:gd name="T20" fmla="*/ 314 w 340"/>
              <a:gd name="T21" fmla="*/ 136 h 282"/>
              <a:gd name="T22" fmla="*/ 290 w 340"/>
              <a:gd name="T23" fmla="*/ 150 h 282"/>
              <a:gd name="T24" fmla="*/ 236 w 340"/>
              <a:gd name="T25" fmla="*/ 164 h 282"/>
              <a:gd name="T26" fmla="*/ 218 w 340"/>
              <a:gd name="T27" fmla="*/ 158 h 282"/>
              <a:gd name="T28" fmla="*/ 196 w 340"/>
              <a:gd name="T29" fmla="*/ 170 h 282"/>
              <a:gd name="T30" fmla="*/ 140 w 340"/>
              <a:gd name="T31" fmla="*/ 144 h 282"/>
              <a:gd name="T32" fmla="*/ 112 w 340"/>
              <a:gd name="T33" fmla="*/ 138 h 282"/>
              <a:gd name="T34" fmla="*/ 96 w 340"/>
              <a:gd name="T35" fmla="*/ 164 h 282"/>
              <a:gd name="T36" fmla="*/ 216 w 340"/>
              <a:gd name="T37" fmla="*/ 104 h 282"/>
              <a:gd name="T38" fmla="*/ 306 w 340"/>
              <a:gd name="T39" fmla="*/ 42 h 282"/>
              <a:gd name="T40" fmla="*/ 292 w 340"/>
              <a:gd name="T41" fmla="*/ 28 h 282"/>
              <a:gd name="T42" fmla="*/ 118 w 340"/>
              <a:gd name="T43" fmla="*/ 58 h 282"/>
              <a:gd name="T44" fmla="*/ 26 w 340"/>
              <a:gd name="T45" fmla="*/ 186 h 282"/>
              <a:gd name="T46" fmla="*/ 2 w 340"/>
              <a:gd name="T47" fmla="*/ 202 h 282"/>
              <a:gd name="T48" fmla="*/ 8 w 340"/>
              <a:gd name="T49" fmla="*/ 232 h 282"/>
              <a:gd name="T50" fmla="*/ 314 w 340"/>
              <a:gd name="T51" fmla="*/ 152 h 282"/>
              <a:gd name="T52" fmla="*/ 324 w 340"/>
              <a:gd name="T53" fmla="*/ 160 h 282"/>
              <a:gd name="T54" fmla="*/ 322 w 340"/>
              <a:gd name="T55" fmla="*/ 172 h 282"/>
              <a:gd name="T56" fmla="*/ 310 w 340"/>
              <a:gd name="T57" fmla="*/ 174 h 282"/>
              <a:gd name="T58" fmla="*/ 304 w 340"/>
              <a:gd name="T59" fmla="*/ 164 h 282"/>
              <a:gd name="T60" fmla="*/ 314 w 340"/>
              <a:gd name="T61" fmla="*/ 152 h 282"/>
              <a:gd name="T62" fmla="*/ 222 w 340"/>
              <a:gd name="T63" fmla="*/ 174 h 282"/>
              <a:gd name="T64" fmla="*/ 228 w 340"/>
              <a:gd name="T65" fmla="*/ 184 h 282"/>
              <a:gd name="T66" fmla="*/ 218 w 340"/>
              <a:gd name="T67" fmla="*/ 196 h 282"/>
              <a:gd name="T68" fmla="*/ 208 w 340"/>
              <a:gd name="T69" fmla="*/ 188 h 282"/>
              <a:gd name="T70" fmla="*/ 210 w 340"/>
              <a:gd name="T71" fmla="*/ 176 h 282"/>
              <a:gd name="T72" fmla="*/ 122 w 340"/>
              <a:gd name="T73" fmla="*/ 152 h 282"/>
              <a:gd name="T74" fmla="*/ 132 w 340"/>
              <a:gd name="T75" fmla="*/ 160 h 282"/>
              <a:gd name="T76" fmla="*/ 130 w 340"/>
              <a:gd name="T77" fmla="*/ 172 h 282"/>
              <a:gd name="T78" fmla="*/ 118 w 340"/>
              <a:gd name="T79" fmla="*/ 174 h 282"/>
              <a:gd name="T80" fmla="*/ 112 w 340"/>
              <a:gd name="T81" fmla="*/ 164 h 282"/>
              <a:gd name="T82" fmla="*/ 122 w 340"/>
              <a:gd name="T83" fmla="*/ 152 h 282"/>
              <a:gd name="T84" fmla="*/ 334 w 340"/>
              <a:gd name="T85" fmla="*/ 276 h 282"/>
              <a:gd name="T86" fmla="*/ 16 w 340"/>
              <a:gd name="T87" fmla="*/ 282 h 282"/>
              <a:gd name="T88" fmla="*/ 6 w 340"/>
              <a:gd name="T89" fmla="*/ 276 h 282"/>
              <a:gd name="T90" fmla="*/ 8 w 340"/>
              <a:gd name="T91" fmla="*/ 264 h 282"/>
              <a:gd name="T92" fmla="*/ 324 w 340"/>
              <a:gd name="T93" fmla="*/ 262 h 282"/>
              <a:gd name="T94" fmla="*/ 334 w 340"/>
              <a:gd name="T95" fmla="*/ 272 h 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40" h="282">
                <a:moveTo>
                  <a:pt x="26" y="240"/>
                </a:moveTo>
                <a:lnTo>
                  <a:pt x="26" y="240"/>
                </a:lnTo>
                <a:lnTo>
                  <a:pt x="36" y="238"/>
                </a:lnTo>
                <a:lnTo>
                  <a:pt x="46" y="232"/>
                </a:lnTo>
                <a:lnTo>
                  <a:pt x="50" y="222"/>
                </a:lnTo>
                <a:lnTo>
                  <a:pt x="52" y="212"/>
                </a:lnTo>
                <a:lnTo>
                  <a:pt x="52" y="212"/>
                </a:lnTo>
                <a:lnTo>
                  <a:pt x="52" y="210"/>
                </a:lnTo>
                <a:lnTo>
                  <a:pt x="104" y="184"/>
                </a:lnTo>
                <a:lnTo>
                  <a:pt x="104" y="184"/>
                </a:lnTo>
                <a:lnTo>
                  <a:pt x="112" y="188"/>
                </a:lnTo>
                <a:lnTo>
                  <a:pt x="122" y="190"/>
                </a:lnTo>
                <a:lnTo>
                  <a:pt x="122" y="190"/>
                </a:lnTo>
                <a:lnTo>
                  <a:pt x="128" y="190"/>
                </a:lnTo>
                <a:lnTo>
                  <a:pt x="134" y="186"/>
                </a:lnTo>
                <a:lnTo>
                  <a:pt x="140" y="184"/>
                </a:lnTo>
                <a:lnTo>
                  <a:pt x="144" y="178"/>
                </a:lnTo>
                <a:lnTo>
                  <a:pt x="192" y="188"/>
                </a:lnTo>
                <a:lnTo>
                  <a:pt x="192" y="188"/>
                </a:lnTo>
                <a:lnTo>
                  <a:pt x="194" y="198"/>
                </a:lnTo>
                <a:lnTo>
                  <a:pt x="200" y="204"/>
                </a:lnTo>
                <a:lnTo>
                  <a:pt x="208" y="210"/>
                </a:lnTo>
                <a:lnTo>
                  <a:pt x="218" y="212"/>
                </a:lnTo>
                <a:lnTo>
                  <a:pt x="218" y="212"/>
                </a:lnTo>
                <a:lnTo>
                  <a:pt x="228" y="210"/>
                </a:lnTo>
                <a:lnTo>
                  <a:pt x="236" y="204"/>
                </a:lnTo>
                <a:lnTo>
                  <a:pt x="242" y="198"/>
                </a:lnTo>
                <a:lnTo>
                  <a:pt x="244" y="188"/>
                </a:lnTo>
                <a:lnTo>
                  <a:pt x="292" y="178"/>
                </a:lnTo>
                <a:lnTo>
                  <a:pt x="292" y="178"/>
                </a:lnTo>
                <a:lnTo>
                  <a:pt x="296" y="184"/>
                </a:lnTo>
                <a:lnTo>
                  <a:pt x="302" y="186"/>
                </a:lnTo>
                <a:lnTo>
                  <a:pt x="308" y="190"/>
                </a:lnTo>
                <a:lnTo>
                  <a:pt x="314" y="190"/>
                </a:lnTo>
                <a:lnTo>
                  <a:pt x="314" y="190"/>
                </a:lnTo>
                <a:lnTo>
                  <a:pt x="324" y="188"/>
                </a:lnTo>
                <a:lnTo>
                  <a:pt x="332" y="182"/>
                </a:lnTo>
                <a:lnTo>
                  <a:pt x="338" y="174"/>
                </a:lnTo>
                <a:lnTo>
                  <a:pt x="340" y="164"/>
                </a:lnTo>
                <a:lnTo>
                  <a:pt x="340" y="164"/>
                </a:lnTo>
                <a:lnTo>
                  <a:pt x="338" y="152"/>
                </a:lnTo>
                <a:lnTo>
                  <a:pt x="332" y="144"/>
                </a:lnTo>
                <a:lnTo>
                  <a:pt x="324" y="138"/>
                </a:lnTo>
                <a:lnTo>
                  <a:pt x="314" y="136"/>
                </a:lnTo>
                <a:lnTo>
                  <a:pt x="314" y="136"/>
                </a:lnTo>
                <a:lnTo>
                  <a:pt x="304" y="138"/>
                </a:lnTo>
                <a:lnTo>
                  <a:pt x="296" y="144"/>
                </a:lnTo>
                <a:lnTo>
                  <a:pt x="290" y="150"/>
                </a:lnTo>
                <a:lnTo>
                  <a:pt x="288" y="158"/>
                </a:lnTo>
                <a:lnTo>
                  <a:pt x="240" y="170"/>
                </a:lnTo>
                <a:lnTo>
                  <a:pt x="240" y="170"/>
                </a:lnTo>
                <a:lnTo>
                  <a:pt x="236" y="164"/>
                </a:lnTo>
                <a:lnTo>
                  <a:pt x="230" y="160"/>
                </a:lnTo>
                <a:lnTo>
                  <a:pt x="224" y="158"/>
                </a:lnTo>
                <a:lnTo>
                  <a:pt x="218" y="158"/>
                </a:lnTo>
                <a:lnTo>
                  <a:pt x="218" y="158"/>
                </a:lnTo>
                <a:lnTo>
                  <a:pt x="212" y="158"/>
                </a:lnTo>
                <a:lnTo>
                  <a:pt x="206" y="160"/>
                </a:lnTo>
                <a:lnTo>
                  <a:pt x="200" y="164"/>
                </a:lnTo>
                <a:lnTo>
                  <a:pt x="196" y="170"/>
                </a:lnTo>
                <a:lnTo>
                  <a:pt x="148" y="158"/>
                </a:lnTo>
                <a:lnTo>
                  <a:pt x="148" y="158"/>
                </a:lnTo>
                <a:lnTo>
                  <a:pt x="146" y="150"/>
                </a:lnTo>
                <a:lnTo>
                  <a:pt x="140" y="144"/>
                </a:lnTo>
                <a:lnTo>
                  <a:pt x="132" y="138"/>
                </a:lnTo>
                <a:lnTo>
                  <a:pt x="122" y="136"/>
                </a:lnTo>
                <a:lnTo>
                  <a:pt x="122" y="136"/>
                </a:lnTo>
                <a:lnTo>
                  <a:pt x="112" y="138"/>
                </a:lnTo>
                <a:lnTo>
                  <a:pt x="104" y="144"/>
                </a:lnTo>
                <a:lnTo>
                  <a:pt x="98" y="152"/>
                </a:lnTo>
                <a:lnTo>
                  <a:pt x="96" y="164"/>
                </a:lnTo>
                <a:lnTo>
                  <a:pt x="96" y="164"/>
                </a:lnTo>
                <a:lnTo>
                  <a:pt x="96" y="166"/>
                </a:lnTo>
                <a:lnTo>
                  <a:pt x="56" y="186"/>
                </a:lnTo>
                <a:lnTo>
                  <a:pt x="126" y="80"/>
                </a:lnTo>
                <a:lnTo>
                  <a:pt x="216" y="104"/>
                </a:lnTo>
                <a:lnTo>
                  <a:pt x="216" y="104"/>
                </a:lnTo>
                <a:lnTo>
                  <a:pt x="220" y="104"/>
                </a:lnTo>
                <a:lnTo>
                  <a:pt x="224" y="102"/>
                </a:lnTo>
                <a:lnTo>
                  <a:pt x="306" y="42"/>
                </a:lnTo>
                <a:lnTo>
                  <a:pt x="336" y="72"/>
                </a:lnTo>
                <a:lnTo>
                  <a:pt x="336" y="0"/>
                </a:lnTo>
                <a:lnTo>
                  <a:pt x="264" y="0"/>
                </a:lnTo>
                <a:lnTo>
                  <a:pt x="292" y="28"/>
                </a:lnTo>
                <a:lnTo>
                  <a:pt x="216" y="84"/>
                </a:lnTo>
                <a:lnTo>
                  <a:pt x="124" y="58"/>
                </a:lnTo>
                <a:lnTo>
                  <a:pt x="124" y="58"/>
                </a:lnTo>
                <a:lnTo>
                  <a:pt x="118" y="58"/>
                </a:lnTo>
                <a:lnTo>
                  <a:pt x="114" y="62"/>
                </a:lnTo>
                <a:lnTo>
                  <a:pt x="32" y="186"/>
                </a:lnTo>
                <a:lnTo>
                  <a:pt x="32" y="186"/>
                </a:lnTo>
                <a:lnTo>
                  <a:pt x="26" y="186"/>
                </a:lnTo>
                <a:lnTo>
                  <a:pt x="26" y="186"/>
                </a:lnTo>
                <a:lnTo>
                  <a:pt x="16" y="188"/>
                </a:lnTo>
                <a:lnTo>
                  <a:pt x="8" y="194"/>
                </a:lnTo>
                <a:lnTo>
                  <a:pt x="2" y="202"/>
                </a:lnTo>
                <a:lnTo>
                  <a:pt x="0" y="212"/>
                </a:lnTo>
                <a:lnTo>
                  <a:pt x="0" y="212"/>
                </a:lnTo>
                <a:lnTo>
                  <a:pt x="2" y="222"/>
                </a:lnTo>
                <a:lnTo>
                  <a:pt x="8" y="232"/>
                </a:lnTo>
                <a:lnTo>
                  <a:pt x="16" y="238"/>
                </a:lnTo>
                <a:lnTo>
                  <a:pt x="26" y="240"/>
                </a:lnTo>
                <a:lnTo>
                  <a:pt x="26" y="240"/>
                </a:lnTo>
                <a:close/>
                <a:moveTo>
                  <a:pt x="314" y="152"/>
                </a:moveTo>
                <a:lnTo>
                  <a:pt x="314" y="152"/>
                </a:lnTo>
                <a:lnTo>
                  <a:pt x="318" y="154"/>
                </a:lnTo>
                <a:lnTo>
                  <a:pt x="322" y="156"/>
                </a:lnTo>
                <a:lnTo>
                  <a:pt x="324" y="160"/>
                </a:lnTo>
                <a:lnTo>
                  <a:pt x="324" y="164"/>
                </a:lnTo>
                <a:lnTo>
                  <a:pt x="324" y="164"/>
                </a:lnTo>
                <a:lnTo>
                  <a:pt x="324" y="168"/>
                </a:lnTo>
                <a:lnTo>
                  <a:pt x="322" y="172"/>
                </a:lnTo>
                <a:lnTo>
                  <a:pt x="318" y="174"/>
                </a:lnTo>
                <a:lnTo>
                  <a:pt x="314" y="174"/>
                </a:lnTo>
                <a:lnTo>
                  <a:pt x="314" y="174"/>
                </a:lnTo>
                <a:lnTo>
                  <a:pt x="310" y="174"/>
                </a:lnTo>
                <a:lnTo>
                  <a:pt x="306" y="172"/>
                </a:lnTo>
                <a:lnTo>
                  <a:pt x="304" y="168"/>
                </a:lnTo>
                <a:lnTo>
                  <a:pt x="304" y="164"/>
                </a:lnTo>
                <a:lnTo>
                  <a:pt x="304" y="164"/>
                </a:lnTo>
                <a:lnTo>
                  <a:pt x="304" y="160"/>
                </a:lnTo>
                <a:lnTo>
                  <a:pt x="306" y="156"/>
                </a:lnTo>
                <a:lnTo>
                  <a:pt x="310" y="154"/>
                </a:lnTo>
                <a:lnTo>
                  <a:pt x="314" y="152"/>
                </a:lnTo>
                <a:lnTo>
                  <a:pt x="314" y="152"/>
                </a:lnTo>
                <a:close/>
                <a:moveTo>
                  <a:pt x="218" y="174"/>
                </a:moveTo>
                <a:lnTo>
                  <a:pt x="218" y="174"/>
                </a:lnTo>
                <a:lnTo>
                  <a:pt x="222" y="174"/>
                </a:lnTo>
                <a:lnTo>
                  <a:pt x="226" y="176"/>
                </a:lnTo>
                <a:lnTo>
                  <a:pt x="228" y="180"/>
                </a:lnTo>
                <a:lnTo>
                  <a:pt x="228" y="184"/>
                </a:lnTo>
                <a:lnTo>
                  <a:pt x="228" y="184"/>
                </a:lnTo>
                <a:lnTo>
                  <a:pt x="228" y="188"/>
                </a:lnTo>
                <a:lnTo>
                  <a:pt x="226" y="192"/>
                </a:lnTo>
                <a:lnTo>
                  <a:pt x="222" y="194"/>
                </a:lnTo>
                <a:lnTo>
                  <a:pt x="218" y="196"/>
                </a:lnTo>
                <a:lnTo>
                  <a:pt x="218" y="196"/>
                </a:lnTo>
                <a:lnTo>
                  <a:pt x="214" y="194"/>
                </a:lnTo>
                <a:lnTo>
                  <a:pt x="210" y="192"/>
                </a:lnTo>
                <a:lnTo>
                  <a:pt x="208" y="188"/>
                </a:lnTo>
                <a:lnTo>
                  <a:pt x="208" y="184"/>
                </a:lnTo>
                <a:lnTo>
                  <a:pt x="208" y="184"/>
                </a:lnTo>
                <a:lnTo>
                  <a:pt x="208" y="180"/>
                </a:lnTo>
                <a:lnTo>
                  <a:pt x="210" y="176"/>
                </a:lnTo>
                <a:lnTo>
                  <a:pt x="214" y="174"/>
                </a:lnTo>
                <a:lnTo>
                  <a:pt x="218" y="174"/>
                </a:lnTo>
                <a:lnTo>
                  <a:pt x="218" y="174"/>
                </a:lnTo>
                <a:close/>
                <a:moveTo>
                  <a:pt x="122" y="152"/>
                </a:moveTo>
                <a:lnTo>
                  <a:pt x="122" y="152"/>
                </a:lnTo>
                <a:lnTo>
                  <a:pt x="126" y="154"/>
                </a:lnTo>
                <a:lnTo>
                  <a:pt x="130" y="156"/>
                </a:lnTo>
                <a:lnTo>
                  <a:pt x="132" y="160"/>
                </a:lnTo>
                <a:lnTo>
                  <a:pt x="132" y="164"/>
                </a:lnTo>
                <a:lnTo>
                  <a:pt x="132" y="164"/>
                </a:lnTo>
                <a:lnTo>
                  <a:pt x="132" y="168"/>
                </a:lnTo>
                <a:lnTo>
                  <a:pt x="130" y="172"/>
                </a:lnTo>
                <a:lnTo>
                  <a:pt x="126" y="174"/>
                </a:lnTo>
                <a:lnTo>
                  <a:pt x="122" y="174"/>
                </a:lnTo>
                <a:lnTo>
                  <a:pt x="122" y="174"/>
                </a:lnTo>
                <a:lnTo>
                  <a:pt x="118" y="174"/>
                </a:lnTo>
                <a:lnTo>
                  <a:pt x="114" y="172"/>
                </a:lnTo>
                <a:lnTo>
                  <a:pt x="112" y="168"/>
                </a:lnTo>
                <a:lnTo>
                  <a:pt x="112" y="164"/>
                </a:lnTo>
                <a:lnTo>
                  <a:pt x="112" y="164"/>
                </a:lnTo>
                <a:lnTo>
                  <a:pt x="112" y="160"/>
                </a:lnTo>
                <a:lnTo>
                  <a:pt x="114" y="156"/>
                </a:lnTo>
                <a:lnTo>
                  <a:pt x="118" y="154"/>
                </a:lnTo>
                <a:lnTo>
                  <a:pt x="122" y="152"/>
                </a:lnTo>
                <a:lnTo>
                  <a:pt x="122" y="152"/>
                </a:lnTo>
                <a:close/>
                <a:moveTo>
                  <a:pt x="334" y="272"/>
                </a:moveTo>
                <a:lnTo>
                  <a:pt x="334" y="272"/>
                </a:lnTo>
                <a:lnTo>
                  <a:pt x="334" y="276"/>
                </a:lnTo>
                <a:lnTo>
                  <a:pt x="332" y="278"/>
                </a:lnTo>
                <a:lnTo>
                  <a:pt x="328" y="280"/>
                </a:lnTo>
                <a:lnTo>
                  <a:pt x="324" y="282"/>
                </a:lnTo>
                <a:lnTo>
                  <a:pt x="16" y="282"/>
                </a:lnTo>
                <a:lnTo>
                  <a:pt x="16" y="282"/>
                </a:lnTo>
                <a:lnTo>
                  <a:pt x="12" y="280"/>
                </a:lnTo>
                <a:lnTo>
                  <a:pt x="8" y="278"/>
                </a:lnTo>
                <a:lnTo>
                  <a:pt x="6" y="276"/>
                </a:lnTo>
                <a:lnTo>
                  <a:pt x="6" y="272"/>
                </a:lnTo>
                <a:lnTo>
                  <a:pt x="6" y="272"/>
                </a:lnTo>
                <a:lnTo>
                  <a:pt x="6" y="268"/>
                </a:lnTo>
                <a:lnTo>
                  <a:pt x="8" y="264"/>
                </a:lnTo>
                <a:lnTo>
                  <a:pt x="12" y="262"/>
                </a:lnTo>
                <a:lnTo>
                  <a:pt x="16" y="262"/>
                </a:lnTo>
                <a:lnTo>
                  <a:pt x="324" y="262"/>
                </a:lnTo>
                <a:lnTo>
                  <a:pt x="324" y="262"/>
                </a:lnTo>
                <a:lnTo>
                  <a:pt x="328" y="262"/>
                </a:lnTo>
                <a:lnTo>
                  <a:pt x="332" y="264"/>
                </a:lnTo>
                <a:lnTo>
                  <a:pt x="334" y="268"/>
                </a:lnTo>
                <a:lnTo>
                  <a:pt x="334" y="272"/>
                </a:lnTo>
                <a:lnTo>
                  <a:pt x="334" y="27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/>
          </a:p>
        </p:txBody>
      </p:sp>
      <p:sp>
        <p:nvSpPr>
          <p:cNvPr id="29" name="Rectangle 28"/>
          <p:cNvSpPr/>
          <p:nvPr/>
        </p:nvSpPr>
        <p:spPr>
          <a:xfrm>
            <a:off x="7106730" y="2659244"/>
            <a:ext cx="185782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Návratnosť investície</a:t>
            </a:r>
            <a:r>
              <a:rPr lang="en-US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 (300%)</a:t>
            </a:r>
          </a:p>
        </p:txBody>
      </p:sp>
      <p:sp>
        <p:nvSpPr>
          <p:cNvPr id="85" name="Freeform 4936"/>
          <p:cNvSpPr>
            <a:spLocks noEditPoints="1"/>
          </p:cNvSpPr>
          <p:nvPr/>
        </p:nvSpPr>
        <p:spPr bwMode="auto">
          <a:xfrm>
            <a:off x="1736369" y="3561161"/>
            <a:ext cx="789871" cy="720440"/>
          </a:xfrm>
          <a:custGeom>
            <a:avLst/>
            <a:gdLst>
              <a:gd name="T0" fmla="*/ 198 w 396"/>
              <a:gd name="T1" fmla="*/ 218 h 374"/>
              <a:gd name="T2" fmla="*/ 178 w 396"/>
              <a:gd name="T3" fmla="*/ 198 h 374"/>
              <a:gd name="T4" fmla="*/ 206 w 396"/>
              <a:gd name="T5" fmla="*/ 180 h 374"/>
              <a:gd name="T6" fmla="*/ 396 w 396"/>
              <a:gd name="T7" fmla="*/ 198 h 374"/>
              <a:gd name="T8" fmla="*/ 332 w 396"/>
              <a:gd name="T9" fmla="*/ 344 h 374"/>
              <a:gd name="T10" fmla="*/ 230 w 396"/>
              <a:gd name="T11" fmla="*/ 334 h 374"/>
              <a:gd name="T12" fmla="*/ 150 w 396"/>
              <a:gd name="T13" fmla="*/ 328 h 374"/>
              <a:gd name="T14" fmla="*/ 46 w 396"/>
              <a:gd name="T15" fmla="*/ 324 h 374"/>
              <a:gd name="T16" fmla="*/ 0 w 396"/>
              <a:gd name="T17" fmla="*/ 198 h 374"/>
              <a:gd name="T18" fmla="*/ 34 w 396"/>
              <a:gd name="T19" fmla="*/ 88 h 374"/>
              <a:gd name="T20" fmla="*/ 122 w 396"/>
              <a:gd name="T21" fmla="*/ 16 h 374"/>
              <a:gd name="T22" fmla="*/ 218 w 396"/>
              <a:gd name="T23" fmla="*/ 2 h 374"/>
              <a:gd name="T24" fmla="*/ 324 w 396"/>
              <a:gd name="T25" fmla="*/ 46 h 374"/>
              <a:gd name="T26" fmla="*/ 386 w 396"/>
              <a:gd name="T27" fmla="*/ 140 h 374"/>
              <a:gd name="T28" fmla="*/ 310 w 396"/>
              <a:gd name="T29" fmla="*/ 134 h 374"/>
              <a:gd name="T30" fmla="*/ 352 w 396"/>
              <a:gd name="T31" fmla="*/ 120 h 374"/>
              <a:gd name="T32" fmla="*/ 354 w 396"/>
              <a:gd name="T33" fmla="*/ 104 h 374"/>
              <a:gd name="T34" fmla="*/ 310 w 396"/>
              <a:gd name="T35" fmla="*/ 122 h 374"/>
              <a:gd name="T36" fmla="*/ 262 w 396"/>
              <a:gd name="T37" fmla="*/ 86 h 374"/>
              <a:gd name="T38" fmla="*/ 292 w 396"/>
              <a:gd name="T39" fmla="*/ 54 h 374"/>
              <a:gd name="T40" fmla="*/ 286 w 396"/>
              <a:gd name="T41" fmla="*/ 38 h 374"/>
              <a:gd name="T42" fmla="*/ 258 w 396"/>
              <a:gd name="T43" fmla="*/ 76 h 374"/>
              <a:gd name="T44" fmla="*/ 188 w 396"/>
              <a:gd name="T45" fmla="*/ 60 h 374"/>
              <a:gd name="T46" fmla="*/ 202 w 396"/>
              <a:gd name="T47" fmla="*/ 68 h 374"/>
              <a:gd name="T48" fmla="*/ 208 w 396"/>
              <a:gd name="T49" fmla="*/ 22 h 374"/>
              <a:gd name="T50" fmla="*/ 190 w 396"/>
              <a:gd name="T51" fmla="*/ 18 h 374"/>
              <a:gd name="T52" fmla="*/ 58 w 396"/>
              <a:gd name="T53" fmla="*/ 208 h 374"/>
              <a:gd name="T54" fmla="*/ 68 w 396"/>
              <a:gd name="T55" fmla="*/ 194 h 374"/>
              <a:gd name="T56" fmla="*/ 22 w 396"/>
              <a:gd name="T57" fmla="*/ 188 h 374"/>
              <a:gd name="T58" fmla="*/ 18 w 396"/>
              <a:gd name="T59" fmla="*/ 206 h 374"/>
              <a:gd name="T60" fmla="*/ 84 w 396"/>
              <a:gd name="T61" fmla="*/ 260 h 374"/>
              <a:gd name="T62" fmla="*/ 40 w 396"/>
              <a:gd name="T63" fmla="*/ 278 h 374"/>
              <a:gd name="T64" fmla="*/ 48 w 396"/>
              <a:gd name="T65" fmla="*/ 294 h 374"/>
              <a:gd name="T66" fmla="*/ 88 w 396"/>
              <a:gd name="T67" fmla="*/ 270 h 374"/>
              <a:gd name="T68" fmla="*/ 54 w 396"/>
              <a:gd name="T69" fmla="*/ 104 h 374"/>
              <a:gd name="T70" fmla="*/ 38 w 396"/>
              <a:gd name="T71" fmla="*/ 110 h 374"/>
              <a:gd name="T72" fmla="*/ 78 w 396"/>
              <a:gd name="T73" fmla="*/ 138 h 374"/>
              <a:gd name="T74" fmla="*/ 88 w 396"/>
              <a:gd name="T75" fmla="*/ 126 h 374"/>
              <a:gd name="T76" fmla="*/ 120 w 396"/>
              <a:gd name="T77" fmla="*/ 44 h 374"/>
              <a:gd name="T78" fmla="*/ 104 w 396"/>
              <a:gd name="T79" fmla="*/ 42 h 374"/>
              <a:gd name="T80" fmla="*/ 124 w 396"/>
              <a:gd name="T81" fmla="*/ 86 h 374"/>
              <a:gd name="T82" fmla="*/ 138 w 396"/>
              <a:gd name="T83" fmla="*/ 80 h 374"/>
              <a:gd name="T84" fmla="*/ 224 w 396"/>
              <a:gd name="T85" fmla="*/ 174 h 374"/>
              <a:gd name="T86" fmla="*/ 188 w 396"/>
              <a:gd name="T87" fmla="*/ 164 h 374"/>
              <a:gd name="T88" fmla="*/ 164 w 396"/>
              <a:gd name="T89" fmla="*/ 186 h 374"/>
              <a:gd name="T90" fmla="*/ 176 w 396"/>
              <a:gd name="T91" fmla="*/ 226 h 374"/>
              <a:gd name="T92" fmla="*/ 216 w 396"/>
              <a:gd name="T93" fmla="*/ 228 h 374"/>
              <a:gd name="T94" fmla="*/ 324 w 396"/>
              <a:gd name="T95" fmla="*/ 258 h 374"/>
              <a:gd name="T96" fmla="*/ 310 w 396"/>
              <a:gd name="T97" fmla="*/ 262 h 374"/>
              <a:gd name="T98" fmla="*/ 342 w 396"/>
              <a:gd name="T99" fmla="*/ 292 h 374"/>
              <a:gd name="T100" fmla="*/ 358 w 396"/>
              <a:gd name="T101" fmla="*/ 286 h 374"/>
              <a:gd name="T102" fmla="*/ 380 w 396"/>
              <a:gd name="T103" fmla="*/ 198 h 374"/>
              <a:gd name="T104" fmla="*/ 338 w 396"/>
              <a:gd name="T105" fmla="*/ 188 h 374"/>
              <a:gd name="T106" fmla="*/ 328 w 396"/>
              <a:gd name="T107" fmla="*/ 202 h 374"/>
              <a:gd name="T108" fmla="*/ 374 w 396"/>
              <a:gd name="T109" fmla="*/ 208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96" h="374">
                <a:moveTo>
                  <a:pt x="218" y="198"/>
                </a:moveTo>
                <a:lnTo>
                  <a:pt x="218" y="198"/>
                </a:lnTo>
                <a:lnTo>
                  <a:pt x="216" y="206"/>
                </a:lnTo>
                <a:lnTo>
                  <a:pt x="212" y="212"/>
                </a:lnTo>
                <a:lnTo>
                  <a:pt x="206" y="216"/>
                </a:lnTo>
                <a:lnTo>
                  <a:pt x="198" y="218"/>
                </a:lnTo>
                <a:lnTo>
                  <a:pt x="198" y="218"/>
                </a:lnTo>
                <a:lnTo>
                  <a:pt x="190" y="216"/>
                </a:lnTo>
                <a:lnTo>
                  <a:pt x="184" y="212"/>
                </a:lnTo>
                <a:lnTo>
                  <a:pt x="180" y="206"/>
                </a:lnTo>
                <a:lnTo>
                  <a:pt x="178" y="198"/>
                </a:lnTo>
                <a:lnTo>
                  <a:pt x="178" y="198"/>
                </a:lnTo>
                <a:lnTo>
                  <a:pt x="180" y="190"/>
                </a:lnTo>
                <a:lnTo>
                  <a:pt x="184" y="184"/>
                </a:lnTo>
                <a:lnTo>
                  <a:pt x="190" y="180"/>
                </a:lnTo>
                <a:lnTo>
                  <a:pt x="198" y="178"/>
                </a:lnTo>
                <a:lnTo>
                  <a:pt x="198" y="178"/>
                </a:lnTo>
                <a:lnTo>
                  <a:pt x="206" y="180"/>
                </a:lnTo>
                <a:lnTo>
                  <a:pt x="212" y="184"/>
                </a:lnTo>
                <a:lnTo>
                  <a:pt x="216" y="190"/>
                </a:lnTo>
                <a:lnTo>
                  <a:pt x="218" y="198"/>
                </a:lnTo>
                <a:lnTo>
                  <a:pt x="218" y="198"/>
                </a:lnTo>
                <a:close/>
                <a:moveTo>
                  <a:pt x="396" y="198"/>
                </a:moveTo>
                <a:lnTo>
                  <a:pt x="396" y="198"/>
                </a:lnTo>
                <a:lnTo>
                  <a:pt x="394" y="226"/>
                </a:lnTo>
                <a:lnTo>
                  <a:pt x="388" y="254"/>
                </a:lnTo>
                <a:lnTo>
                  <a:pt x="378" y="278"/>
                </a:lnTo>
                <a:lnTo>
                  <a:pt x="366" y="302"/>
                </a:lnTo>
                <a:lnTo>
                  <a:pt x="350" y="324"/>
                </a:lnTo>
                <a:lnTo>
                  <a:pt x="332" y="344"/>
                </a:lnTo>
                <a:lnTo>
                  <a:pt x="310" y="360"/>
                </a:lnTo>
                <a:lnTo>
                  <a:pt x="288" y="374"/>
                </a:lnTo>
                <a:lnTo>
                  <a:pt x="262" y="322"/>
                </a:lnTo>
                <a:lnTo>
                  <a:pt x="262" y="322"/>
                </a:lnTo>
                <a:lnTo>
                  <a:pt x="246" y="328"/>
                </a:lnTo>
                <a:lnTo>
                  <a:pt x="230" y="334"/>
                </a:lnTo>
                <a:lnTo>
                  <a:pt x="214" y="336"/>
                </a:lnTo>
                <a:lnTo>
                  <a:pt x="198" y="338"/>
                </a:lnTo>
                <a:lnTo>
                  <a:pt x="198" y="338"/>
                </a:lnTo>
                <a:lnTo>
                  <a:pt x="182" y="336"/>
                </a:lnTo>
                <a:lnTo>
                  <a:pt x="166" y="334"/>
                </a:lnTo>
                <a:lnTo>
                  <a:pt x="150" y="328"/>
                </a:lnTo>
                <a:lnTo>
                  <a:pt x="134" y="322"/>
                </a:lnTo>
                <a:lnTo>
                  <a:pt x="108" y="374"/>
                </a:lnTo>
                <a:lnTo>
                  <a:pt x="108" y="374"/>
                </a:lnTo>
                <a:lnTo>
                  <a:pt x="86" y="360"/>
                </a:lnTo>
                <a:lnTo>
                  <a:pt x="64" y="344"/>
                </a:lnTo>
                <a:lnTo>
                  <a:pt x="46" y="324"/>
                </a:lnTo>
                <a:lnTo>
                  <a:pt x="30" y="302"/>
                </a:lnTo>
                <a:lnTo>
                  <a:pt x="18" y="278"/>
                </a:lnTo>
                <a:lnTo>
                  <a:pt x="8" y="254"/>
                </a:lnTo>
                <a:lnTo>
                  <a:pt x="2" y="226"/>
                </a:lnTo>
                <a:lnTo>
                  <a:pt x="0" y="198"/>
                </a:lnTo>
                <a:lnTo>
                  <a:pt x="0" y="198"/>
                </a:lnTo>
                <a:lnTo>
                  <a:pt x="2" y="178"/>
                </a:lnTo>
                <a:lnTo>
                  <a:pt x="4" y="158"/>
                </a:lnTo>
                <a:lnTo>
                  <a:pt x="10" y="140"/>
                </a:lnTo>
                <a:lnTo>
                  <a:pt x="16" y="122"/>
                </a:lnTo>
                <a:lnTo>
                  <a:pt x="24" y="104"/>
                </a:lnTo>
                <a:lnTo>
                  <a:pt x="34" y="88"/>
                </a:lnTo>
                <a:lnTo>
                  <a:pt x="46" y="72"/>
                </a:lnTo>
                <a:lnTo>
                  <a:pt x="58" y="58"/>
                </a:lnTo>
                <a:lnTo>
                  <a:pt x="72" y="46"/>
                </a:lnTo>
                <a:lnTo>
                  <a:pt x="88" y="34"/>
                </a:lnTo>
                <a:lnTo>
                  <a:pt x="104" y="24"/>
                </a:lnTo>
                <a:lnTo>
                  <a:pt x="122" y="16"/>
                </a:lnTo>
                <a:lnTo>
                  <a:pt x="140" y="10"/>
                </a:lnTo>
                <a:lnTo>
                  <a:pt x="158" y="4"/>
                </a:lnTo>
                <a:lnTo>
                  <a:pt x="178" y="2"/>
                </a:lnTo>
                <a:lnTo>
                  <a:pt x="198" y="0"/>
                </a:lnTo>
                <a:lnTo>
                  <a:pt x="198" y="0"/>
                </a:lnTo>
                <a:lnTo>
                  <a:pt x="218" y="2"/>
                </a:lnTo>
                <a:lnTo>
                  <a:pt x="238" y="4"/>
                </a:lnTo>
                <a:lnTo>
                  <a:pt x="256" y="10"/>
                </a:lnTo>
                <a:lnTo>
                  <a:pt x="274" y="16"/>
                </a:lnTo>
                <a:lnTo>
                  <a:pt x="292" y="24"/>
                </a:lnTo>
                <a:lnTo>
                  <a:pt x="308" y="34"/>
                </a:lnTo>
                <a:lnTo>
                  <a:pt x="324" y="46"/>
                </a:lnTo>
                <a:lnTo>
                  <a:pt x="338" y="58"/>
                </a:lnTo>
                <a:lnTo>
                  <a:pt x="350" y="72"/>
                </a:lnTo>
                <a:lnTo>
                  <a:pt x="362" y="88"/>
                </a:lnTo>
                <a:lnTo>
                  <a:pt x="372" y="104"/>
                </a:lnTo>
                <a:lnTo>
                  <a:pt x="380" y="122"/>
                </a:lnTo>
                <a:lnTo>
                  <a:pt x="386" y="140"/>
                </a:lnTo>
                <a:lnTo>
                  <a:pt x="392" y="158"/>
                </a:lnTo>
                <a:lnTo>
                  <a:pt x="394" y="178"/>
                </a:lnTo>
                <a:lnTo>
                  <a:pt x="396" y="198"/>
                </a:lnTo>
                <a:lnTo>
                  <a:pt x="396" y="198"/>
                </a:lnTo>
                <a:close/>
                <a:moveTo>
                  <a:pt x="310" y="134"/>
                </a:moveTo>
                <a:lnTo>
                  <a:pt x="310" y="134"/>
                </a:lnTo>
                <a:lnTo>
                  <a:pt x="314" y="138"/>
                </a:lnTo>
                <a:lnTo>
                  <a:pt x="318" y="138"/>
                </a:lnTo>
                <a:lnTo>
                  <a:pt x="318" y="138"/>
                </a:lnTo>
                <a:lnTo>
                  <a:pt x="324" y="138"/>
                </a:lnTo>
                <a:lnTo>
                  <a:pt x="352" y="120"/>
                </a:lnTo>
                <a:lnTo>
                  <a:pt x="352" y="120"/>
                </a:lnTo>
                <a:lnTo>
                  <a:pt x="356" y="118"/>
                </a:lnTo>
                <a:lnTo>
                  <a:pt x="356" y="114"/>
                </a:lnTo>
                <a:lnTo>
                  <a:pt x="358" y="110"/>
                </a:lnTo>
                <a:lnTo>
                  <a:pt x="356" y="106"/>
                </a:lnTo>
                <a:lnTo>
                  <a:pt x="356" y="106"/>
                </a:lnTo>
                <a:lnTo>
                  <a:pt x="354" y="104"/>
                </a:lnTo>
                <a:lnTo>
                  <a:pt x="350" y="102"/>
                </a:lnTo>
                <a:lnTo>
                  <a:pt x="346" y="102"/>
                </a:lnTo>
                <a:lnTo>
                  <a:pt x="342" y="104"/>
                </a:lnTo>
                <a:lnTo>
                  <a:pt x="314" y="120"/>
                </a:lnTo>
                <a:lnTo>
                  <a:pt x="314" y="120"/>
                </a:lnTo>
                <a:lnTo>
                  <a:pt x="310" y="122"/>
                </a:lnTo>
                <a:lnTo>
                  <a:pt x="308" y="126"/>
                </a:lnTo>
                <a:lnTo>
                  <a:pt x="308" y="130"/>
                </a:lnTo>
                <a:lnTo>
                  <a:pt x="310" y="134"/>
                </a:lnTo>
                <a:lnTo>
                  <a:pt x="310" y="134"/>
                </a:lnTo>
                <a:close/>
                <a:moveTo>
                  <a:pt x="262" y="86"/>
                </a:moveTo>
                <a:lnTo>
                  <a:pt x="262" y="86"/>
                </a:lnTo>
                <a:lnTo>
                  <a:pt x="268" y="88"/>
                </a:lnTo>
                <a:lnTo>
                  <a:pt x="268" y="88"/>
                </a:lnTo>
                <a:lnTo>
                  <a:pt x="272" y="86"/>
                </a:lnTo>
                <a:lnTo>
                  <a:pt x="276" y="82"/>
                </a:lnTo>
                <a:lnTo>
                  <a:pt x="292" y="54"/>
                </a:lnTo>
                <a:lnTo>
                  <a:pt x="292" y="54"/>
                </a:lnTo>
                <a:lnTo>
                  <a:pt x="294" y="50"/>
                </a:lnTo>
                <a:lnTo>
                  <a:pt x="294" y="46"/>
                </a:lnTo>
                <a:lnTo>
                  <a:pt x="292" y="42"/>
                </a:lnTo>
                <a:lnTo>
                  <a:pt x="290" y="40"/>
                </a:lnTo>
                <a:lnTo>
                  <a:pt x="290" y="40"/>
                </a:lnTo>
                <a:lnTo>
                  <a:pt x="286" y="38"/>
                </a:lnTo>
                <a:lnTo>
                  <a:pt x="282" y="40"/>
                </a:lnTo>
                <a:lnTo>
                  <a:pt x="278" y="40"/>
                </a:lnTo>
                <a:lnTo>
                  <a:pt x="276" y="44"/>
                </a:lnTo>
                <a:lnTo>
                  <a:pt x="258" y="72"/>
                </a:lnTo>
                <a:lnTo>
                  <a:pt x="258" y="72"/>
                </a:lnTo>
                <a:lnTo>
                  <a:pt x="258" y="76"/>
                </a:lnTo>
                <a:lnTo>
                  <a:pt x="258" y="80"/>
                </a:lnTo>
                <a:lnTo>
                  <a:pt x="260" y="84"/>
                </a:lnTo>
                <a:lnTo>
                  <a:pt x="262" y="86"/>
                </a:lnTo>
                <a:lnTo>
                  <a:pt x="262" y="86"/>
                </a:lnTo>
                <a:close/>
                <a:moveTo>
                  <a:pt x="188" y="60"/>
                </a:moveTo>
                <a:lnTo>
                  <a:pt x="188" y="60"/>
                </a:lnTo>
                <a:lnTo>
                  <a:pt x="188" y="62"/>
                </a:lnTo>
                <a:lnTo>
                  <a:pt x="190" y="66"/>
                </a:lnTo>
                <a:lnTo>
                  <a:pt x="194" y="68"/>
                </a:lnTo>
                <a:lnTo>
                  <a:pt x="198" y="70"/>
                </a:lnTo>
                <a:lnTo>
                  <a:pt x="198" y="70"/>
                </a:lnTo>
                <a:lnTo>
                  <a:pt x="202" y="68"/>
                </a:lnTo>
                <a:lnTo>
                  <a:pt x="206" y="66"/>
                </a:lnTo>
                <a:lnTo>
                  <a:pt x="208" y="62"/>
                </a:lnTo>
                <a:lnTo>
                  <a:pt x="208" y="60"/>
                </a:lnTo>
                <a:lnTo>
                  <a:pt x="208" y="26"/>
                </a:lnTo>
                <a:lnTo>
                  <a:pt x="208" y="26"/>
                </a:lnTo>
                <a:lnTo>
                  <a:pt x="208" y="22"/>
                </a:lnTo>
                <a:lnTo>
                  <a:pt x="206" y="18"/>
                </a:lnTo>
                <a:lnTo>
                  <a:pt x="202" y="16"/>
                </a:lnTo>
                <a:lnTo>
                  <a:pt x="198" y="16"/>
                </a:lnTo>
                <a:lnTo>
                  <a:pt x="198" y="16"/>
                </a:lnTo>
                <a:lnTo>
                  <a:pt x="194" y="16"/>
                </a:lnTo>
                <a:lnTo>
                  <a:pt x="190" y="18"/>
                </a:lnTo>
                <a:lnTo>
                  <a:pt x="188" y="22"/>
                </a:lnTo>
                <a:lnTo>
                  <a:pt x="188" y="26"/>
                </a:lnTo>
                <a:lnTo>
                  <a:pt x="188" y="60"/>
                </a:lnTo>
                <a:close/>
                <a:moveTo>
                  <a:pt x="26" y="208"/>
                </a:moveTo>
                <a:lnTo>
                  <a:pt x="58" y="208"/>
                </a:lnTo>
                <a:lnTo>
                  <a:pt x="58" y="208"/>
                </a:lnTo>
                <a:lnTo>
                  <a:pt x="62" y="208"/>
                </a:lnTo>
                <a:lnTo>
                  <a:pt x="66" y="206"/>
                </a:lnTo>
                <a:lnTo>
                  <a:pt x="68" y="202"/>
                </a:lnTo>
                <a:lnTo>
                  <a:pt x="68" y="198"/>
                </a:lnTo>
                <a:lnTo>
                  <a:pt x="68" y="198"/>
                </a:lnTo>
                <a:lnTo>
                  <a:pt x="68" y="194"/>
                </a:lnTo>
                <a:lnTo>
                  <a:pt x="66" y="190"/>
                </a:lnTo>
                <a:lnTo>
                  <a:pt x="62" y="188"/>
                </a:lnTo>
                <a:lnTo>
                  <a:pt x="58" y="188"/>
                </a:lnTo>
                <a:lnTo>
                  <a:pt x="26" y="188"/>
                </a:lnTo>
                <a:lnTo>
                  <a:pt x="26" y="188"/>
                </a:lnTo>
                <a:lnTo>
                  <a:pt x="22" y="188"/>
                </a:lnTo>
                <a:lnTo>
                  <a:pt x="18" y="190"/>
                </a:lnTo>
                <a:lnTo>
                  <a:pt x="16" y="194"/>
                </a:lnTo>
                <a:lnTo>
                  <a:pt x="16" y="198"/>
                </a:lnTo>
                <a:lnTo>
                  <a:pt x="16" y="198"/>
                </a:lnTo>
                <a:lnTo>
                  <a:pt x="16" y="202"/>
                </a:lnTo>
                <a:lnTo>
                  <a:pt x="18" y="206"/>
                </a:lnTo>
                <a:lnTo>
                  <a:pt x="22" y="208"/>
                </a:lnTo>
                <a:lnTo>
                  <a:pt x="26" y="208"/>
                </a:lnTo>
                <a:lnTo>
                  <a:pt x="26" y="208"/>
                </a:lnTo>
                <a:close/>
                <a:moveTo>
                  <a:pt x="86" y="262"/>
                </a:moveTo>
                <a:lnTo>
                  <a:pt x="86" y="262"/>
                </a:lnTo>
                <a:lnTo>
                  <a:pt x="84" y="260"/>
                </a:lnTo>
                <a:lnTo>
                  <a:pt x="80" y="258"/>
                </a:lnTo>
                <a:lnTo>
                  <a:pt x="76" y="258"/>
                </a:lnTo>
                <a:lnTo>
                  <a:pt x="72" y="258"/>
                </a:lnTo>
                <a:lnTo>
                  <a:pt x="44" y="276"/>
                </a:lnTo>
                <a:lnTo>
                  <a:pt x="44" y="276"/>
                </a:lnTo>
                <a:lnTo>
                  <a:pt x="40" y="278"/>
                </a:lnTo>
                <a:lnTo>
                  <a:pt x="40" y="282"/>
                </a:lnTo>
                <a:lnTo>
                  <a:pt x="38" y="286"/>
                </a:lnTo>
                <a:lnTo>
                  <a:pt x="40" y="290"/>
                </a:lnTo>
                <a:lnTo>
                  <a:pt x="40" y="290"/>
                </a:lnTo>
                <a:lnTo>
                  <a:pt x="44" y="292"/>
                </a:lnTo>
                <a:lnTo>
                  <a:pt x="48" y="294"/>
                </a:lnTo>
                <a:lnTo>
                  <a:pt x="48" y="294"/>
                </a:lnTo>
                <a:lnTo>
                  <a:pt x="54" y="292"/>
                </a:lnTo>
                <a:lnTo>
                  <a:pt x="82" y="276"/>
                </a:lnTo>
                <a:lnTo>
                  <a:pt x="82" y="276"/>
                </a:lnTo>
                <a:lnTo>
                  <a:pt x="86" y="274"/>
                </a:lnTo>
                <a:lnTo>
                  <a:pt x="88" y="270"/>
                </a:lnTo>
                <a:lnTo>
                  <a:pt x="88" y="266"/>
                </a:lnTo>
                <a:lnTo>
                  <a:pt x="86" y="262"/>
                </a:lnTo>
                <a:lnTo>
                  <a:pt x="86" y="262"/>
                </a:lnTo>
                <a:close/>
                <a:moveTo>
                  <a:pt x="82" y="120"/>
                </a:moveTo>
                <a:lnTo>
                  <a:pt x="54" y="104"/>
                </a:lnTo>
                <a:lnTo>
                  <a:pt x="54" y="104"/>
                </a:lnTo>
                <a:lnTo>
                  <a:pt x="50" y="102"/>
                </a:lnTo>
                <a:lnTo>
                  <a:pt x="46" y="102"/>
                </a:lnTo>
                <a:lnTo>
                  <a:pt x="42" y="104"/>
                </a:lnTo>
                <a:lnTo>
                  <a:pt x="40" y="106"/>
                </a:lnTo>
                <a:lnTo>
                  <a:pt x="40" y="106"/>
                </a:lnTo>
                <a:lnTo>
                  <a:pt x="38" y="110"/>
                </a:lnTo>
                <a:lnTo>
                  <a:pt x="40" y="114"/>
                </a:lnTo>
                <a:lnTo>
                  <a:pt x="40" y="118"/>
                </a:lnTo>
                <a:lnTo>
                  <a:pt x="44" y="120"/>
                </a:lnTo>
                <a:lnTo>
                  <a:pt x="72" y="138"/>
                </a:lnTo>
                <a:lnTo>
                  <a:pt x="72" y="138"/>
                </a:lnTo>
                <a:lnTo>
                  <a:pt x="78" y="138"/>
                </a:lnTo>
                <a:lnTo>
                  <a:pt x="78" y="138"/>
                </a:lnTo>
                <a:lnTo>
                  <a:pt x="82" y="138"/>
                </a:lnTo>
                <a:lnTo>
                  <a:pt x="86" y="134"/>
                </a:lnTo>
                <a:lnTo>
                  <a:pt x="86" y="134"/>
                </a:lnTo>
                <a:lnTo>
                  <a:pt x="88" y="130"/>
                </a:lnTo>
                <a:lnTo>
                  <a:pt x="88" y="126"/>
                </a:lnTo>
                <a:lnTo>
                  <a:pt x="86" y="122"/>
                </a:lnTo>
                <a:lnTo>
                  <a:pt x="82" y="120"/>
                </a:lnTo>
                <a:lnTo>
                  <a:pt x="82" y="120"/>
                </a:lnTo>
                <a:close/>
                <a:moveTo>
                  <a:pt x="138" y="72"/>
                </a:moveTo>
                <a:lnTo>
                  <a:pt x="120" y="44"/>
                </a:lnTo>
                <a:lnTo>
                  <a:pt x="120" y="44"/>
                </a:lnTo>
                <a:lnTo>
                  <a:pt x="118" y="40"/>
                </a:lnTo>
                <a:lnTo>
                  <a:pt x="114" y="40"/>
                </a:lnTo>
                <a:lnTo>
                  <a:pt x="110" y="38"/>
                </a:lnTo>
                <a:lnTo>
                  <a:pt x="106" y="40"/>
                </a:lnTo>
                <a:lnTo>
                  <a:pt x="106" y="40"/>
                </a:lnTo>
                <a:lnTo>
                  <a:pt x="104" y="42"/>
                </a:lnTo>
                <a:lnTo>
                  <a:pt x="102" y="46"/>
                </a:lnTo>
                <a:lnTo>
                  <a:pt x="102" y="50"/>
                </a:lnTo>
                <a:lnTo>
                  <a:pt x="104" y="54"/>
                </a:lnTo>
                <a:lnTo>
                  <a:pt x="120" y="82"/>
                </a:lnTo>
                <a:lnTo>
                  <a:pt x="120" y="82"/>
                </a:lnTo>
                <a:lnTo>
                  <a:pt x="124" y="86"/>
                </a:lnTo>
                <a:lnTo>
                  <a:pt x="128" y="88"/>
                </a:lnTo>
                <a:lnTo>
                  <a:pt x="128" y="88"/>
                </a:lnTo>
                <a:lnTo>
                  <a:pt x="134" y="86"/>
                </a:lnTo>
                <a:lnTo>
                  <a:pt x="134" y="86"/>
                </a:lnTo>
                <a:lnTo>
                  <a:pt x="136" y="84"/>
                </a:lnTo>
                <a:lnTo>
                  <a:pt x="138" y="80"/>
                </a:lnTo>
                <a:lnTo>
                  <a:pt x="138" y="76"/>
                </a:lnTo>
                <a:lnTo>
                  <a:pt x="138" y="72"/>
                </a:lnTo>
                <a:lnTo>
                  <a:pt x="138" y="72"/>
                </a:lnTo>
                <a:close/>
                <a:moveTo>
                  <a:pt x="372" y="152"/>
                </a:moveTo>
                <a:lnTo>
                  <a:pt x="224" y="174"/>
                </a:lnTo>
                <a:lnTo>
                  <a:pt x="224" y="174"/>
                </a:lnTo>
                <a:lnTo>
                  <a:pt x="218" y="168"/>
                </a:lnTo>
                <a:lnTo>
                  <a:pt x="212" y="166"/>
                </a:lnTo>
                <a:lnTo>
                  <a:pt x="206" y="164"/>
                </a:lnTo>
                <a:lnTo>
                  <a:pt x="198" y="162"/>
                </a:lnTo>
                <a:lnTo>
                  <a:pt x="198" y="162"/>
                </a:lnTo>
                <a:lnTo>
                  <a:pt x="188" y="164"/>
                </a:lnTo>
                <a:lnTo>
                  <a:pt x="188" y="164"/>
                </a:lnTo>
                <a:lnTo>
                  <a:pt x="182" y="166"/>
                </a:lnTo>
                <a:lnTo>
                  <a:pt x="176" y="170"/>
                </a:lnTo>
                <a:lnTo>
                  <a:pt x="172" y="174"/>
                </a:lnTo>
                <a:lnTo>
                  <a:pt x="168" y="180"/>
                </a:lnTo>
                <a:lnTo>
                  <a:pt x="164" y="186"/>
                </a:lnTo>
                <a:lnTo>
                  <a:pt x="162" y="194"/>
                </a:lnTo>
                <a:lnTo>
                  <a:pt x="162" y="200"/>
                </a:lnTo>
                <a:lnTo>
                  <a:pt x="164" y="208"/>
                </a:lnTo>
                <a:lnTo>
                  <a:pt x="164" y="208"/>
                </a:lnTo>
                <a:lnTo>
                  <a:pt x="168" y="218"/>
                </a:lnTo>
                <a:lnTo>
                  <a:pt x="176" y="226"/>
                </a:lnTo>
                <a:lnTo>
                  <a:pt x="186" y="232"/>
                </a:lnTo>
                <a:lnTo>
                  <a:pt x="198" y="234"/>
                </a:lnTo>
                <a:lnTo>
                  <a:pt x="198" y="234"/>
                </a:lnTo>
                <a:lnTo>
                  <a:pt x="208" y="232"/>
                </a:lnTo>
                <a:lnTo>
                  <a:pt x="208" y="232"/>
                </a:lnTo>
                <a:lnTo>
                  <a:pt x="216" y="228"/>
                </a:lnTo>
                <a:lnTo>
                  <a:pt x="224" y="222"/>
                </a:lnTo>
                <a:lnTo>
                  <a:pt x="228" y="216"/>
                </a:lnTo>
                <a:lnTo>
                  <a:pt x="232" y="208"/>
                </a:lnTo>
                <a:lnTo>
                  <a:pt x="372" y="152"/>
                </a:lnTo>
                <a:close/>
                <a:moveTo>
                  <a:pt x="352" y="276"/>
                </a:moveTo>
                <a:lnTo>
                  <a:pt x="324" y="258"/>
                </a:lnTo>
                <a:lnTo>
                  <a:pt x="324" y="258"/>
                </a:lnTo>
                <a:lnTo>
                  <a:pt x="320" y="258"/>
                </a:lnTo>
                <a:lnTo>
                  <a:pt x="316" y="258"/>
                </a:lnTo>
                <a:lnTo>
                  <a:pt x="312" y="260"/>
                </a:lnTo>
                <a:lnTo>
                  <a:pt x="310" y="262"/>
                </a:lnTo>
                <a:lnTo>
                  <a:pt x="310" y="262"/>
                </a:lnTo>
                <a:lnTo>
                  <a:pt x="308" y="266"/>
                </a:lnTo>
                <a:lnTo>
                  <a:pt x="308" y="270"/>
                </a:lnTo>
                <a:lnTo>
                  <a:pt x="310" y="274"/>
                </a:lnTo>
                <a:lnTo>
                  <a:pt x="314" y="276"/>
                </a:lnTo>
                <a:lnTo>
                  <a:pt x="342" y="292"/>
                </a:lnTo>
                <a:lnTo>
                  <a:pt x="342" y="292"/>
                </a:lnTo>
                <a:lnTo>
                  <a:pt x="348" y="294"/>
                </a:lnTo>
                <a:lnTo>
                  <a:pt x="348" y="294"/>
                </a:lnTo>
                <a:lnTo>
                  <a:pt x="352" y="292"/>
                </a:lnTo>
                <a:lnTo>
                  <a:pt x="356" y="290"/>
                </a:lnTo>
                <a:lnTo>
                  <a:pt x="356" y="290"/>
                </a:lnTo>
                <a:lnTo>
                  <a:pt x="358" y="286"/>
                </a:lnTo>
                <a:lnTo>
                  <a:pt x="356" y="282"/>
                </a:lnTo>
                <a:lnTo>
                  <a:pt x="356" y="278"/>
                </a:lnTo>
                <a:lnTo>
                  <a:pt x="352" y="276"/>
                </a:lnTo>
                <a:lnTo>
                  <a:pt x="352" y="276"/>
                </a:lnTo>
                <a:close/>
                <a:moveTo>
                  <a:pt x="380" y="198"/>
                </a:moveTo>
                <a:lnTo>
                  <a:pt x="380" y="198"/>
                </a:lnTo>
                <a:lnTo>
                  <a:pt x="380" y="194"/>
                </a:lnTo>
                <a:lnTo>
                  <a:pt x="378" y="190"/>
                </a:lnTo>
                <a:lnTo>
                  <a:pt x="374" y="188"/>
                </a:lnTo>
                <a:lnTo>
                  <a:pt x="370" y="188"/>
                </a:lnTo>
                <a:lnTo>
                  <a:pt x="338" y="188"/>
                </a:lnTo>
                <a:lnTo>
                  <a:pt x="338" y="188"/>
                </a:lnTo>
                <a:lnTo>
                  <a:pt x="334" y="188"/>
                </a:lnTo>
                <a:lnTo>
                  <a:pt x="330" y="190"/>
                </a:lnTo>
                <a:lnTo>
                  <a:pt x="328" y="194"/>
                </a:lnTo>
                <a:lnTo>
                  <a:pt x="328" y="198"/>
                </a:lnTo>
                <a:lnTo>
                  <a:pt x="328" y="198"/>
                </a:lnTo>
                <a:lnTo>
                  <a:pt x="328" y="202"/>
                </a:lnTo>
                <a:lnTo>
                  <a:pt x="330" y="206"/>
                </a:lnTo>
                <a:lnTo>
                  <a:pt x="334" y="208"/>
                </a:lnTo>
                <a:lnTo>
                  <a:pt x="338" y="208"/>
                </a:lnTo>
                <a:lnTo>
                  <a:pt x="370" y="208"/>
                </a:lnTo>
                <a:lnTo>
                  <a:pt x="370" y="208"/>
                </a:lnTo>
                <a:lnTo>
                  <a:pt x="374" y="208"/>
                </a:lnTo>
                <a:lnTo>
                  <a:pt x="378" y="206"/>
                </a:lnTo>
                <a:lnTo>
                  <a:pt x="380" y="202"/>
                </a:lnTo>
                <a:lnTo>
                  <a:pt x="380" y="198"/>
                </a:lnTo>
                <a:lnTo>
                  <a:pt x="380" y="19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/>
          </a:p>
        </p:txBody>
      </p:sp>
      <p:sp>
        <p:nvSpPr>
          <p:cNvPr id="86" name="Freeform 4968"/>
          <p:cNvSpPr>
            <a:spLocks noEditPoints="1"/>
          </p:cNvSpPr>
          <p:nvPr/>
        </p:nvSpPr>
        <p:spPr bwMode="auto">
          <a:xfrm>
            <a:off x="3661577" y="3593738"/>
            <a:ext cx="754497" cy="736015"/>
          </a:xfrm>
          <a:custGeom>
            <a:avLst/>
            <a:gdLst>
              <a:gd name="T0" fmla="*/ 354 w 396"/>
              <a:gd name="T1" fmla="*/ 78 h 400"/>
              <a:gd name="T2" fmla="*/ 198 w 396"/>
              <a:gd name="T3" fmla="*/ 0 h 400"/>
              <a:gd name="T4" fmla="*/ 130 w 396"/>
              <a:gd name="T5" fmla="*/ 14 h 400"/>
              <a:gd name="T6" fmla="*/ 38 w 396"/>
              <a:gd name="T7" fmla="*/ 82 h 400"/>
              <a:gd name="T8" fmla="*/ 0 w 396"/>
              <a:gd name="T9" fmla="*/ 190 h 400"/>
              <a:gd name="T10" fmla="*/ 18 w 396"/>
              <a:gd name="T11" fmla="*/ 282 h 400"/>
              <a:gd name="T12" fmla="*/ 110 w 396"/>
              <a:gd name="T13" fmla="*/ 378 h 400"/>
              <a:gd name="T14" fmla="*/ 232 w 396"/>
              <a:gd name="T15" fmla="*/ 396 h 400"/>
              <a:gd name="T16" fmla="*/ 318 w 396"/>
              <a:gd name="T17" fmla="*/ 358 h 400"/>
              <a:gd name="T18" fmla="*/ 386 w 396"/>
              <a:gd name="T19" fmla="*/ 266 h 400"/>
              <a:gd name="T20" fmla="*/ 390 w 396"/>
              <a:gd name="T21" fmla="*/ 152 h 400"/>
              <a:gd name="T22" fmla="*/ 360 w 396"/>
              <a:gd name="T23" fmla="*/ 232 h 400"/>
              <a:gd name="T24" fmla="*/ 322 w 396"/>
              <a:gd name="T25" fmla="*/ 174 h 400"/>
              <a:gd name="T26" fmla="*/ 354 w 396"/>
              <a:gd name="T27" fmla="*/ 120 h 400"/>
              <a:gd name="T28" fmla="*/ 372 w 396"/>
              <a:gd name="T29" fmla="*/ 198 h 400"/>
              <a:gd name="T30" fmla="*/ 326 w 396"/>
              <a:gd name="T31" fmla="*/ 122 h 400"/>
              <a:gd name="T32" fmla="*/ 248 w 396"/>
              <a:gd name="T33" fmla="*/ 110 h 400"/>
              <a:gd name="T34" fmla="*/ 248 w 396"/>
              <a:gd name="T35" fmla="*/ 42 h 400"/>
              <a:gd name="T36" fmla="*/ 318 w 396"/>
              <a:gd name="T37" fmla="*/ 74 h 400"/>
              <a:gd name="T38" fmla="*/ 24 w 396"/>
              <a:gd name="T39" fmla="*/ 180 h 400"/>
              <a:gd name="T40" fmla="*/ 58 w 396"/>
              <a:gd name="T41" fmla="*/ 94 h 400"/>
              <a:gd name="T42" fmla="*/ 88 w 396"/>
              <a:gd name="T43" fmla="*/ 158 h 400"/>
              <a:gd name="T44" fmla="*/ 66 w 396"/>
              <a:gd name="T45" fmla="*/ 234 h 400"/>
              <a:gd name="T46" fmla="*/ 28 w 396"/>
              <a:gd name="T47" fmla="*/ 190 h 400"/>
              <a:gd name="T48" fmla="*/ 176 w 396"/>
              <a:gd name="T49" fmla="*/ 58 h 400"/>
              <a:gd name="T50" fmla="*/ 230 w 396"/>
              <a:gd name="T51" fmla="*/ 44 h 400"/>
              <a:gd name="T52" fmla="*/ 240 w 396"/>
              <a:gd name="T53" fmla="*/ 92 h 400"/>
              <a:gd name="T54" fmla="*/ 186 w 396"/>
              <a:gd name="T55" fmla="*/ 28 h 400"/>
              <a:gd name="T56" fmla="*/ 162 w 396"/>
              <a:gd name="T57" fmla="*/ 28 h 400"/>
              <a:gd name="T58" fmla="*/ 118 w 396"/>
              <a:gd name="T59" fmla="*/ 62 h 400"/>
              <a:gd name="T60" fmla="*/ 130 w 396"/>
              <a:gd name="T61" fmla="*/ 38 h 400"/>
              <a:gd name="T62" fmla="*/ 124 w 396"/>
              <a:gd name="T63" fmla="*/ 78 h 400"/>
              <a:gd name="T64" fmla="*/ 96 w 396"/>
              <a:gd name="T65" fmla="*/ 144 h 400"/>
              <a:gd name="T66" fmla="*/ 74 w 396"/>
              <a:gd name="T67" fmla="*/ 100 h 400"/>
              <a:gd name="T68" fmla="*/ 170 w 396"/>
              <a:gd name="T69" fmla="*/ 148 h 400"/>
              <a:gd name="T70" fmla="*/ 136 w 396"/>
              <a:gd name="T71" fmla="*/ 122 h 400"/>
              <a:gd name="T72" fmla="*/ 226 w 396"/>
              <a:gd name="T73" fmla="*/ 116 h 400"/>
              <a:gd name="T74" fmla="*/ 166 w 396"/>
              <a:gd name="T75" fmla="*/ 88 h 400"/>
              <a:gd name="T76" fmla="*/ 176 w 396"/>
              <a:gd name="T77" fmla="*/ 164 h 400"/>
              <a:gd name="T78" fmla="*/ 140 w 396"/>
              <a:gd name="T79" fmla="*/ 252 h 400"/>
              <a:gd name="T80" fmla="*/ 108 w 396"/>
              <a:gd name="T81" fmla="*/ 208 h 400"/>
              <a:gd name="T82" fmla="*/ 218 w 396"/>
              <a:gd name="T83" fmla="*/ 144 h 400"/>
              <a:gd name="T84" fmla="*/ 302 w 396"/>
              <a:gd name="T85" fmla="*/ 176 h 400"/>
              <a:gd name="T86" fmla="*/ 86 w 396"/>
              <a:gd name="T87" fmla="*/ 260 h 400"/>
              <a:gd name="T88" fmla="*/ 94 w 396"/>
              <a:gd name="T89" fmla="*/ 328 h 400"/>
              <a:gd name="T90" fmla="*/ 40 w 396"/>
              <a:gd name="T91" fmla="*/ 274 h 400"/>
              <a:gd name="T92" fmla="*/ 36 w 396"/>
              <a:gd name="T93" fmla="*/ 232 h 400"/>
              <a:gd name="T94" fmla="*/ 112 w 396"/>
              <a:gd name="T95" fmla="*/ 332 h 400"/>
              <a:gd name="T96" fmla="*/ 120 w 396"/>
              <a:gd name="T97" fmla="*/ 266 h 400"/>
              <a:gd name="T98" fmla="*/ 192 w 396"/>
              <a:gd name="T99" fmla="*/ 260 h 400"/>
              <a:gd name="T100" fmla="*/ 142 w 396"/>
              <a:gd name="T101" fmla="*/ 338 h 400"/>
              <a:gd name="T102" fmla="*/ 224 w 396"/>
              <a:gd name="T103" fmla="*/ 250 h 400"/>
              <a:gd name="T104" fmla="*/ 324 w 396"/>
              <a:gd name="T105" fmla="*/ 202 h 400"/>
              <a:gd name="T106" fmla="*/ 350 w 396"/>
              <a:gd name="T107" fmla="*/ 248 h 400"/>
              <a:gd name="T108" fmla="*/ 128 w 396"/>
              <a:gd name="T109" fmla="*/ 360 h 400"/>
              <a:gd name="T110" fmla="*/ 160 w 396"/>
              <a:gd name="T111" fmla="*/ 356 h 400"/>
              <a:gd name="T112" fmla="*/ 250 w 396"/>
              <a:gd name="T113" fmla="*/ 366 h 400"/>
              <a:gd name="T114" fmla="*/ 144 w 396"/>
              <a:gd name="T115" fmla="*/ 366 h 400"/>
              <a:gd name="T116" fmla="*/ 284 w 396"/>
              <a:gd name="T117" fmla="*/ 322 h 400"/>
              <a:gd name="T118" fmla="*/ 354 w 396"/>
              <a:gd name="T119" fmla="*/ 278 h 400"/>
              <a:gd name="T120" fmla="*/ 294 w 396"/>
              <a:gd name="T121" fmla="*/ 34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96" h="400">
                <a:moveTo>
                  <a:pt x="384" y="132"/>
                </a:moveTo>
                <a:lnTo>
                  <a:pt x="384" y="132"/>
                </a:lnTo>
                <a:lnTo>
                  <a:pt x="378" y="118"/>
                </a:lnTo>
                <a:lnTo>
                  <a:pt x="372" y="104"/>
                </a:lnTo>
                <a:lnTo>
                  <a:pt x="364" y="90"/>
                </a:lnTo>
                <a:lnTo>
                  <a:pt x="354" y="78"/>
                </a:lnTo>
                <a:lnTo>
                  <a:pt x="334" y="54"/>
                </a:lnTo>
                <a:lnTo>
                  <a:pt x="310" y="36"/>
                </a:lnTo>
                <a:lnTo>
                  <a:pt x="286" y="22"/>
                </a:lnTo>
                <a:lnTo>
                  <a:pt x="258" y="10"/>
                </a:lnTo>
                <a:lnTo>
                  <a:pt x="228" y="4"/>
                </a:lnTo>
                <a:lnTo>
                  <a:pt x="198" y="0"/>
                </a:lnTo>
                <a:lnTo>
                  <a:pt x="198" y="0"/>
                </a:lnTo>
                <a:lnTo>
                  <a:pt x="180" y="2"/>
                </a:lnTo>
                <a:lnTo>
                  <a:pt x="164" y="4"/>
                </a:lnTo>
                <a:lnTo>
                  <a:pt x="146" y="8"/>
                </a:lnTo>
                <a:lnTo>
                  <a:pt x="130" y="14"/>
                </a:lnTo>
                <a:lnTo>
                  <a:pt x="130" y="14"/>
                </a:lnTo>
                <a:lnTo>
                  <a:pt x="112" y="20"/>
                </a:lnTo>
                <a:lnTo>
                  <a:pt x="94" y="30"/>
                </a:lnTo>
                <a:lnTo>
                  <a:pt x="78" y="42"/>
                </a:lnTo>
                <a:lnTo>
                  <a:pt x="62" y="54"/>
                </a:lnTo>
                <a:lnTo>
                  <a:pt x="50" y="68"/>
                </a:lnTo>
                <a:lnTo>
                  <a:pt x="38" y="82"/>
                </a:lnTo>
                <a:lnTo>
                  <a:pt x="26" y="98"/>
                </a:lnTo>
                <a:lnTo>
                  <a:pt x="18" y="116"/>
                </a:lnTo>
                <a:lnTo>
                  <a:pt x="10" y="134"/>
                </a:lnTo>
                <a:lnTo>
                  <a:pt x="4" y="152"/>
                </a:lnTo>
                <a:lnTo>
                  <a:pt x="2" y="170"/>
                </a:lnTo>
                <a:lnTo>
                  <a:pt x="0" y="190"/>
                </a:lnTo>
                <a:lnTo>
                  <a:pt x="0" y="210"/>
                </a:lnTo>
                <a:lnTo>
                  <a:pt x="2" y="228"/>
                </a:lnTo>
                <a:lnTo>
                  <a:pt x="6" y="248"/>
                </a:lnTo>
                <a:lnTo>
                  <a:pt x="12" y="268"/>
                </a:lnTo>
                <a:lnTo>
                  <a:pt x="12" y="268"/>
                </a:lnTo>
                <a:lnTo>
                  <a:pt x="18" y="282"/>
                </a:lnTo>
                <a:lnTo>
                  <a:pt x="24" y="296"/>
                </a:lnTo>
                <a:lnTo>
                  <a:pt x="32" y="310"/>
                </a:lnTo>
                <a:lnTo>
                  <a:pt x="42" y="322"/>
                </a:lnTo>
                <a:lnTo>
                  <a:pt x="62" y="344"/>
                </a:lnTo>
                <a:lnTo>
                  <a:pt x="86" y="364"/>
                </a:lnTo>
                <a:lnTo>
                  <a:pt x="110" y="378"/>
                </a:lnTo>
                <a:lnTo>
                  <a:pt x="138" y="390"/>
                </a:lnTo>
                <a:lnTo>
                  <a:pt x="168" y="396"/>
                </a:lnTo>
                <a:lnTo>
                  <a:pt x="198" y="400"/>
                </a:lnTo>
                <a:lnTo>
                  <a:pt x="198" y="400"/>
                </a:lnTo>
                <a:lnTo>
                  <a:pt x="216" y="398"/>
                </a:lnTo>
                <a:lnTo>
                  <a:pt x="232" y="396"/>
                </a:lnTo>
                <a:lnTo>
                  <a:pt x="250" y="392"/>
                </a:lnTo>
                <a:lnTo>
                  <a:pt x="266" y="386"/>
                </a:lnTo>
                <a:lnTo>
                  <a:pt x="266" y="386"/>
                </a:lnTo>
                <a:lnTo>
                  <a:pt x="284" y="380"/>
                </a:lnTo>
                <a:lnTo>
                  <a:pt x="302" y="370"/>
                </a:lnTo>
                <a:lnTo>
                  <a:pt x="318" y="358"/>
                </a:lnTo>
                <a:lnTo>
                  <a:pt x="334" y="346"/>
                </a:lnTo>
                <a:lnTo>
                  <a:pt x="346" y="332"/>
                </a:lnTo>
                <a:lnTo>
                  <a:pt x="358" y="316"/>
                </a:lnTo>
                <a:lnTo>
                  <a:pt x="370" y="300"/>
                </a:lnTo>
                <a:lnTo>
                  <a:pt x="378" y="284"/>
                </a:lnTo>
                <a:lnTo>
                  <a:pt x="386" y="266"/>
                </a:lnTo>
                <a:lnTo>
                  <a:pt x="392" y="248"/>
                </a:lnTo>
                <a:lnTo>
                  <a:pt x="394" y="230"/>
                </a:lnTo>
                <a:lnTo>
                  <a:pt x="396" y="210"/>
                </a:lnTo>
                <a:lnTo>
                  <a:pt x="396" y="190"/>
                </a:lnTo>
                <a:lnTo>
                  <a:pt x="394" y="170"/>
                </a:lnTo>
                <a:lnTo>
                  <a:pt x="390" y="152"/>
                </a:lnTo>
                <a:lnTo>
                  <a:pt x="384" y="132"/>
                </a:lnTo>
                <a:lnTo>
                  <a:pt x="384" y="132"/>
                </a:lnTo>
                <a:close/>
                <a:moveTo>
                  <a:pt x="372" y="198"/>
                </a:moveTo>
                <a:lnTo>
                  <a:pt x="372" y="198"/>
                </a:lnTo>
                <a:lnTo>
                  <a:pt x="368" y="214"/>
                </a:lnTo>
                <a:lnTo>
                  <a:pt x="360" y="232"/>
                </a:lnTo>
                <a:lnTo>
                  <a:pt x="360" y="232"/>
                </a:lnTo>
                <a:lnTo>
                  <a:pt x="352" y="216"/>
                </a:lnTo>
                <a:lnTo>
                  <a:pt x="344" y="202"/>
                </a:lnTo>
                <a:lnTo>
                  <a:pt x="334" y="188"/>
                </a:lnTo>
                <a:lnTo>
                  <a:pt x="322" y="174"/>
                </a:lnTo>
                <a:lnTo>
                  <a:pt x="322" y="174"/>
                </a:lnTo>
                <a:lnTo>
                  <a:pt x="332" y="156"/>
                </a:lnTo>
                <a:lnTo>
                  <a:pt x="338" y="138"/>
                </a:lnTo>
                <a:lnTo>
                  <a:pt x="342" y="120"/>
                </a:lnTo>
                <a:lnTo>
                  <a:pt x="344" y="102"/>
                </a:lnTo>
                <a:lnTo>
                  <a:pt x="344" y="102"/>
                </a:lnTo>
                <a:lnTo>
                  <a:pt x="354" y="120"/>
                </a:lnTo>
                <a:lnTo>
                  <a:pt x="362" y="140"/>
                </a:lnTo>
                <a:lnTo>
                  <a:pt x="362" y="140"/>
                </a:lnTo>
                <a:lnTo>
                  <a:pt x="366" y="154"/>
                </a:lnTo>
                <a:lnTo>
                  <a:pt x="370" y="168"/>
                </a:lnTo>
                <a:lnTo>
                  <a:pt x="372" y="198"/>
                </a:lnTo>
                <a:lnTo>
                  <a:pt x="372" y="198"/>
                </a:lnTo>
                <a:close/>
                <a:moveTo>
                  <a:pt x="322" y="82"/>
                </a:moveTo>
                <a:lnTo>
                  <a:pt x="322" y="82"/>
                </a:lnTo>
                <a:lnTo>
                  <a:pt x="326" y="92"/>
                </a:lnTo>
                <a:lnTo>
                  <a:pt x="328" y="102"/>
                </a:lnTo>
                <a:lnTo>
                  <a:pt x="328" y="112"/>
                </a:lnTo>
                <a:lnTo>
                  <a:pt x="326" y="122"/>
                </a:lnTo>
                <a:lnTo>
                  <a:pt x="320" y="142"/>
                </a:lnTo>
                <a:lnTo>
                  <a:pt x="312" y="162"/>
                </a:lnTo>
                <a:lnTo>
                  <a:pt x="312" y="162"/>
                </a:lnTo>
                <a:lnTo>
                  <a:pt x="282" y="136"/>
                </a:lnTo>
                <a:lnTo>
                  <a:pt x="248" y="110"/>
                </a:lnTo>
                <a:lnTo>
                  <a:pt x="248" y="110"/>
                </a:lnTo>
                <a:lnTo>
                  <a:pt x="256" y="96"/>
                </a:lnTo>
                <a:lnTo>
                  <a:pt x="258" y="82"/>
                </a:lnTo>
                <a:lnTo>
                  <a:pt x="258" y="68"/>
                </a:lnTo>
                <a:lnTo>
                  <a:pt x="256" y="56"/>
                </a:lnTo>
                <a:lnTo>
                  <a:pt x="256" y="56"/>
                </a:lnTo>
                <a:lnTo>
                  <a:pt x="248" y="42"/>
                </a:lnTo>
                <a:lnTo>
                  <a:pt x="236" y="30"/>
                </a:lnTo>
                <a:lnTo>
                  <a:pt x="236" y="30"/>
                </a:lnTo>
                <a:lnTo>
                  <a:pt x="260" y="36"/>
                </a:lnTo>
                <a:lnTo>
                  <a:pt x="280" y="46"/>
                </a:lnTo>
                <a:lnTo>
                  <a:pt x="300" y="58"/>
                </a:lnTo>
                <a:lnTo>
                  <a:pt x="318" y="74"/>
                </a:lnTo>
                <a:lnTo>
                  <a:pt x="318" y="74"/>
                </a:lnTo>
                <a:lnTo>
                  <a:pt x="322" y="82"/>
                </a:lnTo>
                <a:lnTo>
                  <a:pt x="322" y="82"/>
                </a:lnTo>
                <a:close/>
                <a:moveTo>
                  <a:pt x="28" y="190"/>
                </a:moveTo>
                <a:lnTo>
                  <a:pt x="28" y="190"/>
                </a:lnTo>
                <a:lnTo>
                  <a:pt x="24" y="180"/>
                </a:lnTo>
                <a:lnTo>
                  <a:pt x="24" y="180"/>
                </a:lnTo>
                <a:lnTo>
                  <a:pt x="28" y="156"/>
                </a:lnTo>
                <a:lnTo>
                  <a:pt x="36" y="134"/>
                </a:lnTo>
                <a:lnTo>
                  <a:pt x="46" y="114"/>
                </a:lnTo>
                <a:lnTo>
                  <a:pt x="58" y="94"/>
                </a:lnTo>
                <a:lnTo>
                  <a:pt x="58" y="94"/>
                </a:lnTo>
                <a:lnTo>
                  <a:pt x="58" y="110"/>
                </a:lnTo>
                <a:lnTo>
                  <a:pt x="60" y="126"/>
                </a:lnTo>
                <a:lnTo>
                  <a:pt x="60" y="126"/>
                </a:lnTo>
                <a:lnTo>
                  <a:pt x="68" y="138"/>
                </a:lnTo>
                <a:lnTo>
                  <a:pt x="76" y="150"/>
                </a:lnTo>
                <a:lnTo>
                  <a:pt x="88" y="158"/>
                </a:lnTo>
                <a:lnTo>
                  <a:pt x="102" y="164"/>
                </a:lnTo>
                <a:lnTo>
                  <a:pt x="102" y="164"/>
                </a:lnTo>
                <a:lnTo>
                  <a:pt x="92" y="204"/>
                </a:lnTo>
                <a:lnTo>
                  <a:pt x="88" y="244"/>
                </a:lnTo>
                <a:lnTo>
                  <a:pt x="88" y="244"/>
                </a:lnTo>
                <a:lnTo>
                  <a:pt x="66" y="234"/>
                </a:lnTo>
                <a:lnTo>
                  <a:pt x="50" y="222"/>
                </a:lnTo>
                <a:lnTo>
                  <a:pt x="42" y="216"/>
                </a:lnTo>
                <a:lnTo>
                  <a:pt x="36" y="208"/>
                </a:lnTo>
                <a:lnTo>
                  <a:pt x="32" y="200"/>
                </a:lnTo>
                <a:lnTo>
                  <a:pt x="28" y="190"/>
                </a:lnTo>
                <a:lnTo>
                  <a:pt x="28" y="190"/>
                </a:lnTo>
                <a:close/>
                <a:moveTo>
                  <a:pt x="234" y="102"/>
                </a:moveTo>
                <a:lnTo>
                  <a:pt x="234" y="102"/>
                </a:lnTo>
                <a:lnTo>
                  <a:pt x="200" y="84"/>
                </a:lnTo>
                <a:lnTo>
                  <a:pt x="166" y="72"/>
                </a:lnTo>
                <a:lnTo>
                  <a:pt x="166" y="72"/>
                </a:lnTo>
                <a:lnTo>
                  <a:pt x="176" y="58"/>
                </a:lnTo>
                <a:lnTo>
                  <a:pt x="188" y="48"/>
                </a:lnTo>
                <a:lnTo>
                  <a:pt x="198" y="40"/>
                </a:lnTo>
                <a:lnTo>
                  <a:pt x="210" y="32"/>
                </a:lnTo>
                <a:lnTo>
                  <a:pt x="210" y="32"/>
                </a:lnTo>
                <a:lnTo>
                  <a:pt x="220" y="38"/>
                </a:lnTo>
                <a:lnTo>
                  <a:pt x="230" y="44"/>
                </a:lnTo>
                <a:lnTo>
                  <a:pt x="236" y="52"/>
                </a:lnTo>
                <a:lnTo>
                  <a:pt x="240" y="60"/>
                </a:lnTo>
                <a:lnTo>
                  <a:pt x="240" y="60"/>
                </a:lnTo>
                <a:lnTo>
                  <a:pt x="242" y="70"/>
                </a:lnTo>
                <a:lnTo>
                  <a:pt x="242" y="82"/>
                </a:lnTo>
                <a:lnTo>
                  <a:pt x="240" y="92"/>
                </a:lnTo>
                <a:lnTo>
                  <a:pt x="234" y="102"/>
                </a:lnTo>
                <a:lnTo>
                  <a:pt x="234" y="102"/>
                </a:lnTo>
                <a:close/>
                <a:moveTo>
                  <a:pt x="180" y="28"/>
                </a:moveTo>
                <a:lnTo>
                  <a:pt x="180" y="28"/>
                </a:lnTo>
                <a:lnTo>
                  <a:pt x="186" y="28"/>
                </a:lnTo>
                <a:lnTo>
                  <a:pt x="186" y="28"/>
                </a:lnTo>
                <a:lnTo>
                  <a:pt x="170" y="42"/>
                </a:lnTo>
                <a:lnTo>
                  <a:pt x="156" y="58"/>
                </a:lnTo>
                <a:lnTo>
                  <a:pt x="146" y="34"/>
                </a:lnTo>
                <a:lnTo>
                  <a:pt x="146" y="34"/>
                </a:lnTo>
                <a:lnTo>
                  <a:pt x="162" y="28"/>
                </a:lnTo>
                <a:lnTo>
                  <a:pt x="162" y="28"/>
                </a:lnTo>
                <a:lnTo>
                  <a:pt x="180" y="28"/>
                </a:lnTo>
                <a:lnTo>
                  <a:pt x="180" y="28"/>
                </a:lnTo>
                <a:close/>
                <a:moveTo>
                  <a:pt x="130" y="38"/>
                </a:moveTo>
                <a:lnTo>
                  <a:pt x="140" y="64"/>
                </a:lnTo>
                <a:lnTo>
                  <a:pt x="140" y="64"/>
                </a:lnTo>
                <a:lnTo>
                  <a:pt x="118" y="62"/>
                </a:lnTo>
                <a:lnTo>
                  <a:pt x="96" y="60"/>
                </a:lnTo>
                <a:lnTo>
                  <a:pt x="96" y="60"/>
                </a:lnTo>
                <a:lnTo>
                  <a:pt x="106" y="52"/>
                </a:lnTo>
                <a:lnTo>
                  <a:pt x="116" y="46"/>
                </a:lnTo>
                <a:lnTo>
                  <a:pt x="116" y="46"/>
                </a:lnTo>
                <a:lnTo>
                  <a:pt x="130" y="38"/>
                </a:lnTo>
                <a:lnTo>
                  <a:pt x="130" y="38"/>
                </a:lnTo>
                <a:close/>
                <a:moveTo>
                  <a:pt x="82" y="80"/>
                </a:moveTo>
                <a:lnTo>
                  <a:pt x="82" y="80"/>
                </a:lnTo>
                <a:lnTo>
                  <a:pt x="94" y="78"/>
                </a:lnTo>
                <a:lnTo>
                  <a:pt x="108" y="76"/>
                </a:lnTo>
                <a:lnTo>
                  <a:pt x="124" y="78"/>
                </a:lnTo>
                <a:lnTo>
                  <a:pt x="140" y="80"/>
                </a:lnTo>
                <a:lnTo>
                  <a:pt x="140" y="80"/>
                </a:lnTo>
                <a:lnTo>
                  <a:pt x="122" y="114"/>
                </a:lnTo>
                <a:lnTo>
                  <a:pt x="108" y="148"/>
                </a:lnTo>
                <a:lnTo>
                  <a:pt x="108" y="148"/>
                </a:lnTo>
                <a:lnTo>
                  <a:pt x="96" y="144"/>
                </a:lnTo>
                <a:lnTo>
                  <a:pt x="88" y="138"/>
                </a:lnTo>
                <a:lnTo>
                  <a:pt x="80" y="130"/>
                </a:lnTo>
                <a:lnTo>
                  <a:pt x="76" y="120"/>
                </a:lnTo>
                <a:lnTo>
                  <a:pt x="76" y="120"/>
                </a:lnTo>
                <a:lnTo>
                  <a:pt x="74" y="110"/>
                </a:lnTo>
                <a:lnTo>
                  <a:pt x="74" y="100"/>
                </a:lnTo>
                <a:lnTo>
                  <a:pt x="76" y="90"/>
                </a:lnTo>
                <a:lnTo>
                  <a:pt x="82" y="80"/>
                </a:lnTo>
                <a:lnTo>
                  <a:pt x="82" y="80"/>
                </a:lnTo>
                <a:close/>
                <a:moveTo>
                  <a:pt x="150" y="94"/>
                </a:moveTo>
                <a:lnTo>
                  <a:pt x="170" y="148"/>
                </a:lnTo>
                <a:lnTo>
                  <a:pt x="170" y="148"/>
                </a:lnTo>
                <a:lnTo>
                  <a:pt x="154" y="152"/>
                </a:lnTo>
                <a:lnTo>
                  <a:pt x="138" y="154"/>
                </a:lnTo>
                <a:lnTo>
                  <a:pt x="138" y="154"/>
                </a:lnTo>
                <a:lnTo>
                  <a:pt x="122" y="152"/>
                </a:lnTo>
                <a:lnTo>
                  <a:pt x="122" y="152"/>
                </a:lnTo>
                <a:lnTo>
                  <a:pt x="136" y="122"/>
                </a:lnTo>
                <a:lnTo>
                  <a:pt x="150" y="94"/>
                </a:lnTo>
                <a:lnTo>
                  <a:pt x="150" y="94"/>
                </a:lnTo>
                <a:close/>
                <a:moveTo>
                  <a:pt x="166" y="88"/>
                </a:moveTo>
                <a:lnTo>
                  <a:pt x="166" y="88"/>
                </a:lnTo>
                <a:lnTo>
                  <a:pt x="196" y="100"/>
                </a:lnTo>
                <a:lnTo>
                  <a:pt x="226" y="116"/>
                </a:lnTo>
                <a:lnTo>
                  <a:pt x="226" y="116"/>
                </a:lnTo>
                <a:lnTo>
                  <a:pt x="218" y="124"/>
                </a:lnTo>
                <a:lnTo>
                  <a:pt x="208" y="132"/>
                </a:lnTo>
                <a:lnTo>
                  <a:pt x="198" y="138"/>
                </a:lnTo>
                <a:lnTo>
                  <a:pt x="186" y="144"/>
                </a:lnTo>
                <a:lnTo>
                  <a:pt x="166" y="88"/>
                </a:lnTo>
                <a:close/>
                <a:moveTo>
                  <a:pt x="118" y="168"/>
                </a:moveTo>
                <a:lnTo>
                  <a:pt x="118" y="168"/>
                </a:lnTo>
                <a:lnTo>
                  <a:pt x="138" y="170"/>
                </a:lnTo>
                <a:lnTo>
                  <a:pt x="138" y="170"/>
                </a:lnTo>
                <a:lnTo>
                  <a:pt x="156" y="168"/>
                </a:lnTo>
                <a:lnTo>
                  <a:pt x="176" y="164"/>
                </a:lnTo>
                <a:lnTo>
                  <a:pt x="204" y="240"/>
                </a:lnTo>
                <a:lnTo>
                  <a:pt x="204" y="240"/>
                </a:lnTo>
                <a:lnTo>
                  <a:pt x="188" y="246"/>
                </a:lnTo>
                <a:lnTo>
                  <a:pt x="172" y="248"/>
                </a:lnTo>
                <a:lnTo>
                  <a:pt x="156" y="252"/>
                </a:lnTo>
                <a:lnTo>
                  <a:pt x="140" y="252"/>
                </a:lnTo>
                <a:lnTo>
                  <a:pt x="140" y="252"/>
                </a:lnTo>
                <a:lnTo>
                  <a:pt x="140" y="252"/>
                </a:lnTo>
                <a:lnTo>
                  <a:pt x="120" y="250"/>
                </a:lnTo>
                <a:lnTo>
                  <a:pt x="102" y="248"/>
                </a:lnTo>
                <a:lnTo>
                  <a:pt x="102" y="248"/>
                </a:lnTo>
                <a:lnTo>
                  <a:pt x="108" y="208"/>
                </a:lnTo>
                <a:lnTo>
                  <a:pt x="118" y="168"/>
                </a:lnTo>
                <a:lnTo>
                  <a:pt x="118" y="168"/>
                </a:lnTo>
                <a:close/>
                <a:moveTo>
                  <a:pt x="192" y="158"/>
                </a:moveTo>
                <a:lnTo>
                  <a:pt x="192" y="158"/>
                </a:lnTo>
                <a:lnTo>
                  <a:pt x="206" y="152"/>
                </a:lnTo>
                <a:lnTo>
                  <a:pt x="218" y="144"/>
                </a:lnTo>
                <a:lnTo>
                  <a:pt x="230" y="134"/>
                </a:lnTo>
                <a:lnTo>
                  <a:pt x="240" y="124"/>
                </a:lnTo>
                <a:lnTo>
                  <a:pt x="240" y="124"/>
                </a:lnTo>
                <a:lnTo>
                  <a:pt x="272" y="148"/>
                </a:lnTo>
                <a:lnTo>
                  <a:pt x="302" y="176"/>
                </a:lnTo>
                <a:lnTo>
                  <a:pt x="302" y="176"/>
                </a:lnTo>
                <a:lnTo>
                  <a:pt x="286" y="194"/>
                </a:lnTo>
                <a:lnTo>
                  <a:pt x="266" y="210"/>
                </a:lnTo>
                <a:lnTo>
                  <a:pt x="244" y="224"/>
                </a:lnTo>
                <a:lnTo>
                  <a:pt x="220" y="236"/>
                </a:lnTo>
                <a:lnTo>
                  <a:pt x="192" y="158"/>
                </a:lnTo>
                <a:close/>
                <a:moveTo>
                  <a:pt x="86" y="260"/>
                </a:moveTo>
                <a:lnTo>
                  <a:pt x="86" y="260"/>
                </a:lnTo>
                <a:lnTo>
                  <a:pt x="86" y="278"/>
                </a:lnTo>
                <a:lnTo>
                  <a:pt x="88" y="296"/>
                </a:lnTo>
                <a:lnTo>
                  <a:pt x="90" y="312"/>
                </a:lnTo>
                <a:lnTo>
                  <a:pt x="94" y="328"/>
                </a:lnTo>
                <a:lnTo>
                  <a:pt x="94" y="328"/>
                </a:lnTo>
                <a:lnTo>
                  <a:pt x="78" y="320"/>
                </a:lnTo>
                <a:lnTo>
                  <a:pt x="62" y="310"/>
                </a:lnTo>
                <a:lnTo>
                  <a:pt x="62" y="310"/>
                </a:lnTo>
                <a:lnTo>
                  <a:pt x="54" y="298"/>
                </a:lnTo>
                <a:lnTo>
                  <a:pt x="46" y="286"/>
                </a:lnTo>
                <a:lnTo>
                  <a:pt x="40" y="274"/>
                </a:lnTo>
                <a:lnTo>
                  <a:pt x="34" y="260"/>
                </a:lnTo>
                <a:lnTo>
                  <a:pt x="34" y="260"/>
                </a:lnTo>
                <a:lnTo>
                  <a:pt x="28" y="240"/>
                </a:lnTo>
                <a:lnTo>
                  <a:pt x="24" y="218"/>
                </a:lnTo>
                <a:lnTo>
                  <a:pt x="24" y="218"/>
                </a:lnTo>
                <a:lnTo>
                  <a:pt x="36" y="232"/>
                </a:lnTo>
                <a:lnTo>
                  <a:pt x="50" y="244"/>
                </a:lnTo>
                <a:lnTo>
                  <a:pt x="68" y="252"/>
                </a:lnTo>
                <a:lnTo>
                  <a:pt x="86" y="260"/>
                </a:lnTo>
                <a:lnTo>
                  <a:pt x="86" y="260"/>
                </a:lnTo>
                <a:close/>
                <a:moveTo>
                  <a:pt x="112" y="332"/>
                </a:moveTo>
                <a:lnTo>
                  <a:pt x="112" y="332"/>
                </a:lnTo>
                <a:lnTo>
                  <a:pt x="108" y="316"/>
                </a:lnTo>
                <a:lnTo>
                  <a:pt x="104" y="300"/>
                </a:lnTo>
                <a:lnTo>
                  <a:pt x="102" y="282"/>
                </a:lnTo>
                <a:lnTo>
                  <a:pt x="102" y="264"/>
                </a:lnTo>
                <a:lnTo>
                  <a:pt x="102" y="264"/>
                </a:lnTo>
                <a:lnTo>
                  <a:pt x="120" y="266"/>
                </a:lnTo>
                <a:lnTo>
                  <a:pt x="140" y="268"/>
                </a:lnTo>
                <a:lnTo>
                  <a:pt x="140" y="268"/>
                </a:lnTo>
                <a:lnTo>
                  <a:pt x="140" y="268"/>
                </a:lnTo>
                <a:lnTo>
                  <a:pt x="156" y="266"/>
                </a:lnTo>
                <a:lnTo>
                  <a:pt x="174" y="264"/>
                </a:lnTo>
                <a:lnTo>
                  <a:pt x="192" y="260"/>
                </a:lnTo>
                <a:lnTo>
                  <a:pt x="210" y="256"/>
                </a:lnTo>
                <a:lnTo>
                  <a:pt x="236" y="326"/>
                </a:lnTo>
                <a:lnTo>
                  <a:pt x="236" y="326"/>
                </a:lnTo>
                <a:lnTo>
                  <a:pt x="204" y="334"/>
                </a:lnTo>
                <a:lnTo>
                  <a:pt x="172" y="338"/>
                </a:lnTo>
                <a:lnTo>
                  <a:pt x="142" y="338"/>
                </a:lnTo>
                <a:lnTo>
                  <a:pt x="112" y="334"/>
                </a:lnTo>
                <a:lnTo>
                  <a:pt x="112" y="334"/>
                </a:lnTo>
                <a:lnTo>
                  <a:pt x="112" y="332"/>
                </a:lnTo>
                <a:lnTo>
                  <a:pt x="112" y="332"/>
                </a:lnTo>
                <a:close/>
                <a:moveTo>
                  <a:pt x="224" y="250"/>
                </a:moveTo>
                <a:lnTo>
                  <a:pt x="224" y="250"/>
                </a:lnTo>
                <a:lnTo>
                  <a:pt x="252" y="238"/>
                </a:lnTo>
                <a:lnTo>
                  <a:pt x="274" y="224"/>
                </a:lnTo>
                <a:lnTo>
                  <a:pt x="296" y="206"/>
                </a:lnTo>
                <a:lnTo>
                  <a:pt x="312" y="188"/>
                </a:lnTo>
                <a:lnTo>
                  <a:pt x="312" y="188"/>
                </a:lnTo>
                <a:lnTo>
                  <a:pt x="324" y="202"/>
                </a:lnTo>
                <a:lnTo>
                  <a:pt x="334" y="216"/>
                </a:lnTo>
                <a:lnTo>
                  <a:pt x="342" y="232"/>
                </a:lnTo>
                <a:lnTo>
                  <a:pt x="348" y="246"/>
                </a:lnTo>
                <a:lnTo>
                  <a:pt x="348" y="246"/>
                </a:lnTo>
                <a:lnTo>
                  <a:pt x="350" y="248"/>
                </a:lnTo>
                <a:lnTo>
                  <a:pt x="350" y="248"/>
                </a:lnTo>
                <a:lnTo>
                  <a:pt x="330" y="270"/>
                </a:lnTo>
                <a:lnTo>
                  <a:pt x="306" y="290"/>
                </a:lnTo>
                <a:lnTo>
                  <a:pt x="280" y="308"/>
                </a:lnTo>
                <a:lnTo>
                  <a:pt x="250" y="322"/>
                </a:lnTo>
                <a:lnTo>
                  <a:pt x="224" y="250"/>
                </a:lnTo>
                <a:close/>
                <a:moveTo>
                  <a:pt x="128" y="360"/>
                </a:moveTo>
                <a:lnTo>
                  <a:pt x="128" y="360"/>
                </a:lnTo>
                <a:lnTo>
                  <a:pt x="122" y="352"/>
                </a:lnTo>
                <a:lnTo>
                  <a:pt x="122" y="352"/>
                </a:lnTo>
                <a:lnTo>
                  <a:pt x="140" y="354"/>
                </a:lnTo>
                <a:lnTo>
                  <a:pt x="160" y="356"/>
                </a:lnTo>
                <a:lnTo>
                  <a:pt x="160" y="356"/>
                </a:lnTo>
                <a:lnTo>
                  <a:pt x="180" y="354"/>
                </a:lnTo>
                <a:lnTo>
                  <a:pt x="200" y="352"/>
                </a:lnTo>
                <a:lnTo>
                  <a:pt x="220" y="348"/>
                </a:lnTo>
                <a:lnTo>
                  <a:pt x="242" y="342"/>
                </a:lnTo>
                <a:lnTo>
                  <a:pt x="250" y="366"/>
                </a:lnTo>
                <a:lnTo>
                  <a:pt x="250" y="366"/>
                </a:lnTo>
                <a:lnTo>
                  <a:pt x="224" y="372"/>
                </a:lnTo>
                <a:lnTo>
                  <a:pt x="198" y="376"/>
                </a:lnTo>
                <a:lnTo>
                  <a:pt x="198" y="376"/>
                </a:lnTo>
                <a:lnTo>
                  <a:pt x="180" y="374"/>
                </a:lnTo>
                <a:lnTo>
                  <a:pt x="162" y="372"/>
                </a:lnTo>
                <a:lnTo>
                  <a:pt x="144" y="366"/>
                </a:lnTo>
                <a:lnTo>
                  <a:pt x="128" y="360"/>
                </a:lnTo>
                <a:lnTo>
                  <a:pt x="128" y="360"/>
                </a:lnTo>
                <a:close/>
                <a:moveTo>
                  <a:pt x="266" y="362"/>
                </a:moveTo>
                <a:lnTo>
                  <a:pt x="256" y="336"/>
                </a:lnTo>
                <a:lnTo>
                  <a:pt x="256" y="336"/>
                </a:lnTo>
                <a:lnTo>
                  <a:pt x="284" y="322"/>
                </a:lnTo>
                <a:lnTo>
                  <a:pt x="310" y="306"/>
                </a:lnTo>
                <a:lnTo>
                  <a:pt x="334" y="288"/>
                </a:lnTo>
                <a:lnTo>
                  <a:pt x="354" y="268"/>
                </a:lnTo>
                <a:lnTo>
                  <a:pt x="354" y="268"/>
                </a:lnTo>
                <a:lnTo>
                  <a:pt x="354" y="278"/>
                </a:lnTo>
                <a:lnTo>
                  <a:pt x="354" y="278"/>
                </a:lnTo>
                <a:lnTo>
                  <a:pt x="348" y="292"/>
                </a:lnTo>
                <a:lnTo>
                  <a:pt x="338" y="304"/>
                </a:lnTo>
                <a:lnTo>
                  <a:pt x="328" y="316"/>
                </a:lnTo>
                <a:lnTo>
                  <a:pt x="318" y="328"/>
                </a:lnTo>
                <a:lnTo>
                  <a:pt x="306" y="338"/>
                </a:lnTo>
                <a:lnTo>
                  <a:pt x="294" y="346"/>
                </a:lnTo>
                <a:lnTo>
                  <a:pt x="280" y="354"/>
                </a:lnTo>
                <a:lnTo>
                  <a:pt x="266" y="362"/>
                </a:lnTo>
                <a:lnTo>
                  <a:pt x="266" y="36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/>
          </a:p>
        </p:txBody>
      </p:sp>
      <p:sp>
        <p:nvSpPr>
          <p:cNvPr id="87" name="Freeform 4831"/>
          <p:cNvSpPr>
            <a:spLocks noEditPoints="1"/>
          </p:cNvSpPr>
          <p:nvPr/>
        </p:nvSpPr>
        <p:spPr bwMode="auto">
          <a:xfrm>
            <a:off x="5572494" y="3753937"/>
            <a:ext cx="1012555" cy="527666"/>
          </a:xfrm>
          <a:custGeom>
            <a:avLst/>
            <a:gdLst>
              <a:gd name="T0" fmla="*/ 300 w 404"/>
              <a:gd name="T1" fmla="*/ 166 h 218"/>
              <a:gd name="T2" fmla="*/ 288 w 404"/>
              <a:gd name="T3" fmla="*/ 172 h 218"/>
              <a:gd name="T4" fmla="*/ 272 w 404"/>
              <a:gd name="T5" fmla="*/ 184 h 218"/>
              <a:gd name="T6" fmla="*/ 252 w 404"/>
              <a:gd name="T7" fmla="*/ 170 h 218"/>
              <a:gd name="T8" fmla="*/ 244 w 404"/>
              <a:gd name="T9" fmla="*/ 186 h 218"/>
              <a:gd name="T10" fmla="*/ 232 w 404"/>
              <a:gd name="T11" fmla="*/ 188 h 218"/>
              <a:gd name="T12" fmla="*/ 226 w 404"/>
              <a:gd name="T13" fmla="*/ 188 h 218"/>
              <a:gd name="T14" fmla="*/ 216 w 404"/>
              <a:gd name="T15" fmla="*/ 166 h 218"/>
              <a:gd name="T16" fmla="*/ 192 w 404"/>
              <a:gd name="T17" fmla="*/ 154 h 218"/>
              <a:gd name="T18" fmla="*/ 178 w 404"/>
              <a:gd name="T19" fmla="*/ 142 h 218"/>
              <a:gd name="T20" fmla="*/ 160 w 404"/>
              <a:gd name="T21" fmla="*/ 138 h 218"/>
              <a:gd name="T22" fmla="*/ 134 w 404"/>
              <a:gd name="T23" fmla="*/ 120 h 218"/>
              <a:gd name="T24" fmla="*/ 106 w 404"/>
              <a:gd name="T25" fmla="*/ 136 h 218"/>
              <a:gd name="T26" fmla="*/ 74 w 404"/>
              <a:gd name="T27" fmla="*/ 124 h 218"/>
              <a:gd name="T28" fmla="*/ 94 w 404"/>
              <a:gd name="T29" fmla="*/ 42 h 218"/>
              <a:gd name="T30" fmla="*/ 138 w 404"/>
              <a:gd name="T31" fmla="*/ 38 h 218"/>
              <a:gd name="T32" fmla="*/ 134 w 404"/>
              <a:gd name="T33" fmla="*/ 66 h 218"/>
              <a:gd name="T34" fmla="*/ 150 w 404"/>
              <a:gd name="T35" fmla="*/ 88 h 218"/>
              <a:gd name="T36" fmla="*/ 178 w 404"/>
              <a:gd name="T37" fmla="*/ 92 h 218"/>
              <a:gd name="T38" fmla="*/ 288 w 404"/>
              <a:gd name="T39" fmla="*/ 92 h 218"/>
              <a:gd name="T40" fmla="*/ 294 w 404"/>
              <a:gd name="T41" fmla="*/ 100 h 218"/>
              <a:gd name="T42" fmla="*/ 320 w 404"/>
              <a:gd name="T43" fmla="*/ 144 h 218"/>
              <a:gd name="T44" fmla="*/ 134 w 404"/>
              <a:gd name="T45" fmla="*/ 132 h 218"/>
              <a:gd name="T46" fmla="*/ 118 w 404"/>
              <a:gd name="T47" fmla="*/ 142 h 218"/>
              <a:gd name="T48" fmla="*/ 102 w 404"/>
              <a:gd name="T49" fmla="*/ 190 h 218"/>
              <a:gd name="T50" fmla="*/ 118 w 404"/>
              <a:gd name="T51" fmla="*/ 198 h 218"/>
              <a:gd name="T52" fmla="*/ 130 w 404"/>
              <a:gd name="T53" fmla="*/ 204 h 218"/>
              <a:gd name="T54" fmla="*/ 146 w 404"/>
              <a:gd name="T55" fmla="*/ 214 h 218"/>
              <a:gd name="T56" fmla="*/ 162 w 404"/>
              <a:gd name="T57" fmla="*/ 204 h 218"/>
              <a:gd name="T58" fmla="*/ 174 w 404"/>
              <a:gd name="T59" fmla="*/ 216 h 218"/>
              <a:gd name="T60" fmla="*/ 188 w 404"/>
              <a:gd name="T61" fmla="*/ 218 h 218"/>
              <a:gd name="T62" fmla="*/ 208 w 404"/>
              <a:gd name="T63" fmla="*/ 194 h 218"/>
              <a:gd name="T64" fmla="*/ 202 w 404"/>
              <a:gd name="T65" fmla="*/ 168 h 218"/>
              <a:gd name="T66" fmla="*/ 182 w 404"/>
              <a:gd name="T67" fmla="*/ 170 h 218"/>
              <a:gd name="T68" fmla="*/ 172 w 404"/>
              <a:gd name="T69" fmla="*/ 152 h 218"/>
              <a:gd name="T70" fmla="*/ 156 w 404"/>
              <a:gd name="T71" fmla="*/ 150 h 218"/>
              <a:gd name="T72" fmla="*/ 146 w 404"/>
              <a:gd name="T73" fmla="*/ 138 h 218"/>
              <a:gd name="T74" fmla="*/ 378 w 404"/>
              <a:gd name="T75" fmla="*/ 0 h 218"/>
              <a:gd name="T76" fmla="*/ 394 w 404"/>
              <a:gd name="T77" fmla="*/ 160 h 218"/>
              <a:gd name="T78" fmla="*/ 402 w 404"/>
              <a:gd name="T79" fmla="*/ 70 h 218"/>
              <a:gd name="T80" fmla="*/ 26 w 404"/>
              <a:gd name="T81" fmla="*/ 0 h 218"/>
              <a:gd name="T82" fmla="*/ 0 w 404"/>
              <a:gd name="T83" fmla="*/ 96 h 218"/>
              <a:gd name="T84" fmla="*/ 18 w 404"/>
              <a:gd name="T85" fmla="*/ 178 h 218"/>
              <a:gd name="T86" fmla="*/ 96 w 404"/>
              <a:gd name="T87" fmla="*/ 154 h 218"/>
              <a:gd name="T88" fmla="*/ 68 w 404"/>
              <a:gd name="T89" fmla="*/ 142 h 218"/>
              <a:gd name="T90" fmla="*/ 74 w 404"/>
              <a:gd name="T91" fmla="*/ 170 h 218"/>
              <a:gd name="T92" fmla="*/ 88 w 404"/>
              <a:gd name="T93" fmla="*/ 172 h 218"/>
              <a:gd name="T94" fmla="*/ 306 w 404"/>
              <a:gd name="T95" fmla="*/ 34 h 218"/>
              <a:gd name="T96" fmla="*/ 230 w 404"/>
              <a:gd name="T97" fmla="*/ 8 h 218"/>
              <a:gd name="T98" fmla="*/ 192 w 404"/>
              <a:gd name="T99" fmla="*/ 2 h 218"/>
              <a:gd name="T100" fmla="*/ 190 w 404"/>
              <a:gd name="T101" fmla="*/ 0 h 218"/>
              <a:gd name="T102" fmla="*/ 182 w 404"/>
              <a:gd name="T103" fmla="*/ 2 h 218"/>
              <a:gd name="T104" fmla="*/ 148 w 404"/>
              <a:gd name="T105" fmla="*/ 44 h 218"/>
              <a:gd name="T106" fmla="*/ 156 w 404"/>
              <a:gd name="T107" fmla="*/ 78 h 218"/>
              <a:gd name="T108" fmla="*/ 180 w 404"/>
              <a:gd name="T109" fmla="*/ 78 h 218"/>
              <a:gd name="T110" fmla="*/ 292 w 404"/>
              <a:gd name="T111" fmla="*/ 82 h 218"/>
              <a:gd name="T112" fmla="*/ 304 w 404"/>
              <a:gd name="T113" fmla="*/ 94 h 218"/>
              <a:gd name="T114" fmla="*/ 328 w 404"/>
              <a:gd name="T115" fmla="*/ 116 h 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04" h="218">
                <a:moveTo>
                  <a:pt x="310" y="162"/>
                </a:moveTo>
                <a:lnTo>
                  <a:pt x="310" y="162"/>
                </a:lnTo>
                <a:lnTo>
                  <a:pt x="306" y="164"/>
                </a:lnTo>
                <a:lnTo>
                  <a:pt x="300" y="166"/>
                </a:lnTo>
                <a:lnTo>
                  <a:pt x="300" y="166"/>
                </a:lnTo>
                <a:lnTo>
                  <a:pt x="296" y="164"/>
                </a:lnTo>
                <a:lnTo>
                  <a:pt x="290" y="162"/>
                </a:lnTo>
                <a:lnTo>
                  <a:pt x="290" y="162"/>
                </a:lnTo>
                <a:lnTo>
                  <a:pt x="290" y="168"/>
                </a:lnTo>
                <a:lnTo>
                  <a:pt x="288" y="172"/>
                </a:lnTo>
                <a:lnTo>
                  <a:pt x="286" y="176"/>
                </a:lnTo>
                <a:lnTo>
                  <a:pt x="282" y="180"/>
                </a:lnTo>
                <a:lnTo>
                  <a:pt x="282" y="180"/>
                </a:lnTo>
                <a:lnTo>
                  <a:pt x="276" y="182"/>
                </a:lnTo>
                <a:lnTo>
                  <a:pt x="272" y="184"/>
                </a:lnTo>
                <a:lnTo>
                  <a:pt x="272" y="184"/>
                </a:lnTo>
                <a:lnTo>
                  <a:pt x="262" y="180"/>
                </a:lnTo>
                <a:lnTo>
                  <a:pt x="258" y="178"/>
                </a:lnTo>
                <a:lnTo>
                  <a:pt x="256" y="174"/>
                </a:lnTo>
                <a:lnTo>
                  <a:pt x="252" y="170"/>
                </a:lnTo>
                <a:lnTo>
                  <a:pt x="252" y="170"/>
                </a:lnTo>
                <a:lnTo>
                  <a:pt x="250" y="178"/>
                </a:lnTo>
                <a:lnTo>
                  <a:pt x="248" y="182"/>
                </a:lnTo>
                <a:lnTo>
                  <a:pt x="244" y="186"/>
                </a:lnTo>
                <a:lnTo>
                  <a:pt x="244" y="186"/>
                </a:lnTo>
                <a:lnTo>
                  <a:pt x="238" y="188"/>
                </a:lnTo>
                <a:lnTo>
                  <a:pt x="234" y="188"/>
                </a:lnTo>
                <a:lnTo>
                  <a:pt x="234" y="188"/>
                </a:lnTo>
                <a:lnTo>
                  <a:pt x="232" y="188"/>
                </a:lnTo>
                <a:lnTo>
                  <a:pt x="232" y="188"/>
                </a:lnTo>
                <a:lnTo>
                  <a:pt x="230" y="188"/>
                </a:lnTo>
                <a:lnTo>
                  <a:pt x="230" y="188"/>
                </a:lnTo>
                <a:lnTo>
                  <a:pt x="228" y="188"/>
                </a:lnTo>
                <a:lnTo>
                  <a:pt x="228" y="188"/>
                </a:lnTo>
                <a:lnTo>
                  <a:pt x="226" y="188"/>
                </a:lnTo>
                <a:lnTo>
                  <a:pt x="222" y="188"/>
                </a:lnTo>
                <a:lnTo>
                  <a:pt x="222" y="188"/>
                </a:lnTo>
                <a:lnTo>
                  <a:pt x="222" y="176"/>
                </a:lnTo>
                <a:lnTo>
                  <a:pt x="222" y="176"/>
                </a:lnTo>
                <a:lnTo>
                  <a:pt x="216" y="166"/>
                </a:lnTo>
                <a:lnTo>
                  <a:pt x="208" y="158"/>
                </a:lnTo>
                <a:lnTo>
                  <a:pt x="208" y="158"/>
                </a:lnTo>
                <a:lnTo>
                  <a:pt x="200" y="156"/>
                </a:lnTo>
                <a:lnTo>
                  <a:pt x="192" y="154"/>
                </a:lnTo>
                <a:lnTo>
                  <a:pt x="192" y="154"/>
                </a:lnTo>
                <a:lnTo>
                  <a:pt x="190" y="154"/>
                </a:lnTo>
                <a:lnTo>
                  <a:pt x="190" y="154"/>
                </a:lnTo>
                <a:lnTo>
                  <a:pt x="186" y="146"/>
                </a:lnTo>
                <a:lnTo>
                  <a:pt x="178" y="142"/>
                </a:lnTo>
                <a:lnTo>
                  <a:pt x="178" y="142"/>
                </a:lnTo>
                <a:lnTo>
                  <a:pt x="170" y="138"/>
                </a:lnTo>
                <a:lnTo>
                  <a:pt x="162" y="138"/>
                </a:lnTo>
                <a:lnTo>
                  <a:pt x="162" y="138"/>
                </a:lnTo>
                <a:lnTo>
                  <a:pt x="160" y="138"/>
                </a:lnTo>
                <a:lnTo>
                  <a:pt x="160" y="138"/>
                </a:lnTo>
                <a:lnTo>
                  <a:pt x="156" y="130"/>
                </a:lnTo>
                <a:lnTo>
                  <a:pt x="148" y="124"/>
                </a:lnTo>
                <a:lnTo>
                  <a:pt x="148" y="124"/>
                </a:lnTo>
                <a:lnTo>
                  <a:pt x="142" y="122"/>
                </a:lnTo>
                <a:lnTo>
                  <a:pt x="134" y="120"/>
                </a:lnTo>
                <a:lnTo>
                  <a:pt x="134" y="120"/>
                </a:lnTo>
                <a:lnTo>
                  <a:pt x="126" y="122"/>
                </a:lnTo>
                <a:lnTo>
                  <a:pt x="118" y="124"/>
                </a:lnTo>
                <a:lnTo>
                  <a:pt x="112" y="130"/>
                </a:lnTo>
                <a:lnTo>
                  <a:pt x="106" y="136"/>
                </a:lnTo>
                <a:lnTo>
                  <a:pt x="102" y="144"/>
                </a:lnTo>
                <a:lnTo>
                  <a:pt x="80" y="132"/>
                </a:lnTo>
                <a:lnTo>
                  <a:pt x="80" y="132"/>
                </a:lnTo>
                <a:lnTo>
                  <a:pt x="76" y="128"/>
                </a:lnTo>
                <a:lnTo>
                  <a:pt x="74" y="124"/>
                </a:lnTo>
                <a:lnTo>
                  <a:pt x="72" y="120"/>
                </a:lnTo>
                <a:lnTo>
                  <a:pt x="74" y="114"/>
                </a:lnTo>
                <a:lnTo>
                  <a:pt x="92" y="46"/>
                </a:lnTo>
                <a:lnTo>
                  <a:pt x="92" y="46"/>
                </a:lnTo>
                <a:lnTo>
                  <a:pt x="94" y="42"/>
                </a:lnTo>
                <a:lnTo>
                  <a:pt x="98" y="38"/>
                </a:lnTo>
                <a:lnTo>
                  <a:pt x="102" y="36"/>
                </a:lnTo>
                <a:lnTo>
                  <a:pt x="106" y="36"/>
                </a:lnTo>
                <a:lnTo>
                  <a:pt x="140" y="34"/>
                </a:lnTo>
                <a:lnTo>
                  <a:pt x="138" y="38"/>
                </a:lnTo>
                <a:lnTo>
                  <a:pt x="138" y="38"/>
                </a:lnTo>
                <a:lnTo>
                  <a:pt x="134" y="46"/>
                </a:lnTo>
                <a:lnTo>
                  <a:pt x="132" y="52"/>
                </a:lnTo>
                <a:lnTo>
                  <a:pt x="132" y="60"/>
                </a:lnTo>
                <a:lnTo>
                  <a:pt x="134" y="66"/>
                </a:lnTo>
                <a:lnTo>
                  <a:pt x="134" y="66"/>
                </a:lnTo>
                <a:lnTo>
                  <a:pt x="136" y="72"/>
                </a:lnTo>
                <a:lnTo>
                  <a:pt x="140" y="78"/>
                </a:lnTo>
                <a:lnTo>
                  <a:pt x="144" y="84"/>
                </a:lnTo>
                <a:lnTo>
                  <a:pt x="150" y="88"/>
                </a:lnTo>
                <a:lnTo>
                  <a:pt x="150" y="88"/>
                </a:lnTo>
                <a:lnTo>
                  <a:pt x="158" y="92"/>
                </a:lnTo>
                <a:lnTo>
                  <a:pt x="168" y="92"/>
                </a:lnTo>
                <a:lnTo>
                  <a:pt x="168" y="92"/>
                </a:lnTo>
                <a:lnTo>
                  <a:pt x="178" y="92"/>
                </a:lnTo>
                <a:lnTo>
                  <a:pt x="186" y="88"/>
                </a:lnTo>
                <a:lnTo>
                  <a:pt x="194" y="82"/>
                </a:lnTo>
                <a:lnTo>
                  <a:pt x="198" y="74"/>
                </a:lnTo>
                <a:lnTo>
                  <a:pt x="212" y="52"/>
                </a:lnTo>
                <a:lnTo>
                  <a:pt x="288" y="92"/>
                </a:lnTo>
                <a:lnTo>
                  <a:pt x="288" y="92"/>
                </a:lnTo>
                <a:lnTo>
                  <a:pt x="290" y="94"/>
                </a:lnTo>
                <a:lnTo>
                  <a:pt x="294" y="98"/>
                </a:lnTo>
                <a:lnTo>
                  <a:pt x="294" y="98"/>
                </a:lnTo>
                <a:lnTo>
                  <a:pt x="294" y="100"/>
                </a:lnTo>
                <a:lnTo>
                  <a:pt x="294" y="100"/>
                </a:lnTo>
                <a:lnTo>
                  <a:pt x="296" y="100"/>
                </a:lnTo>
                <a:lnTo>
                  <a:pt x="318" y="136"/>
                </a:lnTo>
                <a:lnTo>
                  <a:pt x="318" y="136"/>
                </a:lnTo>
                <a:lnTo>
                  <a:pt x="320" y="144"/>
                </a:lnTo>
                <a:lnTo>
                  <a:pt x="320" y="150"/>
                </a:lnTo>
                <a:lnTo>
                  <a:pt x="316" y="158"/>
                </a:lnTo>
                <a:lnTo>
                  <a:pt x="310" y="162"/>
                </a:lnTo>
                <a:lnTo>
                  <a:pt x="310" y="162"/>
                </a:lnTo>
                <a:close/>
                <a:moveTo>
                  <a:pt x="134" y="132"/>
                </a:moveTo>
                <a:lnTo>
                  <a:pt x="134" y="132"/>
                </a:lnTo>
                <a:lnTo>
                  <a:pt x="128" y="132"/>
                </a:lnTo>
                <a:lnTo>
                  <a:pt x="124" y="134"/>
                </a:lnTo>
                <a:lnTo>
                  <a:pt x="120" y="138"/>
                </a:lnTo>
                <a:lnTo>
                  <a:pt x="118" y="142"/>
                </a:lnTo>
                <a:lnTo>
                  <a:pt x="102" y="170"/>
                </a:lnTo>
                <a:lnTo>
                  <a:pt x="102" y="170"/>
                </a:lnTo>
                <a:lnTo>
                  <a:pt x="98" y="176"/>
                </a:lnTo>
                <a:lnTo>
                  <a:pt x="100" y="184"/>
                </a:lnTo>
                <a:lnTo>
                  <a:pt x="102" y="190"/>
                </a:lnTo>
                <a:lnTo>
                  <a:pt x="108" y="194"/>
                </a:lnTo>
                <a:lnTo>
                  <a:pt x="108" y="194"/>
                </a:lnTo>
                <a:lnTo>
                  <a:pt x="112" y="196"/>
                </a:lnTo>
                <a:lnTo>
                  <a:pt x="118" y="198"/>
                </a:lnTo>
                <a:lnTo>
                  <a:pt x="118" y="198"/>
                </a:lnTo>
                <a:lnTo>
                  <a:pt x="122" y="196"/>
                </a:lnTo>
                <a:lnTo>
                  <a:pt x="128" y="194"/>
                </a:lnTo>
                <a:lnTo>
                  <a:pt x="128" y="194"/>
                </a:lnTo>
                <a:lnTo>
                  <a:pt x="128" y="198"/>
                </a:lnTo>
                <a:lnTo>
                  <a:pt x="130" y="204"/>
                </a:lnTo>
                <a:lnTo>
                  <a:pt x="132" y="208"/>
                </a:lnTo>
                <a:lnTo>
                  <a:pt x="138" y="212"/>
                </a:lnTo>
                <a:lnTo>
                  <a:pt x="138" y="212"/>
                </a:lnTo>
                <a:lnTo>
                  <a:pt x="142" y="214"/>
                </a:lnTo>
                <a:lnTo>
                  <a:pt x="146" y="214"/>
                </a:lnTo>
                <a:lnTo>
                  <a:pt x="146" y="214"/>
                </a:lnTo>
                <a:lnTo>
                  <a:pt x="152" y="214"/>
                </a:lnTo>
                <a:lnTo>
                  <a:pt x="156" y="212"/>
                </a:lnTo>
                <a:lnTo>
                  <a:pt x="160" y="208"/>
                </a:lnTo>
                <a:lnTo>
                  <a:pt x="162" y="204"/>
                </a:lnTo>
                <a:lnTo>
                  <a:pt x="166" y="200"/>
                </a:lnTo>
                <a:lnTo>
                  <a:pt x="166" y="200"/>
                </a:lnTo>
                <a:lnTo>
                  <a:pt x="168" y="208"/>
                </a:lnTo>
                <a:lnTo>
                  <a:pt x="170" y="212"/>
                </a:lnTo>
                <a:lnTo>
                  <a:pt x="174" y="216"/>
                </a:lnTo>
                <a:lnTo>
                  <a:pt x="174" y="216"/>
                </a:lnTo>
                <a:lnTo>
                  <a:pt x="178" y="218"/>
                </a:lnTo>
                <a:lnTo>
                  <a:pt x="184" y="218"/>
                </a:lnTo>
                <a:lnTo>
                  <a:pt x="184" y="218"/>
                </a:lnTo>
                <a:lnTo>
                  <a:pt x="188" y="218"/>
                </a:lnTo>
                <a:lnTo>
                  <a:pt x="192" y="216"/>
                </a:lnTo>
                <a:lnTo>
                  <a:pt x="196" y="212"/>
                </a:lnTo>
                <a:lnTo>
                  <a:pt x="200" y="208"/>
                </a:lnTo>
                <a:lnTo>
                  <a:pt x="208" y="194"/>
                </a:lnTo>
                <a:lnTo>
                  <a:pt x="208" y="194"/>
                </a:lnTo>
                <a:lnTo>
                  <a:pt x="210" y="188"/>
                </a:lnTo>
                <a:lnTo>
                  <a:pt x="210" y="180"/>
                </a:lnTo>
                <a:lnTo>
                  <a:pt x="206" y="174"/>
                </a:lnTo>
                <a:lnTo>
                  <a:pt x="202" y="168"/>
                </a:lnTo>
                <a:lnTo>
                  <a:pt x="202" y="168"/>
                </a:lnTo>
                <a:lnTo>
                  <a:pt x="196" y="166"/>
                </a:lnTo>
                <a:lnTo>
                  <a:pt x="192" y="166"/>
                </a:lnTo>
                <a:lnTo>
                  <a:pt x="192" y="166"/>
                </a:lnTo>
                <a:lnTo>
                  <a:pt x="186" y="168"/>
                </a:lnTo>
                <a:lnTo>
                  <a:pt x="182" y="170"/>
                </a:lnTo>
                <a:lnTo>
                  <a:pt x="182" y="170"/>
                </a:lnTo>
                <a:lnTo>
                  <a:pt x="180" y="164"/>
                </a:lnTo>
                <a:lnTo>
                  <a:pt x="180" y="160"/>
                </a:lnTo>
                <a:lnTo>
                  <a:pt x="176" y="156"/>
                </a:lnTo>
                <a:lnTo>
                  <a:pt x="172" y="152"/>
                </a:lnTo>
                <a:lnTo>
                  <a:pt x="172" y="152"/>
                </a:lnTo>
                <a:lnTo>
                  <a:pt x="168" y="150"/>
                </a:lnTo>
                <a:lnTo>
                  <a:pt x="162" y="150"/>
                </a:lnTo>
                <a:lnTo>
                  <a:pt x="162" y="150"/>
                </a:lnTo>
                <a:lnTo>
                  <a:pt x="156" y="150"/>
                </a:lnTo>
                <a:lnTo>
                  <a:pt x="152" y="152"/>
                </a:lnTo>
                <a:lnTo>
                  <a:pt x="152" y="152"/>
                </a:lnTo>
                <a:lnTo>
                  <a:pt x="152" y="148"/>
                </a:lnTo>
                <a:lnTo>
                  <a:pt x="150" y="142"/>
                </a:lnTo>
                <a:lnTo>
                  <a:pt x="146" y="138"/>
                </a:lnTo>
                <a:lnTo>
                  <a:pt x="142" y="134"/>
                </a:lnTo>
                <a:lnTo>
                  <a:pt x="142" y="134"/>
                </a:lnTo>
                <a:lnTo>
                  <a:pt x="138" y="132"/>
                </a:lnTo>
                <a:lnTo>
                  <a:pt x="134" y="132"/>
                </a:lnTo>
                <a:close/>
                <a:moveTo>
                  <a:pt x="378" y="0"/>
                </a:moveTo>
                <a:lnTo>
                  <a:pt x="316" y="18"/>
                </a:lnTo>
                <a:lnTo>
                  <a:pt x="366" y="184"/>
                </a:lnTo>
                <a:lnTo>
                  <a:pt x="386" y="178"/>
                </a:lnTo>
                <a:lnTo>
                  <a:pt x="386" y="178"/>
                </a:lnTo>
                <a:lnTo>
                  <a:pt x="394" y="160"/>
                </a:lnTo>
                <a:lnTo>
                  <a:pt x="398" y="140"/>
                </a:lnTo>
                <a:lnTo>
                  <a:pt x="402" y="118"/>
                </a:lnTo>
                <a:lnTo>
                  <a:pt x="404" y="96"/>
                </a:lnTo>
                <a:lnTo>
                  <a:pt x="404" y="96"/>
                </a:lnTo>
                <a:lnTo>
                  <a:pt x="402" y="70"/>
                </a:lnTo>
                <a:lnTo>
                  <a:pt x="398" y="46"/>
                </a:lnTo>
                <a:lnTo>
                  <a:pt x="390" y="22"/>
                </a:lnTo>
                <a:lnTo>
                  <a:pt x="378" y="0"/>
                </a:lnTo>
                <a:lnTo>
                  <a:pt x="378" y="0"/>
                </a:lnTo>
                <a:close/>
                <a:moveTo>
                  <a:pt x="26" y="0"/>
                </a:moveTo>
                <a:lnTo>
                  <a:pt x="26" y="0"/>
                </a:lnTo>
                <a:lnTo>
                  <a:pt x="14" y="22"/>
                </a:lnTo>
                <a:lnTo>
                  <a:pt x="6" y="46"/>
                </a:lnTo>
                <a:lnTo>
                  <a:pt x="2" y="70"/>
                </a:lnTo>
                <a:lnTo>
                  <a:pt x="0" y="96"/>
                </a:lnTo>
                <a:lnTo>
                  <a:pt x="0" y="96"/>
                </a:lnTo>
                <a:lnTo>
                  <a:pt x="2" y="118"/>
                </a:lnTo>
                <a:lnTo>
                  <a:pt x="6" y="140"/>
                </a:lnTo>
                <a:lnTo>
                  <a:pt x="10" y="160"/>
                </a:lnTo>
                <a:lnTo>
                  <a:pt x="18" y="178"/>
                </a:lnTo>
                <a:lnTo>
                  <a:pt x="40" y="184"/>
                </a:lnTo>
                <a:lnTo>
                  <a:pt x="88" y="18"/>
                </a:lnTo>
                <a:lnTo>
                  <a:pt x="26" y="0"/>
                </a:lnTo>
                <a:close/>
                <a:moveTo>
                  <a:pt x="90" y="164"/>
                </a:moveTo>
                <a:lnTo>
                  <a:pt x="96" y="154"/>
                </a:lnTo>
                <a:lnTo>
                  <a:pt x="74" y="142"/>
                </a:lnTo>
                <a:lnTo>
                  <a:pt x="74" y="142"/>
                </a:lnTo>
                <a:lnTo>
                  <a:pt x="70" y="138"/>
                </a:lnTo>
                <a:lnTo>
                  <a:pt x="68" y="142"/>
                </a:lnTo>
                <a:lnTo>
                  <a:pt x="68" y="142"/>
                </a:lnTo>
                <a:lnTo>
                  <a:pt x="64" y="150"/>
                </a:lnTo>
                <a:lnTo>
                  <a:pt x="66" y="158"/>
                </a:lnTo>
                <a:lnTo>
                  <a:pt x="68" y="164"/>
                </a:lnTo>
                <a:lnTo>
                  <a:pt x="74" y="170"/>
                </a:lnTo>
                <a:lnTo>
                  <a:pt x="74" y="170"/>
                </a:lnTo>
                <a:lnTo>
                  <a:pt x="80" y="172"/>
                </a:lnTo>
                <a:lnTo>
                  <a:pt x="84" y="172"/>
                </a:lnTo>
                <a:lnTo>
                  <a:pt x="84" y="172"/>
                </a:lnTo>
                <a:lnTo>
                  <a:pt x="88" y="172"/>
                </a:lnTo>
                <a:lnTo>
                  <a:pt x="88" y="172"/>
                </a:lnTo>
                <a:lnTo>
                  <a:pt x="90" y="164"/>
                </a:lnTo>
                <a:lnTo>
                  <a:pt x="90" y="164"/>
                </a:lnTo>
                <a:close/>
                <a:moveTo>
                  <a:pt x="328" y="106"/>
                </a:moveTo>
                <a:lnTo>
                  <a:pt x="306" y="34"/>
                </a:lnTo>
                <a:lnTo>
                  <a:pt x="306" y="34"/>
                </a:lnTo>
                <a:lnTo>
                  <a:pt x="304" y="30"/>
                </a:lnTo>
                <a:lnTo>
                  <a:pt x="300" y="26"/>
                </a:lnTo>
                <a:lnTo>
                  <a:pt x="296" y="24"/>
                </a:lnTo>
                <a:lnTo>
                  <a:pt x="292" y="22"/>
                </a:lnTo>
                <a:lnTo>
                  <a:pt x="230" y="8"/>
                </a:lnTo>
                <a:lnTo>
                  <a:pt x="230" y="8"/>
                </a:lnTo>
                <a:lnTo>
                  <a:pt x="230" y="8"/>
                </a:lnTo>
                <a:lnTo>
                  <a:pt x="194" y="2"/>
                </a:lnTo>
                <a:lnTo>
                  <a:pt x="194" y="2"/>
                </a:lnTo>
                <a:lnTo>
                  <a:pt x="192" y="2"/>
                </a:lnTo>
                <a:lnTo>
                  <a:pt x="192" y="2"/>
                </a:lnTo>
                <a:lnTo>
                  <a:pt x="192" y="2"/>
                </a:lnTo>
                <a:lnTo>
                  <a:pt x="192" y="2"/>
                </a:lnTo>
                <a:lnTo>
                  <a:pt x="192" y="0"/>
                </a:lnTo>
                <a:lnTo>
                  <a:pt x="190" y="0"/>
                </a:lnTo>
                <a:lnTo>
                  <a:pt x="190" y="0"/>
                </a:lnTo>
                <a:lnTo>
                  <a:pt x="190" y="0"/>
                </a:lnTo>
                <a:lnTo>
                  <a:pt x="188" y="0"/>
                </a:lnTo>
                <a:lnTo>
                  <a:pt x="188" y="0"/>
                </a:lnTo>
                <a:lnTo>
                  <a:pt x="182" y="2"/>
                </a:lnTo>
                <a:lnTo>
                  <a:pt x="176" y="4"/>
                </a:lnTo>
                <a:lnTo>
                  <a:pt x="170" y="8"/>
                </a:lnTo>
                <a:lnTo>
                  <a:pt x="166" y="12"/>
                </a:lnTo>
                <a:lnTo>
                  <a:pt x="148" y="44"/>
                </a:lnTo>
                <a:lnTo>
                  <a:pt x="148" y="44"/>
                </a:lnTo>
                <a:lnTo>
                  <a:pt x="144" y="54"/>
                </a:lnTo>
                <a:lnTo>
                  <a:pt x="146" y="62"/>
                </a:lnTo>
                <a:lnTo>
                  <a:pt x="150" y="72"/>
                </a:lnTo>
                <a:lnTo>
                  <a:pt x="156" y="78"/>
                </a:lnTo>
                <a:lnTo>
                  <a:pt x="156" y="78"/>
                </a:lnTo>
                <a:lnTo>
                  <a:pt x="162" y="80"/>
                </a:lnTo>
                <a:lnTo>
                  <a:pt x="168" y="80"/>
                </a:lnTo>
                <a:lnTo>
                  <a:pt x="168" y="80"/>
                </a:lnTo>
                <a:lnTo>
                  <a:pt x="174" y="80"/>
                </a:lnTo>
                <a:lnTo>
                  <a:pt x="180" y="78"/>
                </a:lnTo>
                <a:lnTo>
                  <a:pt x="184" y="74"/>
                </a:lnTo>
                <a:lnTo>
                  <a:pt x="188" y="68"/>
                </a:lnTo>
                <a:lnTo>
                  <a:pt x="208" y="36"/>
                </a:lnTo>
                <a:lnTo>
                  <a:pt x="292" y="82"/>
                </a:lnTo>
                <a:lnTo>
                  <a:pt x="292" y="82"/>
                </a:lnTo>
                <a:lnTo>
                  <a:pt x="298" y="86"/>
                </a:lnTo>
                <a:lnTo>
                  <a:pt x="304" y="90"/>
                </a:lnTo>
                <a:lnTo>
                  <a:pt x="304" y="90"/>
                </a:lnTo>
                <a:lnTo>
                  <a:pt x="304" y="94"/>
                </a:lnTo>
                <a:lnTo>
                  <a:pt x="304" y="94"/>
                </a:lnTo>
                <a:lnTo>
                  <a:pt x="306" y="94"/>
                </a:lnTo>
                <a:lnTo>
                  <a:pt x="324" y="124"/>
                </a:lnTo>
                <a:lnTo>
                  <a:pt x="324" y="124"/>
                </a:lnTo>
                <a:lnTo>
                  <a:pt x="326" y="120"/>
                </a:lnTo>
                <a:lnTo>
                  <a:pt x="328" y="116"/>
                </a:lnTo>
                <a:lnTo>
                  <a:pt x="330" y="110"/>
                </a:lnTo>
                <a:lnTo>
                  <a:pt x="328" y="106"/>
                </a:lnTo>
                <a:lnTo>
                  <a:pt x="328" y="1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/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/>
          </a:p>
        </p:txBody>
      </p:sp>
      <p:sp>
        <p:nvSpPr>
          <p:cNvPr id="30" name="Rectangle 29"/>
          <p:cNvSpPr/>
          <p:nvPr/>
        </p:nvSpPr>
        <p:spPr>
          <a:xfrm>
            <a:off x="5158243" y="4511366"/>
            <a:ext cx="1659700" cy="21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Dlhodobé vzťahy</a:t>
            </a:r>
            <a:endParaRPr lang="en-US" sz="1380" b="1" i="1" kern="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88" name="Freeform 4959"/>
          <p:cNvSpPr>
            <a:spLocks noEditPoints="1"/>
          </p:cNvSpPr>
          <p:nvPr/>
        </p:nvSpPr>
        <p:spPr bwMode="auto">
          <a:xfrm>
            <a:off x="7620880" y="3759673"/>
            <a:ext cx="750254" cy="563545"/>
          </a:xfrm>
          <a:custGeom>
            <a:avLst/>
            <a:gdLst>
              <a:gd name="T0" fmla="*/ 348 w 360"/>
              <a:gd name="T1" fmla="*/ 0 h 280"/>
              <a:gd name="T2" fmla="*/ 8 w 360"/>
              <a:gd name="T3" fmla="*/ 0 h 280"/>
              <a:gd name="T4" fmla="*/ 0 w 360"/>
              <a:gd name="T5" fmla="*/ 8 h 280"/>
              <a:gd name="T6" fmla="*/ 8 w 360"/>
              <a:gd name="T7" fmla="*/ 242 h 280"/>
              <a:gd name="T8" fmla="*/ 180 w 360"/>
              <a:gd name="T9" fmla="*/ 280 h 280"/>
              <a:gd name="T10" fmla="*/ 358 w 360"/>
              <a:gd name="T11" fmla="*/ 238 h 280"/>
              <a:gd name="T12" fmla="*/ 360 w 360"/>
              <a:gd name="T13" fmla="*/ 4 h 280"/>
              <a:gd name="T14" fmla="*/ 20 w 360"/>
              <a:gd name="T15" fmla="*/ 224 h 280"/>
              <a:gd name="T16" fmla="*/ 200 w 360"/>
              <a:gd name="T17" fmla="*/ 54 h 280"/>
              <a:gd name="T18" fmla="*/ 334 w 360"/>
              <a:gd name="T19" fmla="*/ 26 h 280"/>
              <a:gd name="T20" fmla="*/ 338 w 360"/>
              <a:gd name="T21" fmla="*/ 36 h 280"/>
              <a:gd name="T22" fmla="*/ 204 w 360"/>
              <a:gd name="T23" fmla="*/ 72 h 280"/>
              <a:gd name="T24" fmla="*/ 196 w 360"/>
              <a:gd name="T25" fmla="*/ 72 h 280"/>
              <a:gd name="T26" fmla="*/ 194 w 360"/>
              <a:gd name="T27" fmla="*/ 58 h 280"/>
              <a:gd name="T28" fmla="*/ 200 w 360"/>
              <a:gd name="T29" fmla="*/ 90 h 280"/>
              <a:gd name="T30" fmla="*/ 270 w 360"/>
              <a:gd name="T31" fmla="*/ 76 h 280"/>
              <a:gd name="T32" fmla="*/ 274 w 360"/>
              <a:gd name="T33" fmla="*/ 86 h 280"/>
              <a:gd name="T34" fmla="*/ 204 w 360"/>
              <a:gd name="T35" fmla="*/ 108 h 280"/>
              <a:gd name="T36" fmla="*/ 196 w 360"/>
              <a:gd name="T37" fmla="*/ 106 h 280"/>
              <a:gd name="T38" fmla="*/ 194 w 360"/>
              <a:gd name="T39" fmla="*/ 94 h 280"/>
              <a:gd name="T40" fmla="*/ 340 w 360"/>
              <a:gd name="T41" fmla="*/ 168 h 280"/>
              <a:gd name="T42" fmla="*/ 336 w 360"/>
              <a:gd name="T43" fmla="*/ 174 h 280"/>
              <a:gd name="T44" fmla="*/ 326 w 360"/>
              <a:gd name="T45" fmla="*/ 172 h 280"/>
              <a:gd name="T46" fmla="*/ 284 w 360"/>
              <a:gd name="T47" fmla="*/ 192 h 280"/>
              <a:gd name="T48" fmla="*/ 210 w 360"/>
              <a:gd name="T49" fmla="*/ 242 h 280"/>
              <a:gd name="T50" fmla="*/ 196 w 360"/>
              <a:gd name="T51" fmla="*/ 246 h 280"/>
              <a:gd name="T52" fmla="*/ 192 w 360"/>
              <a:gd name="T53" fmla="*/ 236 h 280"/>
              <a:gd name="T54" fmla="*/ 234 w 360"/>
              <a:gd name="T55" fmla="*/ 156 h 280"/>
              <a:gd name="T56" fmla="*/ 280 w 360"/>
              <a:gd name="T57" fmla="*/ 170 h 280"/>
              <a:gd name="T58" fmla="*/ 290 w 360"/>
              <a:gd name="T59" fmla="*/ 134 h 280"/>
              <a:gd name="T60" fmla="*/ 298 w 360"/>
              <a:gd name="T61" fmla="*/ 124 h 280"/>
              <a:gd name="T62" fmla="*/ 336 w 360"/>
              <a:gd name="T63" fmla="*/ 124 h 280"/>
              <a:gd name="T64" fmla="*/ 340 w 360"/>
              <a:gd name="T65" fmla="*/ 168 h 280"/>
              <a:gd name="T66" fmla="*/ 46 w 360"/>
              <a:gd name="T67" fmla="*/ 68 h 280"/>
              <a:gd name="T68" fmla="*/ 38 w 360"/>
              <a:gd name="T69" fmla="*/ 60 h 280"/>
              <a:gd name="T70" fmla="*/ 42 w 360"/>
              <a:gd name="T71" fmla="*/ 50 h 280"/>
              <a:gd name="T72" fmla="*/ 140 w 360"/>
              <a:gd name="T73" fmla="*/ 68 h 280"/>
              <a:gd name="T74" fmla="*/ 148 w 360"/>
              <a:gd name="T75" fmla="*/ 80 h 280"/>
              <a:gd name="T76" fmla="*/ 138 w 360"/>
              <a:gd name="T77" fmla="*/ 88 h 280"/>
              <a:gd name="T78" fmla="*/ 70 w 360"/>
              <a:gd name="T79" fmla="*/ 126 h 280"/>
              <a:gd name="T80" fmla="*/ 44 w 360"/>
              <a:gd name="T81" fmla="*/ 142 h 280"/>
              <a:gd name="T82" fmla="*/ 38 w 360"/>
              <a:gd name="T83" fmla="*/ 168 h 280"/>
              <a:gd name="T84" fmla="*/ 50 w 360"/>
              <a:gd name="T85" fmla="*/ 202 h 280"/>
              <a:gd name="T86" fmla="*/ 78 w 360"/>
              <a:gd name="T87" fmla="*/ 218 h 280"/>
              <a:gd name="T88" fmla="*/ 98 w 360"/>
              <a:gd name="T89" fmla="*/ 212 h 280"/>
              <a:gd name="T90" fmla="*/ 116 w 360"/>
              <a:gd name="T91" fmla="*/ 186 h 280"/>
              <a:gd name="T92" fmla="*/ 128 w 360"/>
              <a:gd name="T93" fmla="*/ 166 h 280"/>
              <a:gd name="T94" fmla="*/ 116 w 360"/>
              <a:gd name="T95" fmla="*/ 132 h 280"/>
              <a:gd name="T96" fmla="*/ 88 w 360"/>
              <a:gd name="T97" fmla="*/ 114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60" h="280">
                <a:moveTo>
                  <a:pt x="356" y="2"/>
                </a:moveTo>
                <a:lnTo>
                  <a:pt x="356" y="2"/>
                </a:lnTo>
                <a:lnTo>
                  <a:pt x="352" y="0"/>
                </a:lnTo>
                <a:lnTo>
                  <a:pt x="348" y="0"/>
                </a:lnTo>
                <a:lnTo>
                  <a:pt x="180" y="38"/>
                </a:lnTo>
                <a:lnTo>
                  <a:pt x="12" y="0"/>
                </a:lnTo>
                <a:lnTo>
                  <a:pt x="12" y="0"/>
                </a:lnTo>
                <a:lnTo>
                  <a:pt x="8" y="0"/>
                </a:lnTo>
                <a:lnTo>
                  <a:pt x="4" y="2"/>
                </a:lnTo>
                <a:lnTo>
                  <a:pt x="4" y="2"/>
                </a:lnTo>
                <a:lnTo>
                  <a:pt x="0" y="4"/>
                </a:lnTo>
                <a:lnTo>
                  <a:pt x="0" y="8"/>
                </a:lnTo>
                <a:lnTo>
                  <a:pt x="0" y="232"/>
                </a:lnTo>
                <a:lnTo>
                  <a:pt x="0" y="232"/>
                </a:lnTo>
                <a:lnTo>
                  <a:pt x="2" y="238"/>
                </a:lnTo>
                <a:lnTo>
                  <a:pt x="8" y="242"/>
                </a:lnTo>
                <a:lnTo>
                  <a:pt x="178" y="280"/>
                </a:lnTo>
                <a:lnTo>
                  <a:pt x="178" y="280"/>
                </a:lnTo>
                <a:lnTo>
                  <a:pt x="180" y="280"/>
                </a:lnTo>
                <a:lnTo>
                  <a:pt x="180" y="280"/>
                </a:lnTo>
                <a:lnTo>
                  <a:pt x="182" y="280"/>
                </a:lnTo>
                <a:lnTo>
                  <a:pt x="352" y="242"/>
                </a:lnTo>
                <a:lnTo>
                  <a:pt x="352" y="242"/>
                </a:lnTo>
                <a:lnTo>
                  <a:pt x="358" y="238"/>
                </a:lnTo>
                <a:lnTo>
                  <a:pt x="360" y="232"/>
                </a:lnTo>
                <a:lnTo>
                  <a:pt x="360" y="8"/>
                </a:lnTo>
                <a:lnTo>
                  <a:pt x="360" y="8"/>
                </a:lnTo>
                <a:lnTo>
                  <a:pt x="360" y="4"/>
                </a:lnTo>
                <a:lnTo>
                  <a:pt x="356" y="2"/>
                </a:lnTo>
                <a:lnTo>
                  <a:pt x="356" y="2"/>
                </a:lnTo>
                <a:close/>
                <a:moveTo>
                  <a:pt x="170" y="258"/>
                </a:moveTo>
                <a:lnTo>
                  <a:pt x="20" y="224"/>
                </a:lnTo>
                <a:lnTo>
                  <a:pt x="20" y="22"/>
                </a:lnTo>
                <a:lnTo>
                  <a:pt x="170" y="56"/>
                </a:lnTo>
                <a:lnTo>
                  <a:pt x="170" y="258"/>
                </a:lnTo>
                <a:close/>
                <a:moveTo>
                  <a:pt x="200" y="54"/>
                </a:moveTo>
                <a:lnTo>
                  <a:pt x="326" y="24"/>
                </a:lnTo>
                <a:lnTo>
                  <a:pt x="326" y="24"/>
                </a:lnTo>
                <a:lnTo>
                  <a:pt x="330" y="24"/>
                </a:lnTo>
                <a:lnTo>
                  <a:pt x="334" y="26"/>
                </a:lnTo>
                <a:lnTo>
                  <a:pt x="336" y="28"/>
                </a:lnTo>
                <a:lnTo>
                  <a:pt x="338" y="32"/>
                </a:lnTo>
                <a:lnTo>
                  <a:pt x="338" y="32"/>
                </a:lnTo>
                <a:lnTo>
                  <a:pt x="338" y="36"/>
                </a:lnTo>
                <a:lnTo>
                  <a:pt x="336" y="40"/>
                </a:lnTo>
                <a:lnTo>
                  <a:pt x="334" y="42"/>
                </a:lnTo>
                <a:lnTo>
                  <a:pt x="330" y="44"/>
                </a:lnTo>
                <a:lnTo>
                  <a:pt x="204" y="72"/>
                </a:lnTo>
                <a:lnTo>
                  <a:pt x="204" y="72"/>
                </a:lnTo>
                <a:lnTo>
                  <a:pt x="202" y="74"/>
                </a:lnTo>
                <a:lnTo>
                  <a:pt x="202" y="74"/>
                </a:lnTo>
                <a:lnTo>
                  <a:pt x="196" y="72"/>
                </a:lnTo>
                <a:lnTo>
                  <a:pt x="192" y="66"/>
                </a:lnTo>
                <a:lnTo>
                  <a:pt x="192" y="66"/>
                </a:lnTo>
                <a:lnTo>
                  <a:pt x="192" y="62"/>
                </a:lnTo>
                <a:lnTo>
                  <a:pt x="194" y="58"/>
                </a:lnTo>
                <a:lnTo>
                  <a:pt x="196" y="56"/>
                </a:lnTo>
                <a:lnTo>
                  <a:pt x="200" y="54"/>
                </a:lnTo>
                <a:lnTo>
                  <a:pt x="200" y="54"/>
                </a:lnTo>
                <a:close/>
                <a:moveTo>
                  <a:pt x="200" y="90"/>
                </a:moveTo>
                <a:lnTo>
                  <a:pt x="262" y="74"/>
                </a:lnTo>
                <a:lnTo>
                  <a:pt x="262" y="74"/>
                </a:lnTo>
                <a:lnTo>
                  <a:pt x="266" y="74"/>
                </a:lnTo>
                <a:lnTo>
                  <a:pt x="270" y="76"/>
                </a:lnTo>
                <a:lnTo>
                  <a:pt x="274" y="78"/>
                </a:lnTo>
                <a:lnTo>
                  <a:pt x="274" y="82"/>
                </a:lnTo>
                <a:lnTo>
                  <a:pt x="274" y="82"/>
                </a:lnTo>
                <a:lnTo>
                  <a:pt x="274" y="86"/>
                </a:lnTo>
                <a:lnTo>
                  <a:pt x="274" y="90"/>
                </a:lnTo>
                <a:lnTo>
                  <a:pt x="270" y="92"/>
                </a:lnTo>
                <a:lnTo>
                  <a:pt x="268" y="94"/>
                </a:lnTo>
                <a:lnTo>
                  <a:pt x="204" y="108"/>
                </a:lnTo>
                <a:lnTo>
                  <a:pt x="204" y="108"/>
                </a:lnTo>
                <a:lnTo>
                  <a:pt x="202" y="108"/>
                </a:lnTo>
                <a:lnTo>
                  <a:pt x="202" y="108"/>
                </a:lnTo>
                <a:lnTo>
                  <a:pt x="196" y="106"/>
                </a:lnTo>
                <a:lnTo>
                  <a:pt x="192" y="102"/>
                </a:lnTo>
                <a:lnTo>
                  <a:pt x="192" y="102"/>
                </a:lnTo>
                <a:lnTo>
                  <a:pt x="192" y="98"/>
                </a:lnTo>
                <a:lnTo>
                  <a:pt x="194" y="94"/>
                </a:lnTo>
                <a:lnTo>
                  <a:pt x="196" y="90"/>
                </a:lnTo>
                <a:lnTo>
                  <a:pt x="200" y="90"/>
                </a:lnTo>
                <a:lnTo>
                  <a:pt x="200" y="90"/>
                </a:lnTo>
                <a:close/>
                <a:moveTo>
                  <a:pt x="340" y="168"/>
                </a:moveTo>
                <a:lnTo>
                  <a:pt x="340" y="168"/>
                </a:lnTo>
                <a:lnTo>
                  <a:pt x="340" y="172"/>
                </a:lnTo>
                <a:lnTo>
                  <a:pt x="336" y="174"/>
                </a:lnTo>
                <a:lnTo>
                  <a:pt x="336" y="174"/>
                </a:lnTo>
                <a:lnTo>
                  <a:pt x="332" y="176"/>
                </a:lnTo>
                <a:lnTo>
                  <a:pt x="332" y="176"/>
                </a:lnTo>
                <a:lnTo>
                  <a:pt x="330" y="174"/>
                </a:lnTo>
                <a:lnTo>
                  <a:pt x="326" y="172"/>
                </a:lnTo>
                <a:lnTo>
                  <a:pt x="316" y="162"/>
                </a:lnTo>
                <a:lnTo>
                  <a:pt x="288" y="190"/>
                </a:lnTo>
                <a:lnTo>
                  <a:pt x="288" y="190"/>
                </a:lnTo>
                <a:lnTo>
                  <a:pt x="284" y="192"/>
                </a:lnTo>
                <a:lnTo>
                  <a:pt x="278" y="192"/>
                </a:lnTo>
                <a:lnTo>
                  <a:pt x="246" y="178"/>
                </a:lnTo>
                <a:lnTo>
                  <a:pt x="210" y="242"/>
                </a:lnTo>
                <a:lnTo>
                  <a:pt x="210" y="242"/>
                </a:lnTo>
                <a:lnTo>
                  <a:pt x="206" y="246"/>
                </a:lnTo>
                <a:lnTo>
                  <a:pt x="200" y="248"/>
                </a:lnTo>
                <a:lnTo>
                  <a:pt x="200" y="248"/>
                </a:lnTo>
                <a:lnTo>
                  <a:pt x="196" y="246"/>
                </a:lnTo>
                <a:lnTo>
                  <a:pt x="196" y="246"/>
                </a:lnTo>
                <a:lnTo>
                  <a:pt x="194" y="244"/>
                </a:lnTo>
                <a:lnTo>
                  <a:pt x="192" y="240"/>
                </a:lnTo>
                <a:lnTo>
                  <a:pt x="192" y="236"/>
                </a:lnTo>
                <a:lnTo>
                  <a:pt x="192" y="234"/>
                </a:lnTo>
                <a:lnTo>
                  <a:pt x="232" y="160"/>
                </a:lnTo>
                <a:lnTo>
                  <a:pt x="232" y="160"/>
                </a:lnTo>
                <a:lnTo>
                  <a:pt x="234" y="156"/>
                </a:lnTo>
                <a:lnTo>
                  <a:pt x="238" y="154"/>
                </a:lnTo>
                <a:lnTo>
                  <a:pt x="242" y="154"/>
                </a:lnTo>
                <a:lnTo>
                  <a:pt x="246" y="154"/>
                </a:lnTo>
                <a:lnTo>
                  <a:pt x="280" y="170"/>
                </a:lnTo>
                <a:lnTo>
                  <a:pt x="302" y="148"/>
                </a:lnTo>
                <a:lnTo>
                  <a:pt x="292" y="138"/>
                </a:lnTo>
                <a:lnTo>
                  <a:pt x="292" y="138"/>
                </a:lnTo>
                <a:lnTo>
                  <a:pt x="290" y="134"/>
                </a:lnTo>
                <a:lnTo>
                  <a:pt x="290" y="128"/>
                </a:lnTo>
                <a:lnTo>
                  <a:pt x="290" y="128"/>
                </a:lnTo>
                <a:lnTo>
                  <a:pt x="292" y="126"/>
                </a:lnTo>
                <a:lnTo>
                  <a:pt x="298" y="124"/>
                </a:lnTo>
                <a:lnTo>
                  <a:pt x="298" y="124"/>
                </a:lnTo>
                <a:lnTo>
                  <a:pt x="332" y="124"/>
                </a:lnTo>
                <a:lnTo>
                  <a:pt x="332" y="124"/>
                </a:lnTo>
                <a:lnTo>
                  <a:pt x="336" y="124"/>
                </a:lnTo>
                <a:lnTo>
                  <a:pt x="338" y="126"/>
                </a:lnTo>
                <a:lnTo>
                  <a:pt x="340" y="128"/>
                </a:lnTo>
                <a:lnTo>
                  <a:pt x="340" y="132"/>
                </a:lnTo>
                <a:lnTo>
                  <a:pt x="340" y="168"/>
                </a:lnTo>
                <a:close/>
                <a:moveTo>
                  <a:pt x="138" y="88"/>
                </a:moveTo>
                <a:lnTo>
                  <a:pt x="138" y="88"/>
                </a:lnTo>
                <a:lnTo>
                  <a:pt x="136" y="88"/>
                </a:lnTo>
                <a:lnTo>
                  <a:pt x="46" y="68"/>
                </a:lnTo>
                <a:lnTo>
                  <a:pt x="46" y="68"/>
                </a:lnTo>
                <a:lnTo>
                  <a:pt x="42" y="66"/>
                </a:lnTo>
                <a:lnTo>
                  <a:pt x="40" y="62"/>
                </a:lnTo>
                <a:lnTo>
                  <a:pt x="38" y="60"/>
                </a:lnTo>
                <a:lnTo>
                  <a:pt x="38" y="56"/>
                </a:lnTo>
                <a:lnTo>
                  <a:pt x="38" y="56"/>
                </a:lnTo>
                <a:lnTo>
                  <a:pt x="40" y="52"/>
                </a:lnTo>
                <a:lnTo>
                  <a:pt x="42" y="50"/>
                </a:lnTo>
                <a:lnTo>
                  <a:pt x="46" y="48"/>
                </a:lnTo>
                <a:lnTo>
                  <a:pt x="50" y="48"/>
                </a:lnTo>
                <a:lnTo>
                  <a:pt x="140" y="68"/>
                </a:lnTo>
                <a:lnTo>
                  <a:pt x="140" y="68"/>
                </a:lnTo>
                <a:lnTo>
                  <a:pt x="144" y="70"/>
                </a:lnTo>
                <a:lnTo>
                  <a:pt x="146" y="72"/>
                </a:lnTo>
                <a:lnTo>
                  <a:pt x="148" y="76"/>
                </a:lnTo>
                <a:lnTo>
                  <a:pt x="148" y="80"/>
                </a:lnTo>
                <a:lnTo>
                  <a:pt x="148" y="80"/>
                </a:lnTo>
                <a:lnTo>
                  <a:pt x="144" y="86"/>
                </a:lnTo>
                <a:lnTo>
                  <a:pt x="138" y="88"/>
                </a:lnTo>
                <a:lnTo>
                  <a:pt x="138" y="88"/>
                </a:lnTo>
                <a:close/>
                <a:moveTo>
                  <a:pt x="78" y="172"/>
                </a:moveTo>
                <a:lnTo>
                  <a:pt x="78" y="126"/>
                </a:lnTo>
                <a:lnTo>
                  <a:pt x="78" y="126"/>
                </a:lnTo>
                <a:lnTo>
                  <a:pt x="70" y="126"/>
                </a:lnTo>
                <a:lnTo>
                  <a:pt x="62" y="128"/>
                </a:lnTo>
                <a:lnTo>
                  <a:pt x="56" y="132"/>
                </a:lnTo>
                <a:lnTo>
                  <a:pt x="50" y="136"/>
                </a:lnTo>
                <a:lnTo>
                  <a:pt x="44" y="142"/>
                </a:lnTo>
                <a:lnTo>
                  <a:pt x="42" y="150"/>
                </a:lnTo>
                <a:lnTo>
                  <a:pt x="40" y="158"/>
                </a:lnTo>
                <a:lnTo>
                  <a:pt x="38" y="168"/>
                </a:lnTo>
                <a:lnTo>
                  <a:pt x="38" y="168"/>
                </a:lnTo>
                <a:lnTo>
                  <a:pt x="40" y="176"/>
                </a:lnTo>
                <a:lnTo>
                  <a:pt x="42" y="186"/>
                </a:lnTo>
                <a:lnTo>
                  <a:pt x="44" y="194"/>
                </a:lnTo>
                <a:lnTo>
                  <a:pt x="50" y="202"/>
                </a:lnTo>
                <a:lnTo>
                  <a:pt x="56" y="208"/>
                </a:lnTo>
                <a:lnTo>
                  <a:pt x="62" y="212"/>
                </a:lnTo>
                <a:lnTo>
                  <a:pt x="70" y="216"/>
                </a:lnTo>
                <a:lnTo>
                  <a:pt x="78" y="218"/>
                </a:lnTo>
                <a:lnTo>
                  <a:pt x="78" y="218"/>
                </a:lnTo>
                <a:lnTo>
                  <a:pt x="84" y="218"/>
                </a:lnTo>
                <a:lnTo>
                  <a:pt x="92" y="216"/>
                </a:lnTo>
                <a:lnTo>
                  <a:pt x="98" y="212"/>
                </a:lnTo>
                <a:lnTo>
                  <a:pt x="104" y="208"/>
                </a:lnTo>
                <a:lnTo>
                  <a:pt x="110" y="202"/>
                </a:lnTo>
                <a:lnTo>
                  <a:pt x="114" y="194"/>
                </a:lnTo>
                <a:lnTo>
                  <a:pt x="116" y="186"/>
                </a:lnTo>
                <a:lnTo>
                  <a:pt x="116" y="176"/>
                </a:lnTo>
                <a:lnTo>
                  <a:pt x="78" y="172"/>
                </a:lnTo>
                <a:close/>
                <a:moveTo>
                  <a:pt x="128" y="166"/>
                </a:moveTo>
                <a:lnTo>
                  <a:pt x="128" y="166"/>
                </a:lnTo>
                <a:lnTo>
                  <a:pt x="126" y="156"/>
                </a:lnTo>
                <a:lnTo>
                  <a:pt x="124" y="146"/>
                </a:lnTo>
                <a:lnTo>
                  <a:pt x="122" y="138"/>
                </a:lnTo>
                <a:lnTo>
                  <a:pt x="116" y="132"/>
                </a:lnTo>
                <a:lnTo>
                  <a:pt x="110" y="126"/>
                </a:lnTo>
                <a:lnTo>
                  <a:pt x="104" y="120"/>
                </a:lnTo>
                <a:lnTo>
                  <a:pt x="96" y="116"/>
                </a:lnTo>
                <a:lnTo>
                  <a:pt x="88" y="114"/>
                </a:lnTo>
                <a:lnTo>
                  <a:pt x="88" y="160"/>
                </a:lnTo>
                <a:lnTo>
                  <a:pt x="128" y="16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1923" tIns="40962" rIns="81923" bIns="40962" numCol="1" anchor="t" anchorCtr="0" compatLnSpc="1">
            <a:prstTxWarp prst="textNoShape">
              <a:avLst/>
            </a:prstTxWarp>
          </a:bodyPr>
          <a:lstStyle/>
          <a:p>
            <a:endParaRPr lang="en-US" sz="1435" dirty="0"/>
          </a:p>
        </p:txBody>
      </p:sp>
      <p:sp>
        <p:nvSpPr>
          <p:cNvPr id="89" name="Rectangle 88"/>
          <p:cNvSpPr/>
          <p:nvPr/>
        </p:nvSpPr>
        <p:spPr>
          <a:xfrm>
            <a:off x="7106727" y="4511367"/>
            <a:ext cx="1672542" cy="637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sk-SK" sz="1380" b="1" i="1" kern="0" dirty="0">
                <a:solidFill>
                  <a:schemeClr val="bg1"/>
                </a:solidFill>
                <a:latin typeface="+mj-lt"/>
                <a:cs typeface="Arial" charset="0"/>
              </a:rPr>
              <a:t>Trvácnosť a udržateľnosť riešení</a:t>
            </a:r>
            <a:endParaRPr lang="en-US" sz="1380" b="1" i="1" kern="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pic>
        <p:nvPicPr>
          <p:cNvPr id="90" name="Picture 8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6" y="6343915"/>
            <a:ext cx="931496" cy="706347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207174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50183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50184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50185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50186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50222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3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4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5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6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7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50187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50216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7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8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9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0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21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50188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50210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1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4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15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50189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50204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5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50190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50198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199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20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50191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50192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193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19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19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19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5019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50179" name="Title 1"/>
          <p:cNvSpPr>
            <a:spLocks noGrp="1"/>
          </p:cNvSpPr>
          <p:nvPr>
            <p:ph type="ctrTitle"/>
          </p:nvPr>
        </p:nvSpPr>
        <p:spPr>
          <a:xfrm>
            <a:off x="587375" y="777875"/>
            <a:ext cx="8883650" cy="1208088"/>
          </a:xfrm>
        </p:spPr>
        <p:txBody>
          <a:bodyPr/>
          <a:lstStyle/>
          <a:p>
            <a:pPr eaLnBrk="1" hangingPunct="1"/>
            <a:r>
              <a:rPr lang="sk-SK" dirty="0" smtClean="0"/>
              <a:t>Kontakt</a:t>
            </a:r>
            <a:endParaRPr lang="en-GB" dirty="0" smtClean="0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507250" y="1893843"/>
            <a:ext cx="3521075" cy="213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7256" tIns="48629" rIns="97256" bIns="48629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  <a:latin typeface="Georgia" pitchFamily="18" charset="0"/>
              </a:rPr>
              <a:t>Pavel </a:t>
            </a:r>
            <a:r>
              <a:rPr lang="en-GB" sz="1500" b="1" dirty="0" err="1">
                <a:solidFill>
                  <a:schemeClr val="bg1"/>
                </a:solidFill>
                <a:latin typeface="Georgia" pitchFamily="18" charset="0"/>
              </a:rPr>
              <a:t>Dvorn</a:t>
            </a:r>
            <a:r>
              <a:rPr lang="sk-SK" sz="1500" b="1" dirty="0">
                <a:solidFill>
                  <a:schemeClr val="bg1"/>
                </a:solidFill>
                <a:latin typeface="Georgia" pitchFamily="18" charset="0"/>
              </a:rPr>
              <a:t>á</a:t>
            </a:r>
            <a:r>
              <a:rPr lang="en-GB" sz="1500" b="1" dirty="0">
                <a:solidFill>
                  <a:schemeClr val="bg1"/>
                </a:solidFill>
                <a:latin typeface="Georgia" pitchFamily="18" charset="0"/>
              </a:rPr>
              <a:t>k </a:t>
            </a:r>
          </a:p>
          <a:p>
            <a:r>
              <a:rPr lang="sk-SK" sz="1301" dirty="0">
                <a:solidFill>
                  <a:schemeClr val="bg1"/>
                </a:solidFill>
                <a:latin typeface="Georgia" pitchFamily="18" charset="0"/>
              </a:rPr>
              <a:t>Direktor</a:t>
            </a:r>
            <a:r>
              <a:rPr lang="en-GB" sz="1301" dirty="0">
                <a:solidFill>
                  <a:schemeClr val="bg1"/>
                </a:solidFill>
                <a:latin typeface="Georgia" pitchFamily="18" charset="0"/>
              </a:rPr>
              <a:t>, PwC </a:t>
            </a:r>
            <a:r>
              <a:rPr lang="sk-SK" sz="1301" dirty="0">
                <a:solidFill>
                  <a:schemeClr val="bg1"/>
                </a:solidFill>
                <a:latin typeface="Georgia" pitchFamily="18" charset="0"/>
              </a:rPr>
              <a:t>Advisory</a:t>
            </a:r>
            <a:endParaRPr lang="en-GB" sz="1301" dirty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en-GB" sz="1301" dirty="0">
                <a:solidFill>
                  <a:schemeClr val="bg1"/>
                </a:solidFill>
                <a:latin typeface="Georgia" pitchFamily="18" charset="0"/>
              </a:rPr>
              <a:t>Tel.: +421 903 422 945</a:t>
            </a:r>
          </a:p>
          <a:p>
            <a:r>
              <a:rPr lang="en-GB" sz="1301" dirty="0">
                <a:solidFill>
                  <a:schemeClr val="bg1"/>
                </a:solidFill>
                <a:latin typeface="Georgia" pitchFamily="18" charset="0"/>
              </a:rPr>
              <a:t>E-mail: </a:t>
            </a:r>
            <a:r>
              <a:rPr lang="en-GB" sz="1301" dirty="0" smtClean="0">
                <a:solidFill>
                  <a:schemeClr val="bg1"/>
                </a:solidFill>
                <a:latin typeface="Georgia" pitchFamily="18" charset="0"/>
              </a:rPr>
              <a:t>pavel.dvornak@pwc.com</a:t>
            </a:r>
            <a:endParaRPr lang="sk-SK" sz="1301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k-SK" sz="1301" dirty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k-SK" sz="1301" dirty="0" smtClean="0">
                <a:solidFill>
                  <a:schemeClr val="bg1"/>
                </a:solidFill>
                <a:latin typeface="Georgia" pitchFamily="18" charset="0"/>
              </a:rPr>
              <a:t>Richard Hurka</a:t>
            </a:r>
          </a:p>
          <a:p>
            <a:r>
              <a:rPr lang="sk-SK" sz="1301" dirty="0" smtClean="0">
                <a:solidFill>
                  <a:schemeClr val="bg1"/>
                </a:solidFill>
                <a:latin typeface="Georgia" pitchFamily="18" charset="0"/>
              </a:rPr>
              <a:t>Senior </a:t>
            </a:r>
            <a:r>
              <a:rPr lang="sk-SK" sz="1301" dirty="0" err="1" smtClean="0">
                <a:solidFill>
                  <a:schemeClr val="bg1"/>
                </a:solidFill>
                <a:latin typeface="Georgia" pitchFamily="18" charset="0"/>
              </a:rPr>
              <a:t>Consultant</a:t>
            </a:r>
            <a:r>
              <a:rPr lang="sk-SK" sz="1301" dirty="0" smtClean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sk-SK" sz="1301" dirty="0" err="1" smtClean="0">
                <a:solidFill>
                  <a:schemeClr val="bg1"/>
                </a:solidFill>
                <a:latin typeface="Georgia" pitchFamily="18" charset="0"/>
              </a:rPr>
              <a:t>PwC</a:t>
            </a:r>
            <a:r>
              <a:rPr lang="sk-SK" sz="130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sk-SK" sz="1301" dirty="0" err="1" smtClean="0">
                <a:solidFill>
                  <a:schemeClr val="bg1"/>
                </a:solidFill>
                <a:latin typeface="Georgia" pitchFamily="18" charset="0"/>
              </a:rPr>
              <a:t>Advisory</a:t>
            </a:r>
            <a:endParaRPr lang="sk-SK" sz="1301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k-SK" sz="1301" dirty="0" smtClean="0">
                <a:solidFill>
                  <a:schemeClr val="bg1"/>
                </a:solidFill>
                <a:latin typeface="Georgia" pitchFamily="18" charset="0"/>
              </a:rPr>
              <a:t>Tel.“ +421 654 539</a:t>
            </a:r>
          </a:p>
          <a:p>
            <a:r>
              <a:rPr lang="sk-SK" sz="1301" dirty="0" smtClean="0">
                <a:solidFill>
                  <a:schemeClr val="bg1"/>
                </a:solidFill>
                <a:latin typeface="Georgia" pitchFamily="18" charset="0"/>
              </a:rPr>
              <a:t>E-mail: richard.hurka@pwc.com</a:t>
            </a:r>
          </a:p>
          <a:p>
            <a:endParaRPr lang="en-GB" sz="130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0182" name="Text Placeholder 2"/>
          <p:cNvSpPr txBox="1">
            <a:spLocks/>
          </p:cNvSpPr>
          <p:nvPr/>
        </p:nvSpPr>
        <p:spPr bwMode="auto">
          <a:xfrm>
            <a:off x="477838" y="5974433"/>
            <a:ext cx="8883651" cy="1583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7256" tIns="48629" rIns="97256" bIns="48629"/>
          <a:lstStyle/>
          <a:p>
            <a:pPr indent="-288893">
              <a:spcAft>
                <a:spcPts val="963"/>
              </a:spcAft>
              <a:buClr>
                <a:srgbClr val="000000"/>
              </a:buClr>
            </a:pPr>
            <a:r>
              <a:rPr lang="en-GB" sz="1001" dirty="0" smtClean="0">
                <a:solidFill>
                  <a:schemeClr val="bg1"/>
                </a:solidFill>
                <a:latin typeface="Georgia" pitchFamily="18" charset="0"/>
              </a:rPr>
              <a:t>PwC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poskytuje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audítorské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daňové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poradenské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služby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v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rôznych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priemyselných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odvetviach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s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cieľom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budovať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verejnú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dôveru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zvyšovať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hodnotu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podnikania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svojich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klientov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ich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vlastníkov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.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Vyše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161 000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pracovníkov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v 154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krajinách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sveta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v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rámci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siete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firiem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delí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o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svoje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poznatky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skúsenosti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riešenia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, aby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prinášali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nové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pohľady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praktické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rady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.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Viac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informácií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nájdete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www.pwc.com.</a:t>
            </a:r>
          </a:p>
          <a:p>
            <a:pPr indent="-288893">
              <a:spcAft>
                <a:spcPts val="963"/>
              </a:spcAft>
              <a:buClr>
                <a:srgbClr val="000000"/>
              </a:buClr>
            </a:pP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© 2017 PricewaterhouseCoopers Advisory,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s.r.o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.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Všetky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práva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vyhradené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. „PwC“ je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obchodná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značka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, pod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ktorou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pôsobia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poskytujú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svoje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služby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členské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firmy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spoločnosti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PricewaterhouseCoopers International Limited (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PwCIL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).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Spolu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vytvárajú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tieto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firmy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sieť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PwC.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Každá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firma v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sieti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je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samostatným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právnym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subjektom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nekoná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z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poverenia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PwCIL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akejkoľvek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inej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členskej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firmy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.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PwCIL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nie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je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zodpovedná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neručí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za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činy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opomenutia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ktorejkoľvek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zo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svojich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členských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firiem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, a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nemôže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ani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kontrolovať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uplatňovanie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ich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profesionálneho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úsudku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či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ich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nejakým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spôsobom</a:t>
            </a:r>
            <a:r>
              <a:rPr lang="en-GB" sz="100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GB" sz="1001" dirty="0" err="1">
                <a:solidFill>
                  <a:schemeClr val="bg1"/>
                </a:solidFill>
                <a:latin typeface="Georgia" pitchFamily="18" charset="0"/>
              </a:rPr>
              <a:t>zaväzovať</a:t>
            </a:r>
            <a:r>
              <a:rPr lang="en-GB" sz="1001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2971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2971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2971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29718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2975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9719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2974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5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9720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2974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9721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973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4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9722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973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3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29723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2972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2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2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2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2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2972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9699" name="Text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1813" y="690563"/>
            <a:ext cx="2582438" cy="369332"/>
          </a:xfrm>
          <a:prstGeom prst="rect">
            <a:avLst/>
          </a:prstGeom>
          <a:noFill/>
          <a:ln w="3175" algn="ctr">
            <a:noFill/>
            <a:prstDash val="sysDot"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95255">
              <a:buSzPct val="90000"/>
            </a:pPr>
            <a:r>
              <a:rPr lang="sk-SK" sz="2400" b="1" i="1" dirty="0">
                <a:latin typeface="Georgia" pitchFamily="18" charset="0"/>
                <a:cs typeface="Arial" pitchFamily="34" charset="0"/>
              </a:rPr>
              <a:t>Prehľad obsahu</a:t>
            </a:r>
            <a:endParaRPr lang="en-GB" sz="2400" b="1" i="1" dirty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29700" name="Text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44921" y="1146175"/>
            <a:ext cx="8832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GB" b="1" dirty="0">
                <a:solidFill>
                  <a:schemeClr val="tx2"/>
                </a:solidFill>
                <a:latin typeface="Georgia" pitchFamily="18" charset="0"/>
              </a:rPr>
              <a:t>Strana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4187711795"/>
              </p:ext>
            </p:extLst>
          </p:nvPr>
        </p:nvGraphicFramePr>
        <p:xfrm>
          <a:off x="376238" y="1454151"/>
          <a:ext cx="9104813" cy="197815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069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693">
                <a:tc>
                  <a:txBody>
                    <a:bodyPr/>
                    <a:lstStyle/>
                    <a:p>
                      <a:pPr marL="9144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 </a:t>
                      </a: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693">
                <a:tc>
                  <a:txBody>
                    <a:bodyPr/>
                    <a:lstStyle/>
                    <a:p>
                      <a:pPr marL="9144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1 	Naše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chápanie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Vaš</a:t>
                      </a: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ej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 </a:t>
                      </a: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situácie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3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693">
                <a:tc>
                  <a:txBody>
                    <a:bodyPr/>
                    <a:lstStyle/>
                    <a:p>
                      <a:pPr marL="9144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2 	Náš prístup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693">
                <a:tc>
                  <a:txBody>
                    <a:bodyPr/>
                    <a:lstStyle/>
                    <a:p>
                      <a:pPr marL="9144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3 	N</a:t>
                      </a: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avrhovaná cena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9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693">
                <a:tc>
                  <a:txBody>
                    <a:bodyPr/>
                    <a:lstStyle/>
                    <a:p>
                      <a:pPr marL="9144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4     Referencie </a:t>
                      </a: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11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693">
                <a:tc>
                  <a:txBody>
                    <a:bodyPr/>
                    <a:lstStyle/>
                    <a:p>
                      <a:pPr marL="9144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5     Náš tím</a:t>
                      </a: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/>
                        </a:rPr>
                        <a:t>15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/>
                      </a:endParaRPr>
                    </a:p>
                  </a:txBody>
                  <a:tcPr marL="100584" marR="100584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6" name="Frame Line"/>
          <p:cNvCxnSpPr/>
          <p:nvPr>
            <p:custDataLst>
              <p:tags r:id="rId6"/>
            </p:custDataLst>
          </p:nvPr>
        </p:nvCxnSpPr>
        <p:spPr>
          <a:xfrm flipV="1">
            <a:off x="381000" y="568325"/>
            <a:ext cx="9144000" cy="144463"/>
          </a:xfrm>
          <a:prstGeom prst="bentConnector3">
            <a:avLst>
              <a:gd name="adj1" fmla="val -6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31751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31752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31753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31754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31790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91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92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9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94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95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1755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1784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5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6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7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8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9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1756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1778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9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0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1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2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83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1757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1772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3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4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5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6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7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1758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31766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7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8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9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0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71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1759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31760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1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2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3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4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1765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30226" y="1143002"/>
            <a:ext cx="8997950" cy="498470"/>
          </a:xfrm>
        </p:spPr>
        <p:txBody>
          <a:bodyPr rtlCol="0"/>
          <a:lstStyle/>
          <a:p>
            <a:pPr defTabSz="1018714" eaLnBrk="1" fontAlgn="auto" hangingPunct="1">
              <a:spcBef>
                <a:spcPts val="0"/>
              </a:spcBef>
              <a:defRPr/>
            </a:pPr>
            <a:r>
              <a:rPr lang="en-GB" dirty="0" smtClean="0"/>
              <a:t>Naše </a:t>
            </a:r>
            <a:r>
              <a:rPr lang="en-GB" dirty="0" err="1" smtClean="0"/>
              <a:t>chápanie</a:t>
            </a:r>
            <a:r>
              <a:rPr lang="en-GB" dirty="0" smtClean="0"/>
              <a:t> </a:t>
            </a:r>
            <a:r>
              <a:rPr lang="en-GB" dirty="0" err="1" smtClean="0"/>
              <a:t>Vaš</a:t>
            </a:r>
            <a:r>
              <a:rPr lang="sk-SK" dirty="0" smtClean="0"/>
              <a:t>ej situácie</a:t>
            </a:r>
            <a:endParaRPr lang="en-GB" dirty="0"/>
          </a:p>
        </p:txBody>
      </p:sp>
      <p:sp>
        <p:nvSpPr>
          <p:cNvPr id="50" name="Big Number"/>
          <p:cNvSpPr txBox="1"/>
          <p:nvPr>
            <p:custDataLst>
              <p:tags r:id="rId4"/>
            </p:custDataLst>
          </p:nvPr>
        </p:nvSpPr>
        <p:spPr>
          <a:xfrm>
            <a:off x="7757043" y="2414590"/>
            <a:ext cx="1752083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7897" b="1" i="1" dirty="0">
                <a:solidFill>
                  <a:schemeClr val="bg1"/>
                </a:solidFill>
                <a:latin typeface="+mj-lt"/>
                <a:cs typeface="Arial" pitchFamily="34" charset="0"/>
              </a:rPr>
              <a:t>1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4933022" y="2647942"/>
            <a:ext cx="4595154" cy="3038459"/>
          </a:xfrm>
          <a:prstGeom prst="roundRect">
            <a:avLst/>
          </a:prstGeom>
          <a:solidFill>
            <a:schemeClr val="bg2">
              <a:lumMod val="65000"/>
              <a:alpha val="50000"/>
            </a:schemeClr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sk-SK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545060" y="2647942"/>
            <a:ext cx="4124100" cy="3038459"/>
          </a:xfrm>
          <a:prstGeom prst="roundRect">
            <a:avLst/>
          </a:prstGeom>
          <a:solidFill>
            <a:schemeClr val="bg2">
              <a:lumMod val="85000"/>
              <a:alpha val="50000"/>
            </a:schemeClr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sk-SK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Naše porozumenie projektu pre </a:t>
            </a:r>
            <a:r>
              <a:rPr lang="sk-SK" dirty="0" err="1" smtClean="0"/>
              <a:t>Medirex</a:t>
            </a:r>
            <a:endParaRPr lang="sk-SK" dirty="0"/>
          </a:p>
        </p:txBody>
      </p:sp>
      <p:sp>
        <p:nvSpPr>
          <p:cNvPr id="23" name="Rectangle 22"/>
          <p:cNvSpPr/>
          <p:nvPr/>
        </p:nvSpPr>
        <p:spPr>
          <a:xfrm>
            <a:off x="5144784" y="2868451"/>
            <a:ext cx="427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k-SK" sz="1300" b="1" dirty="0" err="1" smtClean="0">
                <a:latin typeface="Georgia" pitchFamily="18" charset="0"/>
              </a:rPr>
              <a:t>Medirex</a:t>
            </a:r>
            <a:r>
              <a:rPr lang="sk-SK" sz="1300" b="1" dirty="0" smtClean="0">
                <a:latin typeface="Georgia" pitchFamily="18" charset="0"/>
              </a:rPr>
              <a:t> si želá: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Zvýšiť </a:t>
            </a:r>
            <a:r>
              <a:rPr lang="sk-SK" sz="1300" b="1" dirty="0" smtClean="0">
                <a:latin typeface="Georgia" pitchFamily="18" charset="0"/>
              </a:rPr>
              <a:t>efektivitu divízie dopravy </a:t>
            </a:r>
            <a:r>
              <a:rPr lang="sk-SK" sz="1300" dirty="0" smtClean="0">
                <a:latin typeface="Georgia" pitchFamily="18" charset="0"/>
              </a:rPr>
              <a:t>(zvýšenie obratu v rámci tých istých, resp. znížených nákladov)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b="1" dirty="0" smtClean="0">
                <a:latin typeface="Georgia" pitchFamily="18" charset="0"/>
              </a:rPr>
              <a:t>Znížiť nadčasy vodičov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Posúdiť a prehodnotiť systém reportov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Nastaviť jasnú organizáciu dopravy vrátane </a:t>
            </a:r>
            <a:r>
              <a:rPr lang="sk-SK" sz="1300" b="1" dirty="0" err="1" smtClean="0">
                <a:latin typeface="Georgia" pitchFamily="18" charset="0"/>
              </a:rPr>
              <a:t>prioritizácie</a:t>
            </a:r>
            <a:r>
              <a:rPr lang="sk-SK" sz="1300" b="1" dirty="0" smtClean="0">
                <a:latin typeface="Georgia" pitchFamily="18" charset="0"/>
              </a:rPr>
              <a:t> ciest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Identifikovať možnosti úspor na divízii dopravy</a:t>
            </a:r>
            <a:endParaRPr lang="sk-SK" sz="1300" dirty="0">
              <a:latin typeface="Georgia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k-SK" sz="1300" dirty="0">
              <a:latin typeface="Georg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5552" y="6152075"/>
            <a:ext cx="88461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k-SK" sz="1600" b="1" dirty="0" smtClean="0">
              <a:latin typeface="Georgia" pitchFamily="18" charset="0"/>
            </a:endParaRPr>
          </a:p>
          <a:p>
            <a:pPr algn="ctr"/>
            <a:r>
              <a:rPr lang="sk-SK" sz="1600" b="1" i="1" dirty="0" smtClean="0">
                <a:solidFill>
                  <a:schemeClr val="tx2"/>
                </a:solidFill>
                <a:latin typeface="Georgia" pitchFamily="18" charset="0"/>
              </a:rPr>
              <a:t>Cieľ</a:t>
            </a:r>
          </a:p>
          <a:p>
            <a:pPr algn="ctr"/>
            <a:r>
              <a:rPr lang="sk-SK" sz="1600" b="1" i="1" dirty="0" smtClean="0">
                <a:latin typeface="Georgia" pitchFamily="18" charset="0"/>
              </a:rPr>
              <a:t>Zvýšenie efektivity pri redukcii nákladov s cieľom stabilizácie divízie dopravy </a:t>
            </a:r>
            <a:endParaRPr lang="sk-SK" sz="1600" b="1" i="1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883728" y="7222982"/>
            <a:ext cx="2638425" cy="341312"/>
          </a:xfrm>
        </p:spPr>
        <p:txBody>
          <a:bodyPr/>
          <a:lstStyle/>
          <a:p>
            <a:pPr>
              <a:defRPr/>
            </a:pPr>
            <a:fld id="{6F1DD6CF-6F3C-4247-A75A-84C807C993AA}" type="slidenum">
              <a:rPr lang="sk-SK" smtClean="0"/>
              <a:pPr>
                <a:defRPr/>
              </a:pPr>
              <a:t>4</a:t>
            </a:fld>
            <a:endParaRPr lang="sk-SK" dirty="0"/>
          </a:p>
        </p:txBody>
      </p:sp>
      <p:sp>
        <p:nvSpPr>
          <p:cNvPr id="16" name="Rectangle 15"/>
          <p:cNvSpPr/>
          <p:nvPr/>
        </p:nvSpPr>
        <p:spPr>
          <a:xfrm>
            <a:off x="780728" y="2867891"/>
            <a:ext cx="374441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Spoločnosti </a:t>
            </a:r>
            <a:r>
              <a:rPr lang="sk-SK" sz="1300" dirty="0" err="1" smtClean="0">
                <a:latin typeface="Georgia" pitchFamily="18" charset="0"/>
              </a:rPr>
              <a:t>Medirex</a:t>
            </a:r>
            <a:r>
              <a:rPr lang="sk-SK" sz="1300" dirty="0" smtClean="0">
                <a:latin typeface="Georgia" pitchFamily="18" charset="0"/>
              </a:rPr>
              <a:t> začínajú </a:t>
            </a:r>
            <a:r>
              <a:rPr lang="sk-SK" sz="1300" b="1" dirty="0" smtClean="0">
                <a:latin typeface="Georgia" pitchFamily="18" charset="0"/>
              </a:rPr>
              <a:t>narastať náklady </a:t>
            </a:r>
            <a:r>
              <a:rPr lang="sk-SK" sz="1300" b="1" dirty="0" smtClean="0">
                <a:latin typeface="Georgia" pitchFamily="18" charset="0"/>
              </a:rPr>
              <a:t>v doprave </a:t>
            </a:r>
            <a:r>
              <a:rPr lang="sk-SK" sz="1300" dirty="0" smtClean="0">
                <a:latin typeface="Georgia" pitchFamily="18" charset="0"/>
              </a:rPr>
              <a:t>s </a:t>
            </a:r>
            <a:r>
              <a:rPr lang="sk-SK" sz="1300" dirty="0" smtClean="0">
                <a:latin typeface="Georgia" pitchFamily="18" charset="0"/>
              </a:rPr>
              <a:t>postupným rozvojom spoločnosti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Zároveň klient rieši problém </a:t>
            </a:r>
            <a:r>
              <a:rPr lang="sk-SK" sz="1300" b="1" dirty="0" smtClean="0">
                <a:latin typeface="Georgia" pitchFamily="18" charset="0"/>
              </a:rPr>
              <a:t>s nedostatkom kvalifikovanej pracovnej sily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Vo firme je vysoká </a:t>
            </a:r>
            <a:r>
              <a:rPr lang="sk-SK" sz="1300" b="1" dirty="0" smtClean="0">
                <a:latin typeface="Georgia" pitchFamily="18" charset="0"/>
              </a:rPr>
              <a:t>fluktuácia</a:t>
            </a:r>
            <a:r>
              <a:rPr lang="sk-SK" sz="1300" dirty="0" smtClean="0">
                <a:latin typeface="Georgia" pitchFamily="18" charset="0"/>
              </a:rPr>
              <a:t> vodičov a tiež nezanedbateľná časť je vo vyššom veku</a:t>
            </a:r>
            <a:endParaRPr lang="sk-SK" sz="1300" b="1" dirty="0">
              <a:latin typeface="Georgia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300" dirty="0" smtClean="0">
                <a:latin typeface="Georgia" pitchFamily="18" charset="0"/>
              </a:rPr>
              <a:t>Situácia v doprave u klienta je </a:t>
            </a:r>
            <a:r>
              <a:rPr lang="sk-SK" sz="1300" b="1" dirty="0" smtClean="0">
                <a:latin typeface="Georgia" pitchFamily="18" charset="0"/>
              </a:rPr>
              <a:t>zmätočná</a:t>
            </a:r>
            <a:r>
              <a:rPr lang="sk-SK" sz="1300" dirty="0" smtClean="0">
                <a:latin typeface="Georgia" pitchFamily="18" charset="0"/>
              </a:rPr>
              <a:t>, bez systematického prístupu a jasných zadaní</a:t>
            </a:r>
            <a:r>
              <a:rPr lang="sk-SK" sz="1300" dirty="0" smtClean="0">
                <a:solidFill>
                  <a:srgbClr val="002060"/>
                </a:solidFill>
                <a:latin typeface="Georgia" pitchFamily="18" charset="0"/>
              </a:rPr>
              <a:t>, nie je </a:t>
            </a:r>
            <a:r>
              <a:rPr lang="sk-SK" sz="1300" dirty="0" smtClean="0">
                <a:latin typeface="Georgia" pitchFamily="18" charset="0"/>
              </a:rPr>
              <a:t>dobre nastavené </a:t>
            </a:r>
            <a:r>
              <a:rPr lang="sk-SK" sz="1300" b="1" dirty="0" smtClean="0">
                <a:latin typeface="Georgia" pitchFamily="18" charset="0"/>
              </a:rPr>
              <a:t>reportovanie a </a:t>
            </a:r>
            <a:r>
              <a:rPr lang="sk-SK" sz="1300" b="1" dirty="0" err="1" smtClean="0">
                <a:latin typeface="Georgia" pitchFamily="18" charset="0"/>
              </a:rPr>
              <a:t>prioritizácia</a:t>
            </a:r>
            <a:r>
              <a:rPr lang="sk-SK" sz="1300" b="1" dirty="0" smtClean="0">
                <a:latin typeface="Georgia" pitchFamily="18" charset="0"/>
              </a:rPr>
              <a:t> ciest</a:t>
            </a:r>
            <a:r>
              <a:rPr lang="sk-SK" sz="1300" dirty="0" smtClean="0">
                <a:latin typeface="Georgia" pitchFamily="18" charset="0"/>
              </a:rPr>
              <a:t> a odberateľov</a:t>
            </a:r>
          </a:p>
        </p:txBody>
      </p:sp>
      <p:sp>
        <p:nvSpPr>
          <p:cNvPr id="3" name="Rectangle 2"/>
          <p:cNvSpPr/>
          <p:nvPr/>
        </p:nvSpPr>
        <p:spPr>
          <a:xfrm>
            <a:off x="1367418" y="2218574"/>
            <a:ext cx="28376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sk-SK" sz="1200" b="1" i="1" dirty="0" smtClean="0">
                <a:latin typeface="Georgia" pitchFamily="18" charset="0"/>
              </a:rPr>
              <a:t>Naše chápanie súčasnej situácie</a:t>
            </a:r>
            <a:endParaRPr lang="sk-SK" sz="1200" b="1" i="1" dirty="0">
              <a:latin typeface="Georg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08848" y="2207705"/>
            <a:ext cx="6174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sk-SK" sz="1200" b="1" i="1" dirty="0" smtClean="0">
                <a:latin typeface="Georgia" pitchFamily="18" charset="0"/>
              </a:rPr>
              <a:t>Ciele </a:t>
            </a:r>
            <a:endParaRPr lang="sk-SK" sz="1200" b="1" i="1" dirty="0">
              <a:latin typeface="Georgia" pitchFamily="18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 rot="10800000">
            <a:off x="2988037" y="5874682"/>
            <a:ext cx="3815992" cy="477983"/>
          </a:xfrm>
          <a:prstGeom prst="triangle">
            <a:avLst/>
          </a:prstGeom>
          <a:solidFill>
            <a:srgbClr val="000000">
              <a:alpha val="50000"/>
            </a:srgbClr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sk-SK" dirty="0" smtClean="0"/>
          </a:p>
        </p:txBody>
      </p:sp>
      <p:sp>
        <p:nvSpPr>
          <p:cNvPr id="17" name="Oval 16"/>
          <p:cNvSpPr/>
          <p:nvPr/>
        </p:nvSpPr>
        <p:spPr bwMode="ltGray">
          <a:xfrm>
            <a:off x="4933022" y="1954323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79247" y="1959758"/>
            <a:ext cx="4904444" cy="612000"/>
            <a:chOff x="8447928" y="2258092"/>
            <a:chExt cx="4904444" cy="612000"/>
          </a:xfrm>
        </p:grpSpPr>
        <p:sp>
          <p:nvSpPr>
            <p:cNvPr id="20" name="Oval 19"/>
            <p:cNvSpPr/>
            <p:nvPr/>
          </p:nvSpPr>
          <p:spPr bwMode="ltGray">
            <a:xfrm>
              <a:off x="8447928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dirty="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1" name="Freeform 4960"/>
            <p:cNvSpPr>
              <a:spLocks noEditPoints="1"/>
            </p:cNvSpPr>
            <p:nvPr/>
          </p:nvSpPr>
          <p:spPr bwMode="auto">
            <a:xfrm>
              <a:off x="12930778" y="2462245"/>
              <a:ext cx="421594" cy="221638"/>
            </a:xfrm>
            <a:custGeom>
              <a:avLst/>
              <a:gdLst>
                <a:gd name="T0" fmla="*/ 242 w 350"/>
                <a:gd name="T1" fmla="*/ 32 h 184"/>
                <a:gd name="T2" fmla="*/ 236 w 350"/>
                <a:gd name="T3" fmla="*/ 42 h 184"/>
                <a:gd name="T4" fmla="*/ 78 w 350"/>
                <a:gd name="T5" fmla="*/ 42 h 184"/>
                <a:gd name="T6" fmla="*/ 68 w 350"/>
                <a:gd name="T7" fmla="*/ 36 h 184"/>
                <a:gd name="T8" fmla="*/ 68 w 350"/>
                <a:gd name="T9" fmla="*/ 10 h 184"/>
                <a:gd name="T10" fmla="*/ 74 w 350"/>
                <a:gd name="T11" fmla="*/ 0 h 184"/>
                <a:gd name="T12" fmla="*/ 232 w 350"/>
                <a:gd name="T13" fmla="*/ 0 h 184"/>
                <a:gd name="T14" fmla="*/ 242 w 350"/>
                <a:gd name="T15" fmla="*/ 6 h 184"/>
                <a:gd name="T16" fmla="*/ 34 w 350"/>
                <a:gd name="T17" fmla="*/ 0 h 184"/>
                <a:gd name="T18" fmla="*/ 6 w 350"/>
                <a:gd name="T19" fmla="*/ 0 h 184"/>
                <a:gd name="T20" fmla="*/ 0 w 350"/>
                <a:gd name="T21" fmla="*/ 10 h 184"/>
                <a:gd name="T22" fmla="*/ 0 w 350"/>
                <a:gd name="T23" fmla="*/ 36 h 184"/>
                <a:gd name="T24" fmla="*/ 10 w 350"/>
                <a:gd name="T25" fmla="*/ 42 h 184"/>
                <a:gd name="T26" fmla="*/ 38 w 350"/>
                <a:gd name="T27" fmla="*/ 42 h 184"/>
                <a:gd name="T28" fmla="*/ 44 w 350"/>
                <a:gd name="T29" fmla="*/ 32 h 184"/>
                <a:gd name="T30" fmla="*/ 42 w 350"/>
                <a:gd name="T31" fmla="*/ 6 h 184"/>
                <a:gd name="T32" fmla="*/ 34 w 350"/>
                <a:gd name="T33" fmla="*/ 0 h 184"/>
                <a:gd name="T34" fmla="*/ 174 w 350"/>
                <a:gd name="T35" fmla="*/ 114 h 184"/>
                <a:gd name="T36" fmla="*/ 78 w 350"/>
                <a:gd name="T37" fmla="*/ 70 h 184"/>
                <a:gd name="T38" fmla="*/ 70 w 350"/>
                <a:gd name="T39" fmla="*/ 72 h 184"/>
                <a:gd name="T40" fmla="*/ 68 w 350"/>
                <a:gd name="T41" fmla="*/ 104 h 184"/>
                <a:gd name="T42" fmla="*/ 70 w 350"/>
                <a:gd name="T43" fmla="*/ 110 h 184"/>
                <a:gd name="T44" fmla="*/ 78 w 350"/>
                <a:gd name="T45" fmla="*/ 114 h 184"/>
                <a:gd name="T46" fmla="*/ 10 w 350"/>
                <a:gd name="T47" fmla="*/ 140 h 184"/>
                <a:gd name="T48" fmla="*/ 0 w 350"/>
                <a:gd name="T49" fmla="*/ 146 h 184"/>
                <a:gd name="T50" fmla="*/ 0 w 350"/>
                <a:gd name="T51" fmla="*/ 174 h 184"/>
                <a:gd name="T52" fmla="*/ 6 w 350"/>
                <a:gd name="T53" fmla="*/ 184 h 184"/>
                <a:gd name="T54" fmla="*/ 34 w 350"/>
                <a:gd name="T55" fmla="*/ 184 h 184"/>
                <a:gd name="T56" fmla="*/ 42 w 350"/>
                <a:gd name="T57" fmla="*/ 178 h 184"/>
                <a:gd name="T58" fmla="*/ 44 w 350"/>
                <a:gd name="T59" fmla="*/ 150 h 184"/>
                <a:gd name="T60" fmla="*/ 38 w 350"/>
                <a:gd name="T61" fmla="*/ 142 h 184"/>
                <a:gd name="T62" fmla="*/ 188 w 350"/>
                <a:gd name="T63" fmla="*/ 140 h 184"/>
                <a:gd name="T64" fmla="*/ 74 w 350"/>
                <a:gd name="T65" fmla="*/ 142 h 184"/>
                <a:gd name="T66" fmla="*/ 68 w 350"/>
                <a:gd name="T67" fmla="*/ 150 h 184"/>
                <a:gd name="T68" fmla="*/ 68 w 350"/>
                <a:gd name="T69" fmla="*/ 178 h 184"/>
                <a:gd name="T70" fmla="*/ 78 w 350"/>
                <a:gd name="T71" fmla="*/ 184 h 184"/>
                <a:gd name="T72" fmla="*/ 34 w 350"/>
                <a:gd name="T73" fmla="*/ 70 h 184"/>
                <a:gd name="T74" fmla="*/ 6 w 350"/>
                <a:gd name="T75" fmla="*/ 70 h 184"/>
                <a:gd name="T76" fmla="*/ 0 w 350"/>
                <a:gd name="T77" fmla="*/ 80 h 184"/>
                <a:gd name="T78" fmla="*/ 0 w 350"/>
                <a:gd name="T79" fmla="*/ 108 h 184"/>
                <a:gd name="T80" fmla="*/ 10 w 350"/>
                <a:gd name="T81" fmla="*/ 114 h 184"/>
                <a:gd name="T82" fmla="*/ 38 w 350"/>
                <a:gd name="T83" fmla="*/ 112 h 184"/>
                <a:gd name="T84" fmla="*/ 44 w 350"/>
                <a:gd name="T85" fmla="*/ 104 h 184"/>
                <a:gd name="T86" fmla="*/ 42 w 350"/>
                <a:gd name="T87" fmla="*/ 76 h 184"/>
                <a:gd name="T88" fmla="*/ 34 w 350"/>
                <a:gd name="T89" fmla="*/ 70 h 184"/>
                <a:gd name="T90" fmla="*/ 312 w 350"/>
                <a:gd name="T91" fmla="*/ 0 h 184"/>
                <a:gd name="T92" fmla="*/ 184 w 350"/>
                <a:gd name="T93" fmla="*/ 6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0" h="184">
                  <a:moveTo>
                    <a:pt x="242" y="10"/>
                  </a:moveTo>
                  <a:lnTo>
                    <a:pt x="242" y="32"/>
                  </a:lnTo>
                  <a:lnTo>
                    <a:pt x="242" y="32"/>
                  </a:lnTo>
                  <a:lnTo>
                    <a:pt x="242" y="36"/>
                  </a:lnTo>
                  <a:lnTo>
                    <a:pt x="240" y="40"/>
                  </a:lnTo>
                  <a:lnTo>
                    <a:pt x="236" y="42"/>
                  </a:lnTo>
                  <a:lnTo>
                    <a:pt x="232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4" y="42"/>
                  </a:lnTo>
                  <a:lnTo>
                    <a:pt x="70" y="40"/>
                  </a:lnTo>
                  <a:lnTo>
                    <a:pt x="68" y="36"/>
                  </a:lnTo>
                  <a:lnTo>
                    <a:pt x="68" y="32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6"/>
                  </a:lnTo>
                  <a:lnTo>
                    <a:pt x="70" y="2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36" y="0"/>
                  </a:lnTo>
                  <a:lnTo>
                    <a:pt x="240" y="2"/>
                  </a:lnTo>
                  <a:lnTo>
                    <a:pt x="242" y="6"/>
                  </a:lnTo>
                  <a:lnTo>
                    <a:pt x="242" y="10"/>
                  </a:lnTo>
                  <a:lnTo>
                    <a:pt x="242" y="10"/>
                  </a:lnTo>
                  <a:close/>
                  <a:moveTo>
                    <a:pt x="34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6" y="42"/>
                  </a:lnTo>
                  <a:lnTo>
                    <a:pt x="10" y="42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38" y="42"/>
                  </a:lnTo>
                  <a:lnTo>
                    <a:pt x="40" y="40"/>
                  </a:lnTo>
                  <a:lnTo>
                    <a:pt x="42" y="36"/>
                  </a:lnTo>
                  <a:lnTo>
                    <a:pt x="44" y="3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42" y="6"/>
                  </a:lnTo>
                  <a:lnTo>
                    <a:pt x="40" y="2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34" y="0"/>
                  </a:lnTo>
                  <a:close/>
                  <a:moveTo>
                    <a:pt x="78" y="114"/>
                  </a:moveTo>
                  <a:lnTo>
                    <a:pt x="174" y="114"/>
                  </a:lnTo>
                  <a:lnTo>
                    <a:pt x="156" y="80"/>
                  </a:lnTo>
                  <a:lnTo>
                    <a:pt x="150" y="70"/>
                  </a:lnTo>
                  <a:lnTo>
                    <a:pt x="78" y="70"/>
                  </a:lnTo>
                  <a:lnTo>
                    <a:pt x="78" y="70"/>
                  </a:lnTo>
                  <a:lnTo>
                    <a:pt x="74" y="70"/>
                  </a:lnTo>
                  <a:lnTo>
                    <a:pt x="70" y="72"/>
                  </a:lnTo>
                  <a:lnTo>
                    <a:pt x="68" y="76"/>
                  </a:lnTo>
                  <a:lnTo>
                    <a:pt x="68" y="80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8" y="108"/>
                  </a:lnTo>
                  <a:lnTo>
                    <a:pt x="70" y="110"/>
                  </a:lnTo>
                  <a:lnTo>
                    <a:pt x="74" y="112"/>
                  </a:lnTo>
                  <a:lnTo>
                    <a:pt x="78" y="114"/>
                  </a:lnTo>
                  <a:lnTo>
                    <a:pt x="78" y="114"/>
                  </a:lnTo>
                  <a:close/>
                  <a:moveTo>
                    <a:pt x="34" y="140"/>
                  </a:moveTo>
                  <a:lnTo>
                    <a:pt x="10" y="140"/>
                  </a:lnTo>
                  <a:lnTo>
                    <a:pt x="10" y="140"/>
                  </a:lnTo>
                  <a:lnTo>
                    <a:pt x="6" y="142"/>
                  </a:lnTo>
                  <a:lnTo>
                    <a:pt x="2" y="144"/>
                  </a:lnTo>
                  <a:lnTo>
                    <a:pt x="0" y="146"/>
                  </a:lnTo>
                  <a:lnTo>
                    <a:pt x="0" y="15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78"/>
                  </a:lnTo>
                  <a:lnTo>
                    <a:pt x="2" y="182"/>
                  </a:lnTo>
                  <a:lnTo>
                    <a:pt x="6" y="184"/>
                  </a:lnTo>
                  <a:lnTo>
                    <a:pt x="10" y="184"/>
                  </a:lnTo>
                  <a:lnTo>
                    <a:pt x="34" y="184"/>
                  </a:lnTo>
                  <a:lnTo>
                    <a:pt x="34" y="184"/>
                  </a:lnTo>
                  <a:lnTo>
                    <a:pt x="38" y="184"/>
                  </a:lnTo>
                  <a:lnTo>
                    <a:pt x="40" y="182"/>
                  </a:lnTo>
                  <a:lnTo>
                    <a:pt x="42" y="178"/>
                  </a:lnTo>
                  <a:lnTo>
                    <a:pt x="44" y="174"/>
                  </a:lnTo>
                  <a:lnTo>
                    <a:pt x="44" y="150"/>
                  </a:lnTo>
                  <a:lnTo>
                    <a:pt x="44" y="150"/>
                  </a:lnTo>
                  <a:lnTo>
                    <a:pt x="42" y="146"/>
                  </a:lnTo>
                  <a:lnTo>
                    <a:pt x="40" y="144"/>
                  </a:lnTo>
                  <a:lnTo>
                    <a:pt x="38" y="142"/>
                  </a:lnTo>
                  <a:lnTo>
                    <a:pt x="34" y="140"/>
                  </a:lnTo>
                  <a:lnTo>
                    <a:pt x="34" y="140"/>
                  </a:lnTo>
                  <a:close/>
                  <a:moveTo>
                    <a:pt x="188" y="140"/>
                  </a:moveTo>
                  <a:lnTo>
                    <a:pt x="78" y="140"/>
                  </a:lnTo>
                  <a:lnTo>
                    <a:pt x="78" y="140"/>
                  </a:lnTo>
                  <a:lnTo>
                    <a:pt x="74" y="142"/>
                  </a:lnTo>
                  <a:lnTo>
                    <a:pt x="70" y="144"/>
                  </a:lnTo>
                  <a:lnTo>
                    <a:pt x="68" y="146"/>
                  </a:lnTo>
                  <a:lnTo>
                    <a:pt x="68" y="150"/>
                  </a:lnTo>
                  <a:lnTo>
                    <a:pt x="68" y="174"/>
                  </a:lnTo>
                  <a:lnTo>
                    <a:pt x="68" y="174"/>
                  </a:lnTo>
                  <a:lnTo>
                    <a:pt x="68" y="178"/>
                  </a:lnTo>
                  <a:lnTo>
                    <a:pt x="70" y="182"/>
                  </a:lnTo>
                  <a:lnTo>
                    <a:pt x="74" y="184"/>
                  </a:lnTo>
                  <a:lnTo>
                    <a:pt x="78" y="184"/>
                  </a:lnTo>
                  <a:lnTo>
                    <a:pt x="212" y="184"/>
                  </a:lnTo>
                  <a:lnTo>
                    <a:pt x="188" y="140"/>
                  </a:lnTo>
                  <a:close/>
                  <a:moveTo>
                    <a:pt x="34" y="70"/>
                  </a:moveTo>
                  <a:lnTo>
                    <a:pt x="10" y="70"/>
                  </a:lnTo>
                  <a:lnTo>
                    <a:pt x="10" y="70"/>
                  </a:lnTo>
                  <a:lnTo>
                    <a:pt x="6" y="70"/>
                  </a:lnTo>
                  <a:lnTo>
                    <a:pt x="2" y="72"/>
                  </a:lnTo>
                  <a:lnTo>
                    <a:pt x="0" y="76"/>
                  </a:lnTo>
                  <a:lnTo>
                    <a:pt x="0" y="80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2" y="110"/>
                  </a:lnTo>
                  <a:lnTo>
                    <a:pt x="6" y="112"/>
                  </a:lnTo>
                  <a:lnTo>
                    <a:pt x="10" y="114"/>
                  </a:lnTo>
                  <a:lnTo>
                    <a:pt x="34" y="114"/>
                  </a:lnTo>
                  <a:lnTo>
                    <a:pt x="34" y="114"/>
                  </a:lnTo>
                  <a:lnTo>
                    <a:pt x="38" y="112"/>
                  </a:lnTo>
                  <a:lnTo>
                    <a:pt x="40" y="110"/>
                  </a:lnTo>
                  <a:lnTo>
                    <a:pt x="42" y="108"/>
                  </a:lnTo>
                  <a:lnTo>
                    <a:pt x="44" y="10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42" y="76"/>
                  </a:lnTo>
                  <a:lnTo>
                    <a:pt x="40" y="72"/>
                  </a:lnTo>
                  <a:lnTo>
                    <a:pt x="38" y="70"/>
                  </a:lnTo>
                  <a:lnTo>
                    <a:pt x="34" y="70"/>
                  </a:lnTo>
                  <a:lnTo>
                    <a:pt x="34" y="70"/>
                  </a:lnTo>
                  <a:close/>
                  <a:moveTo>
                    <a:pt x="350" y="0"/>
                  </a:moveTo>
                  <a:lnTo>
                    <a:pt x="312" y="0"/>
                  </a:lnTo>
                  <a:lnTo>
                    <a:pt x="248" y="116"/>
                  </a:lnTo>
                  <a:lnTo>
                    <a:pt x="220" y="66"/>
                  </a:lnTo>
                  <a:lnTo>
                    <a:pt x="184" y="66"/>
                  </a:lnTo>
                  <a:lnTo>
                    <a:pt x="248" y="184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 dirty="0"/>
            </a:p>
          </p:txBody>
        </p:sp>
      </p:grpSp>
      <p:sp>
        <p:nvSpPr>
          <p:cNvPr id="22" name="Freeform 6"/>
          <p:cNvSpPr>
            <a:spLocks noEditPoints="1"/>
          </p:cNvSpPr>
          <p:nvPr/>
        </p:nvSpPr>
        <p:spPr bwMode="auto">
          <a:xfrm>
            <a:off x="684020" y="2054181"/>
            <a:ext cx="396875" cy="393700"/>
          </a:xfrm>
          <a:custGeom>
            <a:avLst/>
            <a:gdLst/>
            <a:ahLst/>
            <a:cxnLst>
              <a:cxn ang="0">
                <a:pos x="82" y="154"/>
              </a:cxn>
              <a:cxn ang="0">
                <a:pos x="32" y="204"/>
              </a:cxn>
              <a:cxn ang="0">
                <a:pos x="19" y="209"/>
              </a:cxn>
              <a:cxn ang="0">
                <a:pos x="7" y="204"/>
              </a:cxn>
              <a:cxn ang="0">
                <a:pos x="7" y="178"/>
              </a:cxn>
              <a:cxn ang="0">
                <a:pos x="56" y="129"/>
              </a:cxn>
              <a:cxn ang="0">
                <a:pos x="82" y="154"/>
              </a:cxn>
              <a:cxn ang="0">
                <a:pos x="93" y="85"/>
              </a:cxn>
              <a:cxn ang="0">
                <a:pos x="87" y="78"/>
              </a:cxn>
              <a:cxn ang="0">
                <a:pos x="132" y="34"/>
              </a:cxn>
              <a:cxn ang="0">
                <a:pos x="138" y="40"/>
              </a:cxn>
              <a:cxn ang="0">
                <a:pos x="132" y="46"/>
              </a:cxn>
              <a:cxn ang="0">
                <a:pos x="100" y="78"/>
              </a:cxn>
              <a:cxn ang="0">
                <a:pos x="93" y="85"/>
              </a:cxn>
              <a:cxn ang="0">
                <a:pos x="132" y="137"/>
              </a:cxn>
              <a:cxn ang="0">
                <a:pos x="73" y="78"/>
              </a:cxn>
              <a:cxn ang="0">
                <a:pos x="132" y="20"/>
              </a:cxn>
              <a:cxn ang="0">
                <a:pos x="190" y="78"/>
              </a:cxn>
              <a:cxn ang="0">
                <a:pos x="132" y="137"/>
              </a:cxn>
              <a:cxn ang="0">
                <a:pos x="132" y="0"/>
              </a:cxn>
              <a:cxn ang="0">
                <a:pos x="54" y="78"/>
              </a:cxn>
              <a:cxn ang="0">
                <a:pos x="132" y="156"/>
              </a:cxn>
              <a:cxn ang="0">
                <a:pos x="210" y="78"/>
              </a:cxn>
              <a:cxn ang="0">
                <a:pos x="132" y="0"/>
              </a:cxn>
            </a:cxnLst>
            <a:rect l="0" t="0" r="r" b="b"/>
            <a:pathLst>
              <a:path w="210" h="209">
                <a:moveTo>
                  <a:pt x="82" y="154"/>
                </a:moveTo>
                <a:cubicBezTo>
                  <a:pt x="32" y="204"/>
                  <a:pt x="32" y="204"/>
                  <a:pt x="32" y="204"/>
                </a:cubicBezTo>
                <a:cubicBezTo>
                  <a:pt x="29" y="207"/>
                  <a:pt x="24" y="209"/>
                  <a:pt x="19" y="209"/>
                </a:cubicBezTo>
                <a:cubicBezTo>
                  <a:pt x="15" y="209"/>
                  <a:pt x="10" y="207"/>
                  <a:pt x="7" y="204"/>
                </a:cubicBezTo>
                <a:cubicBezTo>
                  <a:pt x="0" y="196"/>
                  <a:pt x="0" y="185"/>
                  <a:pt x="7" y="178"/>
                </a:cubicBezTo>
                <a:cubicBezTo>
                  <a:pt x="56" y="129"/>
                  <a:pt x="56" y="129"/>
                  <a:pt x="56" y="129"/>
                </a:cubicBezTo>
                <a:cubicBezTo>
                  <a:pt x="63" y="139"/>
                  <a:pt x="72" y="147"/>
                  <a:pt x="82" y="154"/>
                </a:cubicBezTo>
                <a:close/>
                <a:moveTo>
                  <a:pt x="93" y="85"/>
                </a:moveTo>
                <a:cubicBezTo>
                  <a:pt x="90" y="85"/>
                  <a:pt x="87" y="82"/>
                  <a:pt x="87" y="78"/>
                </a:cubicBezTo>
                <a:cubicBezTo>
                  <a:pt x="87" y="54"/>
                  <a:pt x="107" y="34"/>
                  <a:pt x="132" y="34"/>
                </a:cubicBezTo>
                <a:cubicBezTo>
                  <a:pt x="135" y="34"/>
                  <a:pt x="138" y="37"/>
                  <a:pt x="138" y="40"/>
                </a:cubicBezTo>
                <a:cubicBezTo>
                  <a:pt x="138" y="43"/>
                  <a:pt x="135" y="46"/>
                  <a:pt x="132" y="46"/>
                </a:cubicBezTo>
                <a:cubicBezTo>
                  <a:pt x="114" y="46"/>
                  <a:pt x="100" y="61"/>
                  <a:pt x="100" y="78"/>
                </a:cubicBezTo>
                <a:cubicBezTo>
                  <a:pt x="100" y="82"/>
                  <a:pt x="97" y="85"/>
                  <a:pt x="93" y="85"/>
                </a:cubicBezTo>
                <a:close/>
                <a:moveTo>
                  <a:pt x="132" y="137"/>
                </a:moveTo>
                <a:cubicBezTo>
                  <a:pt x="99" y="137"/>
                  <a:pt x="73" y="111"/>
                  <a:pt x="73" y="78"/>
                </a:cubicBezTo>
                <a:cubicBezTo>
                  <a:pt x="73" y="46"/>
                  <a:pt x="99" y="20"/>
                  <a:pt x="132" y="20"/>
                </a:cubicBezTo>
                <a:cubicBezTo>
                  <a:pt x="164" y="20"/>
                  <a:pt x="190" y="46"/>
                  <a:pt x="190" y="78"/>
                </a:cubicBezTo>
                <a:cubicBezTo>
                  <a:pt x="190" y="111"/>
                  <a:pt x="164" y="137"/>
                  <a:pt x="132" y="137"/>
                </a:cubicBezTo>
                <a:close/>
                <a:moveTo>
                  <a:pt x="132" y="0"/>
                </a:moveTo>
                <a:cubicBezTo>
                  <a:pt x="89" y="0"/>
                  <a:pt x="54" y="35"/>
                  <a:pt x="54" y="78"/>
                </a:cubicBezTo>
                <a:cubicBezTo>
                  <a:pt x="54" y="122"/>
                  <a:pt x="89" y="156"/>
                  <a:pt x="132" y="156"/>
                </a:cubicBezTo>
                <a:cubicBezTo>
                  <a:pt x="175" y="156"/>
                  <a:pt x="210" y="122"/>
                  <a:pt x="210" y="78"/>
                </a:cubicBezTo>
                <a:cubicBezTo>
                  <a:pt x="210" y="35"/>
                  <a:pt x="175" y="0"/>
                  <a:pt x="132" y="0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220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33799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33800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33801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33802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33838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9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40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41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42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43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3803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3832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3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4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5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6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7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3804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3826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7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8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9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0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31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3805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33820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1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2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3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4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25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3806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33814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5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6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7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8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9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33807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33808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09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0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1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2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33813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30226" y="1143002"/>
            <a:ext cx="8997950" cy="517525"/>
          </a:xfrm>
        </p:spPr>
        <p:txBody>
          <a:bodyPr rtlCol="0"/>
          <a:lstStyle/>
          <a:p>
            <a:pPr defTabSz="1018714" eaLnBrk="1" fontAlgn="auto" hangingPunct="1">
              <a:spcBef>
                <a:spcPts val="0"/>
              </a:spcBef>
              <a:defRPr/>
            </a:pPr>
            <a:r>
              <a:rPr lang="en-GB" dirty="0" err="1" smtClean="0"/>
              <a:t>Náš</a:t>
            </a:r>
            <a:r>
              <a:rPr lang="en-GB" dirty="0" smtClean="0"/>
              <a:t> </a:t>
            </a:r>
            <a:r>
              <a:rPr lang="en-GB" dirty="0" err="1" smtClean="0"/>
              <a:t>prístup</a:t>
            </a:r>
            <a:endParaRPr lang="en-GB" dirty="0"/>
          </a:p>
        </p:txBody>
      </p:sp>
      <p:sp>
        <p:nvSpPr>
          <p:cNvPr id="50" name="Big Number"/>
          <p:cNvSpPr txBox="1"/>
          <p:nvPr>
            <p:custDataLst>
              <p:tags r:id="rId4"/>
            </p:custDataLst>
          </p:nvPr>
        </p:nvSpPr>
        <p:spPr>
          <a:xfrm>
            <a:off x="7268127" y="2414590"/>
            <a:ext cx="2240999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7897" b="1" i="1" dirty="0">
                <a:solidFill>
                  <a:schemeClr val="bg1"/>
                </a:solidFill>
                <a:latin typeface="+mj-lt"/>
                <a:cs typeface="Arial" pitchFamily="34" charset="0"/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id" hidden="1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30226" y="685800"/>
            <a:ext cx="8997950" cy="6711950"/>
            <a:chOff x="530352" y="685800"/>
            <a:chExt cx="8997696" cy="6711696"/>
          </a:xfrm>
        </p:grpSpPr>
        <p:sp>
          <p:nvSpPr>
            <p:cNvPr id="40" name="Footer block" hidden="1"/>
            <p:cNvSpPr>
              <a:spLocks noChangeArrowheads="1"/>
            </p:cNvSpPr>
            <p:nvPr/>
          </p:nvSpPr>
          <p:spPr bwMode="gray">
            <a:xfrm>
              <a:off x="530352" y="6784744"/>
              <a:ext cx="8997696" cy="612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41" name="Title block" hidden="1"/>
            <p:cNvSpPr>
              <a:spLocks noChangeArrowheads="1"/>
            </p:cNvSpPr>
            <p:nvPr/>
          </p:nvSpPr>
          <p:spPr bwMode="gray">
            <a:xfrm>
              <a:off x="530352" y="1142983"/>
              <a:ext cx="8997696" cy="914365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4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614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01" fontAlgn="auto">
                <a:spcBef>
                  <a:spcPts val="0"/>
                </a:spcBef>
                <a:spcAft>
                  <a:spcPts val="0"/>
                </a:spcAft>
                <a:buSzPct val="90000"/>
                <a:defRPr/>
              </a:pPr>
              <a:endParaRPr lang="en-GB" sz="1400" dirty="0">
                <a:solidFill>
                  <a:schemeClr val="folHlink"/>
                </a:solidFill>
                <a:latin typeface="+mn-lt"/>
                <a:cs typeface="Arial" charset="0"/>
              </a:endParaRPr>
            </a:p>
          </p:txBody>
        </p:sp>
        <p:grpSp>
          <p:nvGrpSpPr>
            <p:cNvPr id="43" name="Group 600" hidden="1"/>
            <p:cNvGrpSpPr>
              <a:grpSpLocks/>
            </p:cNvGrpSpPr>
            <p:nvPr userDrawn="1"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7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87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355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223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2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616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3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84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4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4" name="Group 500" hidden="1"/>
            <p:cNvGrpSpPr>
              <a:grpSpLocks/>
            </p:cNvGrpSpPr>
            <p:nvPr userDrawn="1"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7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87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355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223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616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84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5" name="Group 400" hidden="1"/>
            <p:cNvGrpSpPr>
              <a:grpSpLocks/>
            </p:cNvGrpSpPr>
            <p:nvPr userDrawn="1"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6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87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355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223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616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84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6" name="Group 300" hidden="1"/>
            <p:cNvGrpSpPr>
              <a:grpSpLocks/>
            </p:cNvGrpSpPr>
            <p:nvPr userDrawn="1"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6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87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355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223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616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84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7" name="Group 200" hidden="1"/>
            <p:cNvGrpSpPr>
              <a:grpSpLocks/>
            </p:cNvGrpSpPr>
            <p:nvPr userDrawn="1"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5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87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355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223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616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84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8" name="Group 100" hidden="1"/>
            <p:cNvGrpSpPr>
              <a:grpSpLocks/>
            </p:cNvGrpSpPr>
            <p:nvPr userDrawn="1"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87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355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223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616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84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Náš</a:t>
            </a:r>
            <a:r>
              <a:rPr lang="en-GB" dirty="0"/>
              <a:t> </a:t>
            </a:r>
            <a:r>
              <a:rPr lang="en-GB" dirty="0" err="1"/>
              <a:t>prístup</a:t>
            </a:r>
            <a:r>
              <a:rPr lang="en-GB" dirty="0"/>
              <a:t> k </a:t>
            </a:r>
            <a:r>
              <a:rPr lang="en-GB" dirty="0" err="1"/>
              <a:t>implementácii</a:t>
            </a:r>
            <a:r>
              <a:rPr lang="en-GB" dirty="0"/>
              <a:t> </a:t>
            </a:r>
            <a:r>
              <a:rPr lang="en-GB" dirty="0" err="1"/>
              <a:t>zmeny</a:t>
            </a:r>
            <a:r>
              <a:rPr lang="en-GB" dirty="0"/>
              <a:t> – </a:t>
            </a:r>
            <a:r>
              <a:rPr lang="en-GB" dirty="0" err="1"/>
              <a:t>metodológia</a:t>
            </a:r>
            <a:r>
              <a:rPr lang="en-GB" dirty="0"/>
              <a:t> Transform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346" y="2215839"/>
            <a:ext cx="8884920" cy="295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Naša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metodológia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vedie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projekt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cez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niekoľko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fáz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,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ktoré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ho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umožňujú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riadiť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v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menších</a:t>
            </a:r>
            <a:r>
              <a:rPr lang="en-GB" sz="132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1320" b="1" i="1" dirty="0" err="1">
                <a:solidFill>
                  <a:schemeClr val="tx2"/>
                </a:solidFill>
                <a:latin typeface="+mj-lt"/>
              </a:rPr>
              <a:t>krokoch</a:t>
            </a:r>
            <a:endParaRPr lang="en-GB" sz="1320" b="1" i="1" dirty="0">
              <a:solidFill>
                <a:schemeClr val="tx2"/>
              </a:solidFill>
              <a:latin typeface="+mj-lt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1181308" y="3042100"/>
            <a:ext cx="8482585" cy="3210472"/>
            <a:chOff x="627158" y="2856318"/>
            <a:chExt cx="9609270" cy="42295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blackWhite">
            <a:xfrm>
              <a:off x="627158" y="3084042"/>
              <a:ext cx="8848948" cy="2133913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 w="12700" algn="ctr">
              <a:noFill/>
              <a:prstDash val="dash"/>
              <a:miter lim="800000"/>
              <a:headEnd/>
              <a:tailEnd/>
            </a:ln>
            <a:effectLst/>
          </p:spPr>
          <p:txBody>
            <a:bodyPr wrap="none" lIns="52388" tIns="53460" rIns="53460" bIns="0" anchor="ctr"/>
            <a:lstStyle/>
            <a:p>
              <a:pPr>
                <a:defRPr/>
              </a:pPr>
              <a:endParaRPr lang="en-GB" sz="990" kern="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blackWhite">
            <a:xfrm rot="10800000" flipV="1">
              <a:off x="1121331" y="3577708"/>
              <a:ext cx="8275062" cy="358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1155" b="1" kern="0" dirty="0" err="1">
                  <a:latin typeface="+mj-lt"/>
                </a:rPr>
                <a:t>Systém</a:t>
              </a:r>
              <a:endParaRPr lang="en-GB" sz="1155" b="1" kern="0" dirty="0">
                <a:latin typeface="+mj-lt"/>
              </a:endParaRPr>
            </a:p>
          </p:txBody>
        </p:sp>
        <p:sp>
          <p:nvSpPr>
            <p:cNvPr id="8" name="Rectangle 18"/>
            <p:cNvSpPr>
              <a:spLocks noChangeArrowheads="1"/>
            </p:cNvSpPr>
            <p:nvPr/>
          </p:nvSpPr>
          <p:spPr bwMode="blackWhite">
            <a:xfrm rot="10800000" flipV="1">
              <a:off x="1121331" y="3160481"/>
              <a:ext cx="8275062" cy="358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1155" b="1" kern="0" dirty="0" err="1">
                  <a:latin typeface="+mj-lt"/>
                </a:rPr>
                <a:t>Stratégia</a:t>
              </a:r>
              <a:endParaRPr lang="en-GB" sz="1155" b="1" kern="0" dirty="0">
                <a:latin typeface="+mj-lt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blackWhite">
            <a:xfrm>
              <a:off x="627158" y="5292800"/>
              <a:ext cx="8848948" cy="958668"/>
            </a:xfrm>
            <a:prstGeom prst="rect">
              <a:avLst/>
            </a:prstGeom>
            <a:solidFill>
              <a:schemeClr val="bg2">
                <a:lumMod val="85000"/>
              </a:schemeClr>
            </a:solidFill>
            <a:ln w="12700" algn="ctr">
              <a:noFill/>
              <a:prstDash val="dash"/>
              <a:miter lim="800000"/>
              <a:headEnd/>
              <a:tailEnd/>
            </a:ln>
            <a:effectLst/>
          </p:spPr>
          <p:txBody>
            <a:bodyPr wrap="none" lIns="52388" tIns="53460" rIns="53460" bIns="0" anchor="ctr"/>
            <a:lstStyle/>
            <a:p>
              <a:pPr>
                <a:defRPr/>
              </a:pPr>
              <a:endParaRPr lang="en-GB" sz="990" kern="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blackWhite">
            <a:xfrm rot="10800000" flipV="1">
              <a:off x="1121331" y="3983788"/>
              <a:ext cx="8275062" cy="358307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1155" b="1" kern="0" dirty="0" err="1">
                  <a:latin typeface="+mj-lt"/>
                </a:rPr>
                <a:t>Proces</a:t>
              </a:r>
              <a:endParaRPr lang="en-GB" sz="1155" b="1" kern="0" dirty="0">
                <a:latin typeface="+mj-lt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blackWhite">
            <a:xfrm rot="10800000" flipV="1">
              <a:off x="1121331" y="4389869"/>
              <a:ext cx="8275062" cy="358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1155" b="1" kern="0" dirty="0" err="1">
                  <a:latin typeface="+mj-lt"/>
                </a:rPr>
                <a:t>Ľudia</a:t>
              </a:r>
              <a:endParaRPr lang="en-GB" sz="1155" b="1" kern="0" dirty="0">
                <a:latin typeface="+mj-lt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blackWhite">
            <a:xfrm rot="10800000" flipV="1">
              <a:off x="1121331" y="4794357"/>
              <a:ext cx="8275062" cy="358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1155" b="1" kern="0" dirty="0" err="1">
                  <a:latin typeface="+mj-lt"/>
                </a:rPr>
                <a:t>Technológia</a:t>
              </a:r>
              <a:endParaRPr lang="en-GB" sz="1155" b="1" kern="0" dirty="0">
                <a:latin typeface="+mj-lt"/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blackWhite">
            <a:xfrm rot="10800000" flipV="1">
              <a:off x="1121330" y="5400100"/>
              <a:ext cx="8275063" cy="432048"/>
            </a:xfrm>
            <a:prstGeom prst="rect">
              <a:avLst/>
            </a:prstGeom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990" b="1" kern="0" dirty="0" err="1">
                  <a:solidFill>
                    <a:srgbClr val="FFFFFF"/>
                  </a:solidFill>
                  <a:latin typeface="+mj-lt"/>
                </a:rPr>
                <a:t>Dodanie</a:t>
              </a:r>
              <a:r>
                <a:rPr lang="en-GB" sz="990" b="1" kern="0" dirty="0">
                  <a:solidFill>
                    <a:srgbClr val="FFFFFF"/>
                  </a:solidFill>
                  <a:latin typeface="+mj-lt"/>
                </a:rPr>
                <a:t> </a:t>
              </a:r>
              <a:r>
                <a:rPr lang="en-GB" sz="990" b="1" kern="0" dirty="0" err="1">
                  <a:solidFill>
                    <a:srgbClr val="FFFFFF"/>
                  </a:solidFill>
                  <a:latin typeface="+mj-lt"/>
                </a:rPr>
                <a:t>programu</a:t>
              </a:r>
              <a:endParaRPr lang="en-GB" sz="990" b="1" kern="0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4" name="Text Box 30"/>
            <p:cNvSpPr txBox="1">
              <a:spLocks noChangeArrowheads="1"/>
            </p:cNvSpPr>
            <p:nvPr/>
          </p:nvSpPr>
          <p:spPr bwMode="blackWhite">
            <a:xfrm rot="16200000">
              <a:off x="419146" y="5590691"/>
              <a:ext cx="918857" cy="4026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GB" sz="1155" b="1" kern="0" dirty="0" err="1">
                  <a:latin typeface="+mj-lt"/>
                </a:rPr>
                <a:t>Riadenie</a:t>
              </a:r>
              <a:r>
                <a:rPr lang="en-GB" sz="1155" b="1" kern="0" dirty="0">
                  <a:latin typeface="+mj-lt"/>
                </a:rPr>
                <a:t> </a:t>
              </a:r>
              <a:r>
                <a:rPr lang="en-GB" sz="1155" b="1" kern="0" dirty="0" err="1">
                  <a:latin typeface="+mj-lt"/>
                </a:rPr>
                <a:t>zmeny</a:t>
              </a:r>
              <a:endParaRPr lang="en-GB" sz="1155" b="1" kern="0" dirty="0">
                <a:latin typeface="+mj-lt"/>
              </a:endParaRPr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blackWhite">
            <a:xfrm rot="16200000">
              <a:off x="42069" y="3884362"/>
              <a:ext cx="1526281" cy="2013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r>
                <a:rPr lang="en-GB" sz="1155" b="1" kern="0" dirty="0" err="1">
                  <a:latin typeface="+mj-lt"/>
                </a:rPr>
                <a:t>Dodanie</a:t>
              </a:r>
              <a:r>
                <a:rPr lang="en-GB" sz="990" b="1" kern="0" dirty="0">
                  <a:latin typeface="+mj-lt"/>
                </a:rPr>
                <a:t> </a:t>
              </a:r>
              <a:r>
                <a:rPr lang="en-GB" sz="990" b="1" kern="0" dirty="0" err="1">
                  <a:latin typeface="+mj-lt"/>
                </a:rPr>
                <a:t>zmeny</a:t>
              </a:r>
              <a:endParaRPr lang="en-GB" sz="990" b="1" kern="0" dirty="0">
                <a:latin typeface="+mj-lt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blackWhite">
            <a:xfrm rot="10800000" flipV="1">
              <a:off x="1121330" y="5832148"/>
              <a:ext cx="8275063" cy="419319"/>
            </a:xfrm>
            <a:prstGeom prst="rect">
              <a:avLst/>
            </a:prstGeom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990" b="1" kern="0" dirty="0" err="1">
                  <a:solidFill>
                    <a:srgbClr val="FFFFFF"/>
                  </a:solidFill>
                  <a:latin typeface="+mj-lt"/>
                </a:rPr>
                <a:t>Riadenie</a:t>
              </a:r>
              <a:r>
                <a:rPr lang="en-GB" sz="990" b="1" kern="0" dirty="0">
                  <a:solidFill>
                    <a:srgbClr val="FFFFFF"/>
                  </a:solidFill>
                  <a:latin typeface="+mj-lt"/>
                </a:rPr>
                <a:t> </a:t>
              </a:r>
              <a:r>
                <a:rPr lang="en-GB" sz="990" b="1" kern="0" dirty="0" err="1">
                  <a:solidFill>
                    <a:srgbClr val="FFFFFF"/>
                  </a:solidFill>
                  <a:latin typeface="+mj-lt"/>
                </a:rPr>
                <a:t>zmeny</a:t>
              </a:r>
              <a:endParaRPr lang="en-GB" sz="990" b="1" kern="0" dirty="0">
                <a:solidFill>
                  <a:srgbClr val="FFFFFF"/>
                </a:solidFill>
                <a:latin typeface="+mj-lt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511399" y="6732073"/>
              <a:ext cx="7725029" cy="353793"/>
              <a:chOff x="2511399" y="6809778"/>
              <a:chExt cx="7725029" cy="353793"/>
            </a:xfrm>
          </p:grpSpPr>
          <p:cxnSp>
            <p:nvCxnSpPr>
              <p:cNvPr id="23" name="Straight Arrow Connector 22"/>
              <p:cNvCxnSpPr/>
              <p:nvPr/>
            </p:nvCxnSpPr>
            <p:spPr>
              <a:xfrm>
                <a:off x="2511399" y="6809778"/>
                <a:ext cx="6262217" cy="0"/>
              </a:xfrm>
              <a:prstGeom prst="straightConnector1">
                <a:avLst/>
              </a:prstGeom>
              <a:ln w="28575">
                <a:gradFill flip="none" rotWithShape="1">
                  <a:gsLst>
                    <a:gs pos="41000">
                      <a:schemeClr val="accent2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0800000" scaled="1"/>
                  <a:tileRect/>
                </a:gra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2511399" y="6829056"/>
                <a:ext cx="2545918" cy="3345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650" b="1" dirty="0" err="1">
                    <a:latin typeface="Georgia" pitchFamily="18" charset="0"/>
                    <a:cs typeface="Arial" pitchFamily="34" charset="0"/>
                  </a:rPr>
                  <a:t>Súčasný</a:t>
                </a:r>
                <a:r>
                  <a:rPr lang="en-GB" sz="1650" b="1" dirty="0">
                    <a:latin typeface="Georgia" pitchFamily="18" charset="0"/>
                    <a:cs typeface="Arial" pitchFamily="34" charset="0"/>
                  </a:rPr>
                  <a:t> </a:t>
                </a:r>
                <a:r>
                  <a:rPr lang="en-GB" sz="1650" b="1" dirty="0" err="1">
                    <a:latin typeface="Georgia" pitchFamily="18" charset="0"/>
                    <a:cs typeface="Arial" pitchFamily="34" charset="0"/>
                  </a:rPr>
                  <a:t>stav</a:t>
                </a:r>
                <a:r>
                  <a:rPr lang="en-GB" sz="1650" b="1" dirty="0">
                    <a:latin typeface="Georgia" pitchFamily="18" charset="0"/>
                    <a:cs typeface="Arial" pitchFamily="34" charset="0"/>
                  </a:rPr>
                  <a:t> „AS IS“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712301" y="6829056"/>
                <a:ext cx="2524127" cy="3345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650" b="1" dirty="0" err="1">
                    <a:latin typeface="Georgia" pitchFamily="18" charset="0"/>
                    <a:cs typeface="Arial" pitchFamily="34" charset="0"/>
                  </a:rPr>
                  <a:t>Budúci</a:t>
                </a:r>
                <a:r>
                  <a:rPr lang="en-GB" sz="1650" b="1" dirty="0">
                    <a:latin typeface="Georgia" pitchFamily="18" charset="0"/>
                    <a:cs typeface="Arial" pitchFamily="34" charset="0"/>
                  </a:rPr>
                  <a:t> </a:t>
                </a:r>
                <a:r>
                  <a:rPr lang="en-GB" sz="1650" b="1" dirty="0" err="1">
                    <a:latin typeface="Georgia" pitchFamily="18" charset="0"/>
                    <a:cs typeface="Arial" pitchFamily="34" charset="0"/>
                  </a:rPr>
                  <a:t>stav</a:t>
                </a:r>
                <a:r>
                  <a:rPr lang="en-GB" sz="1650" b="1" dirty="0">
                    <a:latin typeface="Georgia" pitchFamily="18" charset="0"/>
                    <a:cs typeface="Arial" pitchFamily="34" charset="0"/>
                  </a:rPr>
                  <a:t> „TO BE“</a:t>
                </a:r>
              </a:p>
            </p:txBody>
          </p:sp>
        </p:grpSp>
        <p:sp>
          <p:nvSpPr>
            <p:cNvPr id="18" name="AutoShape 19"/>
            <p:cNvSpPr>
              <a:spLocks noChangeArrowheads="1"/>
            </p:cNvSpPr>
            <p:nvPr/>
          </p:nvSpPr>
          <p:spPr bwMode="blackWhite">
            <a:xfrm>
              <a:off x="2687095" y="2856318"/>
              <a:ext cx="1586730" cy="3594211"/>
            </a:xfrm>
            <a:prstGeom prst="homePlate">
              <a:avLst>
                <a:gd name="adj" fmla="val 25000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6350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 marL="168106">
                <a:defRPr/>
              </a:pPr>
              <a:r>
                <a:rPr lang="sk-SK" sz="990" b="1" kern="0" dirty="0" smtClean="0">
                  <a:solidFill>
                    <a:schemeClr val="bg2"/>
                  </a:solidFill>
                  <a:latin typeface="+mj-lt"/>
                </a:rPr>
                <a:t>Analýza</a:t>
              </a:r>
              <a:endParaRPr lang="en-GB" sz="990" b="1" kern="0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19" name="AutoShape 20"/>
            <p:cNvSpPr>
              <a:spLocks noChangeArrowheads="1"/>
            </p:cNvSpPr>
            <p:nvPr/>
          </p:nvSpPr>
          <p:spPr bwMode="blackWhite">
            <a:xfrm>
              <a:off x="3903585" y="2856318"/>
              <a:ext cx="1651296" cy="3594211"/>
            </a:xfrm>
            <a:prstGeom prst="chevron">
              <a:avLst>
                <a:gd name="adj" fmla="val 25000"/>
              </a:avLst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FFFFFF">
                  <a:alpha val="50196"/>
                </a:srgbClr>
              </a:solidFill>
              <a:miter lim="800000"/>
              <a:headEnd/>
              <a:tailEnd/>
            </a:ln>
            <a:effectLst/>
          </p:spPr>
          <p:txBody>
            <a:bodyPr lIns="37719" tIns="22631" rIns="37719" bIns="22631"/>
            <a:lstStyle/>
            <a:p>
              <a:pPr>
                <a:defRPr/>
              </a:pPr>
              <a:r>
                <a:rPr lang="en-GB" sz="990" b="1" kern="0" dirty="0" err="1">
                  <a:solidFill>
                    <a:schemeClr val="bg2"/>
                  </a:solidFill>
                  <a:latin typeface="+mj-lt"/>
                </a:rPr>
                <a:t>Dizajn</a:t>
              </a:r>
              <a:endParaRPr lang="en-GB" sz="990" b="1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latin typeface="+mj-lt"/>
              </a:endParaRPr>
            </a:p>
            <a:p>
              <a:pPr>
                <a:defRPr/>
              </a:pPr>
              <a:endParaRPr lang="en-GB" sz="990" kern="0" dirty="0">
                <a:latin typeface="+mj-lt"/>
              </a:endParaRPr>
            </a:p>
            <a:p>
              <a:pPr>
                <a:defRPr/>
              </a:pPr>
              <a:endParaRPr lang="en-GB" sz="990" kern="0" dirty="0">
                <a:latin typeface="+mj-lt"/>
              </a:endParaRPr>
            </a:p>
            <a:p>
              <a:pPr>
                <a:defRPr/>
              </a:pPr>
              <a:endParaRPr lang="en-GB" sz="990" kern="0" dirty="0">
                <a:latin typeface="+mj-lt"/>
              </a:endParaRPr>
            </a:p>
            <a:p>
              <a:pPr>
                <a:defRPr/>
              </a:pPr>
              <a:endParaRPr lang="en-GB" sz="990" kern="0" dirty="0">
                <a:latin typeface="+mj-lt"/>
              </a:endParaRPr>
            </a:p>
            <a:p>
              <a:pPr>
                <a:defRPr/>
              </a:pPr>
              <a:endParaRPr lang="en-GB" sz="990" kern="0" dirty="0">
                <a:latin typeface="+mj-lt"/>
              </a:endParaRPr>
            </a:p>
            <a:p>
              <a:pPr>
                <a:defRPr/>
              </a:pPr>
              <a:endParaRPr lang="en-GB" sz="990" b="1" kern="0" dirty="0">
                <a:latin typeface="+mj-lt"/>
              </a:endParaRPr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blackWhite">
            <a:xfrm>
              <a:off x="5173216" y="2856318"/>
              <a:ext cx="1730571" cy="3594211"/>
            </a:xfrm>
            <a:prstGeom prst="chevron">
              <a:avLst>
                <a:gd name="adj" fmla="val 25000"/>
              </a:avLst>
            </a:prstGeom>
            <a:solidFill>
              <a:schemeClr val="accent2">
                <a:lumMod val="50000"/>
              </a:schemeClr>
            </a:solidFill>
            <a:ln w="6350" algn="ctr">
              <a:solidFill>
                <a:srgbClr val="FFFFFF">
                  <a:alpha val="50196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0" tIns="22631" rIns="0" bIns="22631"/>
            <a:lstStyle/>
            <a:p>
              <a:pPr>
                <a:defRPr/>
              </a:pPr>
              <a:r>
                <a:rPr lang="en-GB" sz="990" b="1" kern="0" dirty="0" err="1">
                  <a:solidFill>
                    <a:schemeClr val="bg2"/>
                  </a:solidFill>
                  <a:latin typeface="+mj-lt"/>
                </a:rPr>
                <a:t>Tvorba</a:t>
              </a:r>
              <a:r>
                <a:rPr lang="en-GB" sz="990" b="1" kern="0" dirty="0">
                  <a:solidFill>
                    <a:schemeClr val="bg2"/>
                  </a:solidFill>
                  <a:latin typeface="+mj-lt"/>
                </a:rPr>
                <a:t>   </a:t>
              </a: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21" name="AutoShape 22"/>
            <p:cNvSpPr>
              <a:spLocks noChangeArrowheads="1"/>
            </p:cNvSpPr>
            <p:nvPr/>
          </p:nvSpPr>
          <p:spPr bwMode="blackWhite">
            <a:xfrm>
              <a:off x="6509811" y="2856318"/>
              <a:ext cx="1769151" cy="3594211"/>
            </a:xfrm>
            <a:prstGeom prst="chevron">
              <a:avLst>
                <a:gd name="adj" fmla="val 25000"/>
              </a:avLst>
            </a:prstGeom>
            <a:solidFill>
              <a:schemeClr val="bg2">
                <a:lumMod val="65000"/>
              </a:schemeClr>
            </a:solidFill>
            <a:ln w="6350" algn="ctr">
              <a:solidFill>
                <a:srgbClr val="FFFFFF">
                  <a:alpha val="50196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0" tIns="22631" rIns="0" bIns="22631"/>
            <a:lstStyle/>
            <a:p>
              <a:pPr algn="r">
                <a:defRPr/>
              </a:pPr>
              <a:r>
                <a:rPr lang="en-GB" sz="990" b="1" kern="0" dirty="0">
                  <a:solidFill>
                    <a:schemeClr val="bg2"/>
                  </a:solidFill>
                  <a:latin typeface="+mj-lt"/>
                </a:rPr>
                <a:t>   </a:t>
              </a:r>
              <a:r>
                <a:rPr lang="en-GB" sz="990" b="1" kern="0" dirty="0" err="1">
                  <a:solidFill>
                    <a:schemeClr val="bg2"/>
                  </a:solidFill>
                  <a:latin typeface="+mj-lt"/>
                </a:rPr>
                <a:t>Implementácia</a:t>
              </a:r>
              <a:r>
                <a:rPr lang="en-GB" sz="990" b="1" kern="0" dirty="0">
                  <a:solidFill>
                    <a:schemeClr val="bg2"/>
                  </a:solidFill>
                  <a:latin typeface="+mj-lt"/>
                </a:rPr>
                <a:t> </a:t>
              </a: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22" name="AutoShape 23"/>
            <p:cNvSpPr>
              <a:spLocks noChangeArrowheads="1"/>
            </p:cNvSpPr>
            <p:nvPr/>
          </p:nvSpPr>
          <p:spPr bwMode="blackWhite">
            <a:xfrm>
              <a:off x="7906966" y="2856318"/>
              <a:ext cx="1730746" cy="3594211"/>
            </a:xfrm>
            <a:prstGeom prst="chevron">
              <a:avLst>
                <a:gd name="adj" fmla="val 25000"/>
              </a:avLst>
            </a:prstGeom>
            <a:solidFill>
              <a:schemeClr val="bg2">
                <a:lumMod val="65000"/>
              </a:schemeClr>
            </a:solidFill>
            <a:ln w="6350" algn="ctr">
              <a:solidFill>
                <a:srgbClr val="FFFFFF">
                  <a:alpha val="50196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0" tIns="22631" rIns="0" bIns="22631"/>
            <a:lstStyle/>
            <a:p>
              <a:pPr>
                <a:defRPr/>
              </a:pPr>
              <a:r>
                <a:rPr lang="en-GB" sz="990" b="1" kern="0" dirty="0" err="1">
                  <a:solidFill>
                    <a:schemeClr val="bg2"/>
                  </a:solidFill>
                  <a:latin typeface="+mj-lt"/>
                </a:rPr>
                <a:t>Prevádzka</a:t>
              </a:r>
              <a:endParaRPr lang="en-GB" sz="990" b="1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r>
                <a:rPr lang="en-GB" sz="990" b="1" kern="0" dirty="0">
                  <a:solidFill>
                    <a:schemeClr val="bg2"/>
                  </a:solidFill>
                  <a:latin typeface="+mj-lt"/>
                </a:rPr>
                <a:t>a </a:t>
              </a:r>
              <a:r>
                <a:rPr lang="en-GB" sz="990" b="1" kern="0" dirty="0" err="1">
                  <a:solidFill>
                    <a:schemeClr val="bg2"/>
                  </a:solidFill>
                  <a:latin typeface="+mj-lt"/>
                </a:rPr>
                <a:t>kontrola</a:t>
              </a:r>
              <a:endParaRPr lang="en-GB" sz="990" b="1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  <a:p>
              <a:pPr>
                <a:defRPr/>
              </a:pPr>
              <a:endParaRPr lang="en-GB" sz="990" kern="0" dirty="0">
                <a:solidFill>
                  <a:schemeClr val="bg2"/>
                </a:solidFill>
                <a:latin typeface="+mj-lt"/>
              </a:endParaRPr>
            </a:p>
          </p:txBody>
        </p:sp>
      </p:grpSp>
      <p:grpSp>
        <p:nvGrpSpPr>
          <p:cNvPr id="26" name="Group 25"/>
          <p:cNvGrpSpPr>
            <a:grpSpLocks noChangeAspect="1"/>
          </p:cNvGrpSpPr>
          <p:nvPr/>
        </p:nvGrpSpPr>
        <p:grpSpPr>
          <a:xfrm>
            <a:off x="2999718" y="3671561"/>
            <a:ext cx="6021273" cy="1684542"/>
            <a:chOff x="2822211" y="4112873"/>
            <a:chExt cx="6821039" cy="1615101"/>
          </a:xfrm>
        </p:grpSpPr>
        <p:sp>
          <p:nvSpPr>
            <p:cNvPr id="27" name="30 CuadroTexto"/>
            <p:cNvSpPr txBox="1"/>
            <p:nvPr/>
          </p:nvSpPr>
          <p:spPr>
            <a:xfrm>
              <a:off x="2822211" y="4323973"/>
              <a:ext cx="1378589" cy="119289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7072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Vytvoriť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“Case for change”,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definovať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počiatočný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cieľový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operačný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model a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oblasť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iniciatívy</a:t>
              </a:r>
              <a:endParaRPr lang="en-GB" sz="1155" kern="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8" name="26 CuadroTexto"/>
            <p:cNvSpPr txBox="1"/>
            <p:nvPr/>
          </p:nvSpPr>
          <p:spPr>
            <a:xfrm>
              <a:off x="4375792" y="4368494"/>
              <a:ext cx="1277136" cy="1103859"/>
            </a:xfrm>
            <a:prstGeom prst="rect">
              <a:avLst/>
            </a:prstGeom>
            <a:noFill/>
          </p:spPr>
          <p:txBody>
            <a:bodyPr wrap="square" lIns="84053" tIns="42026" rIns="84053" bIns="42026">
              <a:spAutoFit/>
            </a:bodyPr>
            <a:lstStyle/>
            <a:p>
              <a:pPr>
                <a:defRPr/>
              </a:pP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Vytvoriť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transformačný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plán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,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podrobný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1"/>
                  </a:solidFill>
                  <a:latin typeface="Georgia" pitchFamily="18" charset="0"/>
                </a:rPr>
                <a:t>Dizajn</a:t>
              </a:r>
              <a:r>
                <a:rPr lang="en-GB" sz="1155" kern="0" dirty="0">
                  <a:solidFill>
                    <a:schemeClr val="bg1"/>
                  </a:solidFill>
                  <a:latin typeface="Georgia" pitchFamily="18" charset="0"/>
                </a:rPr>
                <a:t> a Quick Wins</a:t>
              </a:r>
            </a:p>
          </p:txBody>
        </p:sp>
        <p:sp>
          <p:nvSpPr>
            <p:cNvPr id="29" name="27 CuadroTexto"/>
            <p:cNvSpPr txBox="1"/>
            <p:nvPr/>
          </p:nvSpPr>
          <p:spPr>
            <a:xfrm>
              <a:off x="5664847" y="4112873"/>
              <a:ext cx="1347408" cy="1615101"/>
            </a:xfrm>
            <a:prstGeom prst="rect">
              <a:avLst/>
            </a:prstGeom>
            <a:noFill/>
          </p:spPr>
          <p:txBody>
            <a:bodyPr wrap="square" lIns="84053" tIns="42026" rIns="84053" bIns="42026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55" kern="0" dirty="0" err="1" smtClean="0">
                  <a:solidFill>
                    <a:schemeClr val="bg1"/>
                  </a:solidFill>
                  <a:latin typeface="+mj-lt"/>
                </a:rPr>
                <a:t>Vybudovať</a:t>
              </a:r>
              <a:r>
                <a:rPr lang="en-GB" sz="1155" kern="0" dirty="0" smtClean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en-GB" sz="1155" kern="0" dirty="0" err="1" smtClean="0">
                  <a:solidFill>
                    <a:schemeClr val="bg1"/>
                  </a:solidFill>
                  <a:latin typeface="+mj-lt"/>
                </a:rPr>
                <a:t>nové</a:t>
              </a:r>
              <a:r>
                <a:rPr lang="en-GB" sz="1155" kern="0" dirty="0" smtClean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en-GB" sz="1155" kern="0" dirty="0" err="1" smtClean="0">
                  <a:solidFill>
                    <a:schemeClr val="bg1"/>
                  </a:solidFill>
                  <a:latin typeface="+mj-lt"/>
                </a:rPr>
                <a:t>spôsoby</a:t>
              </a:r>
              <a:r>
                <a:rPr lang="en-GB" sz="1155" kern="0" dirty="0" smtClean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en-GB" sz="1155" kern="0" dirty="0" err="1" smtClean="0">
                  <a:solidFill>
                    <a:schemeClr val="bg1"/>
                  </a:solidFill>
                  <a:latin typeface="+mj-lt"/>
                </a:rPr>
                <a:t>práce</a:t>
              </a:r>
              <a:r>
                <a:rPr lang="en-GB" sz="1155" kern="0" dirty="0" smtClean="0">
                  <a:solidFill>
                    <a:schemeClr val="bg1"/>
                  </a:solidFill>
                  <a:latin typeface="+mj-lt"/>
                </a:rPr>
                <a:t> a </a:t>
              </a:r>
              <a:r>
                <a:rPr lang="en-GB" sz="1155" kern="0" dirty="0" err="1" smtClean="0">
                  <a:solidFill>
                    <a:schemeClr val="bg1"/>
                  </a:solidFill>
                  <a:latin typeface="+mj-lt"/>
                </a:rPr>
                <a:t>plán</a:t>
              </a:r>
              <a:r>
                <a:rPr lang="en-GB" sz="1155" kern="0" dirty="0" smtClean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en-GB" sz="1155" kern="0" dirty="0" err="1" smtClean="0">
                  <a:solidFill>
                    <a:schemeClr val="bg1"/>
                  </a:solidFill>
                  <a:latin typeface="+mj-lt"/>
                </a:rPr>
                <a:t>realizácie</a:t>
              </a:r>
              <a:endParaRPr lang="en-GB" sz="1155" kern="0" dirty="0" smtClean="0">
                <a:solidFill>
                  <a:schemeClr val="bg1"/>
                </a:solidFill>
                <a:latin typeface="+mj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155" kern="0" dirty="0" smtClean="0">
                <a:solidFill>
                  <a:schemeClr val="bg1"/>
                </a:solidFill>
                <a:latin typeface="+mj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55" dirty="0" err="1" smtClean="0">
                  <a:solidFill>
                    <a:schemeClr val="bg1"/>
                  </a:solidFill>
                  <a:latin typeface="+mj-lt"/>
                </a:rPr>
                <a:t>Presvedčenie</a:t>
              </a:r>
              <a:endParaRPr lang="en-GB" sz="1155" dirty="0" smtClean="0">
                <a:solidFill>
                  <a:schemeClr val="bg1"/>
                </a:solidFill>
                <a:latin typeface="+mj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55" dirty="0" smtClean="0">
                  <a:solidFill>
                    <a:schemeClr val="bg1"/>
                  </a:solidFill>
                  <a:latin typeface="+mj-lt"/>
                </a:rPr>
                <a:t>a </a:t>
              </a:r>
              <a:r>
                <a:rPr lang="en-GB" sz="1155" dirty="0" err="1" smtClean="0">
                  <a:solidFill>
                    <a:schemeClr val="bg1"/>
                  </a:solidFill>
                  <a:latin typeface="+mj-lt"/>
                </a:rPr>
                <a:t>motivovanie</a:t>
              </a:r>
              <a:r>
                <a:rPr lang="en-GB" sz="1155" dirty="0" smtClean="0">
                  <a:solidFill>
                    <a:schemeClr val="bg1"/>
                  </a:solidFill>
                  <a:latin typeface="+mj-lt"/>
                </a:rPr>
                <a:t>  </a:t>
              </a:r>
              <a:r>
                <a:rPr lang="en-GB" sz="1155" dirty="0" err="1" smtClean="0">
                  <a:solidFill>
                    <a:schemeClr val="bg1"/>
                  </a:solidFill>
                  <a:latin typeface="+mj-lt"/>
                </a:rPr>
                <a:t>lokálneho</a:t>
              </a:r>
              <a:r>
                <a:rPr lang="en-GB" sz="1155" dirty="0" smtClean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en-GB" sz="1155" dirty="0" err="1" smtClean="0">
                  <a:solidFill>
                    <a:schemeClr val="bg1"/>
                  </a:solidFill>
                  <a:latin typeface="+mj-lt"/>
                </a:rPr>
                <a:t>manažmentu</a:t>
              </a:r>
              <a:endParaRPr lang="en-GB" sz="1155" kern="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0" name="28 CuadroTexto"/>
            <p:cNvSpPr txBox="1"/>
            <p:nvPr/>
          </p:nvSpPr>
          <p:spPr>
            <a:xfrm>
              <a:off x="7021292" y="4453700"/>
              <a:ext cx="1288936" cy="933445"/>
            </a:xfrm>
            <a:prstGeom prst="rect">
              <a:avLst/>
            </a:prstGeom>
            <a:noFill/>
          </p:spPr>
          <p:txBody>
            <a:bodyPr wrap="square" lIns="84053" tIns="42026" rIns="84053" bIns="42026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Zaviesť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nové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spôsoby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práce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a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zabezpečiť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realizáciu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výhod</a:t>
              </a:r>
              <a:endParaRPr lang="en-GB" sz="1155" kern="0" dirty="0">
                <a:solidFill>
                  <a:schemeClr val="bg2"/>
                </a:solidFill>
                <a:latin typeface="Georgia" pitchFamily="18" charset="0"/>
              </a:endParaRPr>
            </a:p>
          </p:txBody>
        </p:sp>
        <p:sp>
          <p:nvSpPr>
            <p:cNvPr id="31" name="29 CuadroTexto"/>
            <p:cNvSpPr txBox="1"/>
            <p:nvPr/>
          </p:nvSpPr>
          <p:spPr>
            <a:xfrm>
              <a:off x="8405797" y="4368494"/>
              <a:ext cx="1237453" cy="1103859"/>
            </a:xfrm>
            <a:prstGeom prst="rect">
              <a:avLst/>
            </a:prstGeom>
            <a:noFill/>
          </p:spPr>
          <p:txBody>
            <a:bodyPr wrap="square" lIns="84053" tIns="42026" rIns="84053" bIns="42026">
              <a:spAutoFit/>
            </a:bodyPr>
            <a:lstStyle/>
            <a:p>
              <a:pPr>
                <a:defRPr/>
              </a:pP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Prevádzkovať</a:t>
              </a:r>
              <a:endParaRPr lang="en-GB" sz="1155" kern="0" dirty="0">
                <a:solidFill>
                  <a:schemeClr val="bg2"/>
                </a:solidFill>
                <a:latin typeface="Georgia" pitchFamily="18" charset="0"/>
              </a:endParaRPr>
            </a:p>
            <a:p>
              <a:pPr>
                <a:defRPr/>
              </a:pP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novú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organizáciu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a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neustále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vykonávať</a:t>
              </a:r>
              <a:r>
                <a:rPr lang="en-GB" sz="1155" kern="0" dirty="0">
                  <a:solidFill>
                    <a:schemeClr val="bg2"/>
                  </a:solidFill>
                  <a:latin typeface="Georgia" pitchFamily="18" charset="0"/>
                </a:rPr>
                <a:t>  </a:t>
              </a:r>
              <a:r>
                <a:rPr lang="en-GB" sz="1155" kern="0" dirty="0" err="1">
                  <a:solidFill>
                    <a:schemeClr val="bg2"/>
                  </a:solidFill>
                  <a:latin typeface="Georgia" pitchFamily="18" charset="0"/>
                </a:rPr>
                <a:t>zlepšenia</a:t>
              </a:r>
              <a:endParaRPr lang="en-GB" sz="1155" kern="0" dirty="0">
                <a:solidFill>
                  <a:schemeClr val="bg2"/>
                </a:solidFill>
                <a:latin typeface="Georgia" pitchFamily="18" charset="0"/>
              </a:endParaRPr>
            </a:p>
          </p:txBody>
        </p:sp>
      </p:grpSp>
      <p:sp>
        <p:nvSpPr>
          <p:cNvPr id="32" name="Rectangle 31"/>
          <p:cNvSpPr/>
          <p:nvPr/>
        </p:nvSpPr>
        <p:spPr bwMode="ltGray">
          <a:xfrm>
            <a:off x="2919895" y="2934718"/>
            <a:ext cx="3602613" cy="2923963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50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5" name="Page Number"/>
          <p:cNvSpPr txBox="1"/>
          <p:nvPr>
            <p:custDataLst>
              <p:tags r:id="rId2"/>
            </p:custDataLst>
          </p:nvPr>
        </p:nvSpPr>
        <p:spPr>
          <a:xfrm>
            <a:off x="9444866" y="7262815"/>
            <a:ext cx="78548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</a:rPr>
              <a:t>4</a:t>
            </a:r>
            <a:endParaRPr lang="en-GB" sz="1100" noProof="1">
              <a:latin typeface="+mn-lt"/>
            </a:endParaRPr>
          </a:p>
        </p:txBody>
      </p:sp>
      <p:sp>
        <p:nvSpPr>
          <p:cNvPr id="86" name="Section Footer"/>
          <p:cNvSpPr txBox="1"/>
          <p:nvPr>
            <p:custDataLst>
              <p:tags r:id="rId3"/>
            </p:custDataLst>
          </p:nvPr>
        </p:nvSpPr>
        <p:spPr>
          <a:xfrm>
            <a:off x="531815" y="7094540"/>
            <a:ext cx="5434180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</a:rPr>
              <a:t>C2i, s.r.o. • Ponuka v oblasti nastavenia reportingového systému  pomocou BI nástroja </a:t>
            </a:r>
            <a:endParaRPr lang="en-GB" sz="1100" noProof="1">
              <a:latin typeface="+mn-lt"/>
            </a:endParaRPr>
          </a:p>
        </p:txBody>
      </p:sp>
      <p:sp>
        <p:nvSpPr>
          <p:cNvPr id="87" name="Section Header"/>
          <p:cNvSpPr txBox="1"/>
          <p:nvPr>
            <p:custDataLst>
              <p:tags r:id="rId4"/>
            </p:custDataLst>
          </p:nvPr>
        </p:nvSpPr>
        <p:spPr>
          <a:xfrm>
            <a:off x="520702" y="814390"/>
            <a:ext cx="2364430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  <a:ea typeface="Cambria Math" pitchFamily="18" charset="0"/>
              </a:rPr>
              <a:t>Section 2 – Náš prístup a časový plán</a:t>
            </a:r>
            <a:endParaRPr lang="en-GB" sz="1100" noProof="1">
              <a:latin typeface="+mn-lt"/>
              <a:ea typeface="Cambria Math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48680" y="573832"/>
            <a:ext cx="3456384" cy="413593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89" name="Rectangle 88"/>
          <p:cNvSpPr/>
          <p:nvPr/>
        </p:nvSpPr>
        <p:spPr>
          <a:xfrm>
            <a:off x="530226" y="6933861"/>
            <a:ext cx="5435769" cy="31177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90" name="Rectangle 89"/>
          <p:cNvSpPr/>
          <p:nvPr/>
        </p:nvSpPr>
        <p:spPr>
          <a:xfrm>
            <a:off x="9240124" y="7291708"/>
            <a:ext cx="488031" cy="19997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4294967295"/>
          </p:nvPr>
        </p:nvSpPr>
        <p:spPr>
          <a:xfrm>
            <a:off x="6884450" y="7244672"/>
            <a:ext cx="2638425" cy="341312"/>
          </a:xfrm>
        </p:spPr>
        <p:txBody>
          <a:bodyPr/>
          <a:lstStyle/>
          <a:p>
            <a:pPr>
              <a:defRPr/>
            </a:pPr>
            <a:fld id="{6F1DD6CF-6F3C-4247-A75A-84C807C993AA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4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id" hidden="1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30226" y="685800"/>
            <a:ext cx="8997950" cy="6711950"/>
            <a:chOff x="530352" y="685800"/>
            <a:chExt cx="8997696" cy="6711696"/>
          </a:xfrm>
        </p:grpSpPr>
        <p:sp>
          <p:nvSpPr>
            <p:cNvPr id="40" name="Footer block" hidden="1"/>
            <p:cNvSpPr>
              <a:spLocks noChangeArrowheads="1"/>
            </p:cNvSpPr>
            <p:nvPr/>
          </p:nvSpPr>
          <p:spPr bwMode="gray">
            <a:xfrm>
              <a:off x="530352" y="6784744"/>
              <a:ext cx="8997696" cy="612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41" name="Title block" hidden="1"/>
            <p:cNvSpPr>
              <a:spLocks noChangeArrowheads="1"/>
            </p:cNvSpPr>
            <p:nvPr/>
          </p:nvSpPr>
          <p:spPr bwMode="gray">
            <a:xfrm>
              <a:off x="530352" y="1142983"/>
              <a:ext cx="8997696" cy="914365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4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614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01" fontAlgn="auto">
                <a:spcBef>
                  <a:spcPts val="0"/>
                </a:spcBef>
                <a:spcAft>
                  <a:spcPts val="0"/>
                </a:spcAft>
                <a:buSzPct val="90000"/>
                <a:defRPr/>
              </a:pPr>
              <a:endParaRPr lang="en-GB" sz="1400" dirty="0">
                <a:solidFill>
                  <a:schemeClr val="folHlink"/>
                </a:solidFill>
                <a:latin typeface="+mn-lt"/>
                <a:cs typeface="Arial" charset="0"/>
              </a:endParaRPr>
            </a:p>
          </p:txBody>
        </p:sp>
        <p:grpSp>
          <p:nvGrpSpPr>
            <p:cNvPr id="43" name="Group 600" hidden="1"/>
            <p:cNvGrpSpPr>
              <a:grpSpLocks/>
            </p:cNvGrpSpPr>
            <p:nvPr userDrawn="1"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7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87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355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223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2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616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3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84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4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4" name="Group 500" hidden="1"/>
            <p:cNvGrpSpPr>
              <a:grpSpLocks/>
            </p:cNvGrpSpPr>
            <p:nvPr userDrawn="1"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7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87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355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223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616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84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5" name="Group 400" hidden="1"/>
            <p:cNvGrpSpPr>
              <a:grpSpLocks/>
            </p:cNvGrpSpPr>
            <p:nvPr userDrawn="1"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6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87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355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223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616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84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6" name="Group 300" hidden="1"/>
            <p:cNvGrpSpPr>
              <a:grpSpLocks/>
            </p:cNvGrpSpPr>
            <p:nvPr userDrawn="1"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6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87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355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223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616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84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7" name="Group 200" hidden="1"/>
            <p:cNvGrpSpPr>
              <a:grpSpLocks/>
            </p:cNvGrpSpPr>
            <p:nvPr userDrawn="1"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5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87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355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223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616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84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8" name="Group 100" hidden="1"/>
            <p:cNvGrpSpPr>
              <a:grpSpLocks/>
            </p:cNvGrpSpPr>
            <p:nvPr userDrawn="1"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87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355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223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616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84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sk-SK" dirty="0" err="1" smtClean="0"/>
              <a:t>áš</a:t>
            </a:r>
            <a:r>
              <a:rPr lang="sk-SK" dirty="0" smtClean="0"/>
              <a:t> prístup 1</a:t>
            </a:r>
            <a:r>
              <a:rPr lang="en-US" dirty="0" smtClean="0"/>
              <a:t>/2</a:t>
            </a:r>
            <a:endParaRPr lang="en-GB" dirty="0"/>
          </a:p>
        </p:txBody>
      </p:sp>
      <p:sp>
        <p:nvSpPr>
          <p:cNvPr id="85" name="Page Number"/>
          <p:cNvSpPr txBox="1"/>
          <p:nvPr>
            <p:custDataLst>
              <p:tags r:id="rId2"/>
            </p:custDataLst>
          </p:nvPr>
        </p:nvSpPr>
        <p:spPr>
          <a:xfrm>
            <a:off x="9444866" y="7262815"/>
            <a:ext cx="78548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</a:rPr>
              <a:t>4</a:t>
            </a:r>
            <a:endParaRPr lang="en-GB" sz="1100" noProof="1">
              <a:latin typeface="+mn-lt"/>
            </a:endParaRPr>
          </a:p>
        </p:txBody>
      </p:sp>
      <p:sp>
        <p:nvSpPr>
          <p:cNvPr id="86" name="Section Footer"/>
          <p:cNvSpPr txBox="1"/>
          <p:nvPr>
            <p:custDataLst>
              <p:tags r:id="rId3"/>
            </p:custDataLst>
          </p:nvPr>
        </p:nvSpPr>
        <p:spPr>
          <a:xfrm>
            <a:off x="662466" y="7057444"/>
            <a:ext cx="5434180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</a:rPr>
              <a:t>C2i, s.r.o. • Ponuka v oblasti nastavenia reportingového systému  pomocou BI nástroja </a:t>
            </a:r>
            <a:endParaRPr lang="en-GB" sz="1100" noProof="1">
              <a:latin typeface="+mn-lt"/>
            </a:endParaRPr>
          </a:p>
        </p:txBody>
      </p:sp>
      <p:sp>
        <p:nvSpPr>
          <p:cNvPr id="87" name="Section Header"/>
          <p:cNvSpPr txBox="1"/>
          <p:nvPr>
            <p:custDataLst>
              <p:tags r:id="rId4"/>
            </p:custDataLst>
          </p:nvPr>
        </p:nvSpPr>
        <p:spPr>
          <a:xfrm>
            <a:off x="520702" y="814390"/>
            <a:ext cx="2364430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  <a:ea typeface="Cambria Math" pitchFamily="18" charset="0"/>
              </a:rPr>
              <a:t>Section 2 – Náš prístup a časový plán</a:t>
            </a:r>
            <a:endParaRPr lang="en-GB" sz="1100" noProof="1">
              <a:latin typeface="+mn-lt"/>
              <a:ea typeface="Cambria Math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48680" y="573832"/>
            <a:ext cx="3456384" cy="413593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89" name="Rectangle 88"/>
          <p:cNvSpPr/>
          <p:nvPr/>
        </p:nvSpPr>
        <p:spPr>
          <a:xfrm>
            <a:off x="632446" y="6942745"/>
            <a:ext cx="5435769" cy="31177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90" name="Rectangle 89"/>
          <p:cNvSpPr/>
          <p:nvPr/>
        </p:nvSpPr>
        <p:spPr>
          <a:xfrm>
            <a:off x="9240124" y="7291708"/>
            <a:ext cx="488031" cy="19997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4294967295"/>
          </p:nvPr>
        </p:nvSpPr>
        <p:spPr>
          <a:xfrm>
            <a:off x="6884450" y="7244672"/>
            <a:ext cx="2638425" cy="341312"/>
          </a:xfrm>
        </p:spPr>
        <p:txBody>
          <a:bodyPr/>
          <a:lstStyle/>
          <a:p>
            <a:pPr>
              <a:defRPr/>
            </a:pPr>
            <a:fld id="{6F1DD6CF-6F3C-4247-A75A-84C807C993AA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178242" y="1905444"/>
            <a:ext cx="4731711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US" sz="2200" dirty="0" smtClean="0">
                <a:latin typeface="Georgia" pitchFamily="18" charset="0"/>
                <a:cs typeface="Arial" pitchFamily="34" charset="0"/>
              </a:rPr>
              <a:t>  </a:t>
            </a:r>
            <a:r>
              <a:rPr lang="sk-SK" sz="2200" dirty="0" smtClean="0">
                <a:latin typeface="Georgia" pitchFamily="18" charset="0"/>
                <a:cs typeface="Arial" pitchFamily="34" charset="0"/>
              </a:rPr>
              <a:t>Analýza divízie dopravy</a:t>
            </a:r>
            <a:endParaRPr lang="en-GB" sz="2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3538" y="2436209"/>
            <a:ext cx="9044637" cy="574791"/>
          </a:xfrm>
          <a:prstGeom prst="rect">
            <a:avLst/>
          </a:prstGeom>
          <a:solidFill>
            <a:schemeClr val="bg2">
              <a:lumMod val="85000"/>
              <a:alpha val="50000"/>
            </a:schemeClr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GB" noProof="0" dirty="0" smtClean="0"/>
          </a:p>
        </p:txBody>
      </p:sp>
      <p:sp>
        <p:nvSpPr>
          <p:cNvPr id="91" name="TextBox 90"/>
          <p:cNvSpPr txBox="1"/>
          <p:nvPr/>
        </p:nvSpPr>
        <p:spPr>
          <a:xfrm>
            <a:off x="677690" y="2771745"/>
            <a:ext cx="31993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dirty="0" smtClean="0">
                <a:latin typeface="Georgia" pitchFamily="18" charset="0"/>
                <a:cs typeface="Arial" pitchFamily="34" charset="0"/>
              </a:rPr>
              <a:t>Analýza pokryje nasledovné aspekty: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77690" y="2503785"/>
            <a:ext cx="1170888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dirty="0" smtClean="0">
                <a:latin typeface="Georgia" pitchFamily="18" charset="0"/>
                <a:cs typeface="Arial" pitchFamily="34" charset="0"/>
              </a:rPr>
              <a:t>Vykonáme detailné zhodnotenie súčasného stavu divízie dopravy so zameraním na identifikáciu kľúčových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neefektivít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v procesoch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6127" y="3194012"/>
            <a:ext cx="859213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b="1" dirty="0" smtClean="0">
                <a:latin typeface="Georgia" pitchFamily="18" charset="0"/>
                <a:cs typeface="Arial" pitchFamily="34" charset="0"/>
              </a:rPr>
              <a:t>Trasy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Zber a analýza dostupných dát o trasách a výjazdoch z IT systémov, interných záznamov, cestovných príkazov a GPS</a:t>
            </a:r>
            <a:endParaRPr lang="en-US" sz="12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Komplexné vyhodnotenie stratových časov pri redundantných výjazdoch, nadbytočných 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/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zdvojen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ých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výjazdoch a neoptimálnom plánovaní zastávok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Analýza rozsahu a dosahu – s cieľom vyhodnotiť efektivitu výjazdov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456127" y="4269196"/>
            <a:ext cx="859213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b="1" dirty="0" smtClean="0">
                <a:latin typeface="Georgia" pitchFamily="18" charset="0"/>
                <a:cs typeface="Arial" pitchFamily="34" charset="0"/>
              </a:rPr>
              <a:t>Využitie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Georgia" pitchFamily="18" charset="0"/>
                <a:cs typeface="Arial" pitchFamily="34" charset="0"/>
              </a:rPr>
              <a:t>Sn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ímkovanie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dňa vodiča 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(DILO 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štúdia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)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zameran</a:t>
            </a:r>
            <a:r>
              <a:rPr lang="sk-SK" sz="1200" dirty="0">
                <a:latin typeface="Georgia" pitchFamily="18" charset="0"/>
                <a:cs typeface="Arial" pitchFamily="34" charset="0"/>
              </a:rPr>
              <a:t>é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na jeho časové využitie</a:t>
            </a:r>
            <a:endParaRPr lang="en-US" sz="12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Georgia" pitchFamily="18" charset="0"/>
                <a:cs typeface="Arial" pitchFamily="34" charset="0"/>
              </a:rPr>
              <a:t>H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ĺbkové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interviá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s vybranými kľúčovými zamestnancami</a:t>
            </a:r>
            <a:endParaRPr lang="en-US" sz="1200" dirty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Modelovanie súčasného stavu procesu výjazdov a doručovaní a analýza úzkych miest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/”pain points”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v procese   </a:t>
            </a:r>
            <a:endParaRPr lang="en-US" sz="12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Benchmarking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časového využitia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92333" y="6397222"/>
            <a:ext cx="2551310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endParaRPr lang="sk-SK" sz="11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Brown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paper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workshop</a:t>
            </a:r>
            <a:endParaRPr lang="en-US" sz="11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Snímkovanie 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(Shadowing)</a:t>
            </a:r>
            <a:endParaRPr lang="sk-SK" sz="11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466270" y="6397222"/>
            <a:ext cx="2551310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100" b="1" dirty="0" smtClean="0">
                <a:latin typeface="Georgia" pitchFamily="18" charset="0"/>
                <a:cs typeface="Arial" pitchFamily="34" charset="0"/>
              </a:rPr>
              <a:t>Štúdie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DILO 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(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Day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in 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life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of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Hĺbkové 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interviá</a:t>
            </a:r>
            <a:endParaRPr lang="sk-SK" sz="11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608795" y="6386757"/>
            <a:ext cx="2551310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endParaRPr lang="sk-SK" sz="11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Georgia" pitchFamily="18" charset="0"/>
                <a:cs typeface="Arial" pitchFamily="34" charset="0"/>
              </a:rPr>
              <a:t>Process mining (</a:t>
            </a:r>
            <a:r>
              <a:rPr lang="en-US" sz="1100" dirty="0" err="1" smtClean="0">
                <a:latin typeface="Georgia" pitchFamily="18" charset="0"/>
                <a:cs typeface="Arial" pitchFamily="34" charset="0"/>
              </a:rPr>
              <a:t>pri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Georgia" pitchFamily="18" charset="0"/>
                <a:cs typeface="Arial" pitchFamily="34" charset="0"/>
              </a:rPr>
              <a:t>dostupnosti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 d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át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)</a:t>
            </a:r>
            <a:endParaRPr lang="en-US" sz="1100" dirty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KPI study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466270" y="5357679"/>
            <a:ext cx="859213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b="1" dirty="0" smtClean="0">
                <a:latin typeface="Georgia" pitchFamily="18" charset="0"/>
                <a:cs typeface="Arial" pitchFamily="34" charset="0"/>
              </a:rPr>
              <a:t>Náklady na dopravu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Náklady spojené s vozovým parkom: Odpisy, leasing, PHM, opravy</a:t>
            </a:r>
            <a:endParaRPr lang="en-US" sz="12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Personálne náklady</a:t>
            </a:r>
            <a:endParaRPr lang="en-US" sz="1200" dirty="0" smtClean="0">
              <a:latin typeface="Georgia" pitchFamily="18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Náklady na nadčasy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/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pr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íplatky</a:t>
            </a:r>
            <a:endParaRPr lang="en-US" sz="1200" dirty="0" smtClean="0">
              <a:latin typeface="Georgia" pitchFamily="18" charset="0"/>
              <a:cs typeface="Arial" pitchFamily="34" charset="0"/>
            </a:endParaRPr>
          </a:p>
          <a:p>
            <a:pPr indent="-274320">
              <a:buFont typeface="Arial" panose="020B0604020202020204" pitchFamily="34" charset="0"/>
              <a:buChar char="•"/>
            </a:pP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104" name="Oval 103"/>
          <p:cNvSpPr/>
          <p:nvPr/>
        </p:nvSpPr>
        <p:spPr bwMode="ltGray">
          <a:xfrm>
            <a:off x="533099" y="1737967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5" name="Freeform 12"/>
          <p:cNvSpPr>
            <a:spLocks noEditPoints="1"/>
          </p:cNvSpPr>
          <p:nvPr/>
        </p:nvSpPr>
        <p:spPr bwMode="auto">
          <a:xfrm>
            <a:off x="632446" y="1915583"/>
            <a:ext cx="395288" cy="323850"/>
          </a:xfrm>
          <a:custGeom>
            <a:avLst/>
            <a:gdLst/>
            <a:ahLst/>
            <a:cxnLst>
              <a:cxn ang="0">
                <a:pos x="208" y="156"/>
              </a:cxn>
              <a:cxn ang="0">
                <a:pos x="0" y="156"/>
              </a:cxn>
              <a:cxn ang="0">
                <a:pos x="0" y="170"/>
              </a:cxn>
              <a:cxn ang="0">
                <a:pos x="208" y="170"/>
              </a:cxn>
              <a:cxn ang="0">
                <a:pos x="208" y="156"/>
              </a:cxn>
              <a:cxn ang="0">
                <a:pos x="201" y="0"/>
              </a:cxn>
              <a:cxn ang="0">
                <a:pos x="178" y="0"/>
              </a:cxn>
              <a:cxn ang="0">
                <a:pos x="172" y="6"/>
              </a:cxn>
              <a:cxn ang="0">
                <a:pos x="172" y="137"/>
              </a:cxn>
              <a:cxn ang="0">
                <a:pos x="178" y="143"/>
              </a:cxn>
              <a:cxn ang="0">
                <a:pos x="201" y="143"/>
              </a:cxn>
              <a:cxn ang="0">
                <a:pos x="208" y="137"/>
              </a:cxn>
              <a:cxn ang="0">
                <a:pos x="208" y="6"/>
              </a:cxn>
              <a:cxn ang="0">
                <a:pos x="201" y="0"/>
              </a:cxn>
              <a:cxn ang="0">
                <a:pos x="121" y="143"/>
              </a:cxn>
              <a:cxn ang="0">
                <a:pos x="144" y="143"/>
              </a:cxn>
              <a:cxn ang="0">
                <a:pos x="151" y="137"/>
              </a:cxn>
              <a:cxn ang="0">
                <a:pos x="151" y="56"/>
              </a:cxn>
              <a:cxn ang="0">
                <a:pos x="144" y="49"/>
              </a:cxn>
              <a:cxn ang="0">
                <a:pos x="121" y="49"/>
              </a:cxn>
              <a:cxn ang="0">
                <a:pos x="115" y="56"/>
              </a:cxn>
              <a:cxn ang="0">
                <a:pos x="115" y="137"/>
              </a:cxn>
              <a:cxn ang="0">
                <a:pos x="121" y="143"/>
              </a:cxn>
              <a:cxn ang="0">
                <a:pos x="64" y="143"/>
              </a:cxn>
              <a:cxn ang="0">
                <a:pos x="87" y="143"/>
              </a:cxn>
              <a:cxn ang="0">
                <a:pos x="93" y="137"/>
              </a:cxn>
              <a:cxn ang="0">
                <a:pos x="93" y="38"/>
              </a:cxn>
              <a:cxn ang="0">
                <a:pos x="87" y="32"/>
              </a:cxn>
              <a:cxn ang="0">
                <a:pos x="64" y="32"/>
              </a:cxn>
              <a:cxn ang="0">
                <a:pos x="58" y="38"/>
              </a:cxn>
              <a:cxn ang="0">
                <a:pos x="58" y="137"/>
              </a:cxn>
              <a:cxn ang="0">
                <a:pos x="64" y="143"/>
              </a:cxn>
              <a:cxn ang="0">
                <a:pos x="7" y="143"/>
              </a:cxn>
              <a:cxn ang="0">
                <a:pos x="30" y="143"/>
              </a:cxn>
              <a:cxn ang="0">
                <a:pos x="36" y="137"/>
              </a:cxn>
              <a:cxn ang="0">
                <a:pos x="36" y="88"/>
              </a:cxn>
              <a:cxn ang="0">
                <a:pos x="30" y="81"/>
              </a:cxn>
              <a:cxn ang="0">
                <a:pos x="7" y="81"/>
              </a:cxn>
              <a:cxn ang="0">
                <a:pos x="0" y="88"/>
              </a:cxn>
              <a:cxn ang="0">
                <a:pos x="0" y="137"/>
              </a:cxn>
              <a:cxn ang="0">
                <a:pos x="7" y="143"/>
              </a:cxn>
            </a:cxnLst>
            <a:rect l="0" t="0" r="r" b="b"/>
            <a:pathLst>
              <a:path w="208" h="170">
                <a:moveTo>
                  <a:pt x="208" y="156"/>
                </a:moveTo>
                <a:cubicBezTo>
                  <a:pt x="0" y="156"/>
                  <a:pt x="0" y="156"/>
                  <a:pt x="0" y="156"/>
                </a:cubicBezTo>
                <a:cubicBezTo>
                  <a:pt x="0" y="170"/>
                  <a:pt x="0" y="170"/>
                  <a:pt x="0" y="170"/>
                </a:cubicBezTo>
                <a:cubicBezTo>
                  <a:pt x="208" y="170"/>
                  <a:pt x="208" y="170"/>
                  <a:pt x="208" y="170"/>
                </a:cubicBezTo>
                <a:lnTo>
                  <a:pt x="208" y="156"/>
                </a:lnTo>
                <a:close/>
                <a:moveTo>
                  <a:pt x="201" y="0"/>
                </a:moveTo>
                <a:cubicBezTo>
                  <a:pt x="178" y="0"/>
                  <a:pt x="178" y="0"/>
                  <a:pt x="178" y="0"/>
                </a:cubicBezTo>
                <a:cubicBezTo>
                  <a:pt x="175" y="0"/>
                  <a:pt x="172" y="3"/>
                  <a:pt x="172" y="6"/>
                </a:cubicBezTo>
                <a:cubicBezTo>
                  <a:pt x="172" y="137"/>
                  <a:pt x="172" y="137"/>
                  <a:pt x="172" y="137"/>
                </a:cubicBezTo>
                <a:cubicBezTo>
                  <a:pt x="172" y="140"/>
                  <a:pt x="175" y="143"/>
                  <a:pt x="178" y="143"/>
                </a:cubicBezTo>
                <a:cubicBezTo>
                  <a:pt x="201" y="143"/>
                  <a:pt x="201" y="143"/>
                  <a:pt x="201" y="143"/>
                </a:cubicBezTo>
                <a:cubicBezTo>
                  <a:pt x="205" y="143"/>
                  <a:pt x="208" y="140"/>
                  <a:pt x="208" y="137"/>
                </a:cubicBezTo>
                <a:cubicBezTo>
                  <a:pt x="208" y="6"/>
                  <a:pt x="208" y="6"/>
                  <a:pt x="208" y="6"/>
                </a:cubicBezTo>
                <a:cubicBezTo>
                  <a:pt x="208" y="3"/>
                  <a:pt x="205" y="0"/>
                  <a:pt x="201" y="0"/>
                </a:cubicBezTo>
                <a:close/>
                <a:moveTo>
                  <a:pt x="121" y="143"/>
                </a:moveTo>
                <a:cubicBezTo>
                  <a:pt x="144" y="143"/>
                  <a:pt x="144" y="143"/>
                  <a:pt x="144" y="143"/>
                </a:cubicBezTo>
                <a:cubicBezTo>
                  <a:pt x="148" y="143"/>
                  <a:pt x="151" y="140"/>
                  <a:pt x="151" y="137"/>
                </a:cubicBezTo>
                <a:cubicBezTo>
                  <a:pt x="151" y="56"/>
                  <a:pt x="151" y="56"/>
                  <a:pt x="151" y="56"/>
                </a:cubicBezTo>
                <a:cubicBezTo>
                  <a:pt x="151" y="52"/>
                  <a:pt x="148" y="49"/>
                  <a:pt x="144" y="49"/>
                </a:cubicBezTo>
                <a:cubicBezTo>
                  <a:pt x="121" y="49"/>
                  <a:pt x="121" y="49"/>
                  <a:pt x="121" y="49"/>
                </a:cubicBezTo>
                <a:cubicBezTo>
                  <a:pt x="118" y="49"/>
                  <a:pt x="115" y="52"/>
                  <a:pt x="115" y="56"/>
                </a:cubicBezTo>
                <a:cubicBezTo>
                  <a:pt x="115" y="137"/>
                  <a:pt x="115" y="137"/>
                  <a:pt x="115" y="137"/>
                </a:cubicBezTo>
                <a:cubicBezTo>
                  <a:pt x="115" y="140"/>
                  <a:pt x="118" y="143"/>
                  <a:pt x="121" y="143"/>
                </a:cubicBezTo>
                <a:close/>
                <a:moveTo>
                  <a:pt x="64" y="143"/>
                </a:moveTo>
                <a:cubicBezTo>
                  <a:pt x="87" y="143"/>
                  <a:pt x="87" y="143"/>
                  <a:pt x="87" y="143"/>
                </a:cubicBezTo>
                <a:cubicBezTo>
                  <a:pt x="90" y="143"/>
                  <a:pt x="93" y="140"/>
                  <a:pt x="93" y="137"/>
                </a:cubicBezTo>
                <a:cubicBezTo>
                  <a:pt x="93" y="38"/>
                  <a:pt x="93" y="38"/>
                  <a:pt x="93" y="38"/>
                </a:cubicBezTo>
                <a:cubicBezTo>
                  <a:pt x="93" y="34"/>
                  <a:pt x="90" y="32"/>
                  <a:pt x="87" y="32"/>
                </a:cubicBezTo>
                <a:cubicBezTo>
                  <a:pt x="64" y="32"/>
                  <a:pt x="64" y="32"/>
                  <a:pt x="64" y="32"/>
                </a:cubicBezTo>
                <a:cubicBezTo>
                  <a:pt x="60" y="32"/>
                  <a:pt x="58" y="34"/>
                  <a:pt x="58" y="38"/>
                </a:cubicBezTo>
                <a:cubicBezTo>
                  <a:pt x="58" y="137"/>
                  <a:pt x="58" y="137"/>
                  <a:pt x="58" y="137"/>
                </a:cubicBezTo>
                <a:cubicBezTo>
                  <a:pt x="58" y="140"/>
                  <a:pt x="60" y="143"/>
                  <a:pt x="64" y="143"/>
                </a:cubicBezTo>
                <a:close/>
                <a:moveTo>
                  <a:pt x="7" y="143"/>
                </a:moveTo>
                <a:cubicBezTo>
                  <a:pt x="30" y="143"/>
                  <a:pt x="30" y="143"/>
                  <a:pt x="30" y="143"/>
                </a:cubicBezTo>
                <a:cubicBezTo>
                  <a:pt x="33" y="143"/>
                  <a:pt x="36" y="140"/>
                  <a:pt x="36" y="137"/>
                </a:cubicBezTo>
                <a:cubicBezTo>
                  <a:pt x="36" y="88"/>
                  <a:pt x="36" y="88"/>
                  <a:pt x="36" y="88"/>
                </a:cubicBezTo>
                <a:cubicBezTo>
                  <a:pt x="36" y="84"/>
                  <a:pt x="33" y="81"/>
                  <a:pt x="30" y="81"/>
                </a:cubicBezTo>
                <a:cubicBezTo>
                  <a:pt x="7" y="81"/>
                  <a:pt x="7" y="81"/>
                  <a:pt x="7" y="81"/>
                </a:cubicBezTo>
                <a:cubicBezTo>
                  <a:pt x="3" y="81"/>
                  <a:pt x="0" y="84"/>
                  <a:pt x="0" y="88"/>
                </a:cubicBezTo>
                <a:cubicBezTo>
                  <a:pt x="0" y="137"/>
                  <a:pt x="0" y="137"/>
                  <a:pt x="0" y="137"/>
                </a:cubicBezTo>
                <a:cubicBezTo>
                  <a:pt x="0" y="140"/>
                  <a:pt x="3" y="143"/>
                  <a:pt x="7" y="143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Oval 105"/>
          <p:cNvSpPr/>
          <p:nvPr/>
        </p:nvSpPr>
        <p:spPr bwMode="ltGray">
          <a:xfrm>
            <a:off x="483539" y="3382217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7" name="Oval 106"/>
          <p:cNvSpPr/>
          <p:nvPr/>
        </p:nvSpPr>
        <p:spPr bwMode="ltGray">
          <a:xfrm>
            <a:off x="483539" y="4349309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8" name="Oval 107"/>
          <p:cNvSpPr/>
          <p:nvPr/>
        </p:nvSpPr>
        <p:spPr bwMode="ltGray">
          <a:xfrm>
            <a:off x="479873" y="5298273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10" name="Freeform 38"/>
          <p:cNvSpPr>
            <a:spLocks noEditPoints="1"/>
          </p:cNvSpPr>
          <p:nvPr/>
        </p:nvSpPr>
        <p:spPr bwMode="auto">
          <a:xfrm>
            <a:off x="549896" y="3450722"/>
            <a:ext cx="477838" cy="474662"/>
          </a:xfrm>
          <a:custGeom>
            <a:avLst/>
            <a:gdLst/>
            <a:ahLst/>
            <a:cxnLst>
              <a:cxn ang="0">
                <a:pos x="220" y="131"/>
              </a:cxn>
              <a:cxn ang="0">
                <a:pos x="238" y="121"/>
              </a:cxn>
              <a:cxn ang="0">
                <a:pos x="204" y="131"/>
              </a:cxn>
              <a:cxn ang="0">
                <a:pos x="186" y="121"/>
              </a:cxn>
              <a:cxn ang="0">
                <a:pos x="204" y="131"/>
              </a:cxn>
              <a:cxn ang="0">
                <a:pos x="152" y="131"/>
              </a:cxn>
              <a:cxn ang="0">
                <a:pos x="169" y="121"/>
              </a:cxn>
              <a:cxn ang="0">
                <a:pos x="135" y="131"/>
              </a:cxn>
              <a:cxn ang="0">
                <a:pos x="118" y="121"/>
              </a:cxn>
              <a:cxn ang="0">
                <a:pos x="135" y="131"/>
              </a:cxn>
              <a:cxn ang="0">
                <a:pos x="84" y="131"/>
              </a:cxn>
              <a:cxn ang="0">
                <a:pos x="101" y="121"/>
              </a:cxn>
              <a:cxn ang="0">
                <a:pos x="67" y="131"/>
              </a:cxn>
              <a:cxn ang="0">
                <a:pos x="49" y="121"/>
              </a:cxn>
              <a:cxn ang="0">
                <a:pos x="67" y="131"/>
              </a:cxn>
              <a:cxn ang="0">
                <a:pos x="132" y="220"/>
              </a:cxn>
              <a:cxn ang="0">
                <a:pos x="122" y="237"/>
              </a:cxn>
              <a:cxn ang="0">
                <a:pos x="122" y="186"/>
              </a:cxn>
              <a:cxn ang="0">
                <a:pos x="132" y="203"/>
              </a:cxn>
              <a:cxn ang="0">
                <a:pos x="122" y="186"/>
              </a:cxn>
              <a:cxn ang="0">
                <a:pos x="15" y="131"/>
              </a:cxn>
              <a:cxn ang="0">
                <a:pos x="33" y="121"/>
              </a:cxn>
              <a:cxn ang="0">
                <a:pos x="132" y="32"/>
              </a:cxn>
              <a:cxn ang="0">
                <a:pos x="122" y="15"/>
              </a:cxn>
              <a:cxn ang="0">
                <a:pos x="132" y="32"/>
              </a:cxn>
              <a:cxn ang="0">
                <a:pos x="122" y="66"/>
              </a:cxn>
              <a:cxn ang="0">
                <a:pos x="132" y="49"/>
              </a:cxn>
              <a:cxn ang="0">
                <a:pos x="219" y="105"/>
              </a:cxn>
              <a:cxn ang="0">
                <a:pos x="178" y="23"/>
              </a:cxn>
              <a:cxn ang="0">
                <a:pos x="147" y="0"/>
              </a:cxn>
              <a:cxn ang="0">
                <a:pos x="106" y="33"/>
              </a:cxn>
              <a:cxn ang="0">
                <a:pos x="24" y="74"/>
              </a:cxn>
              <a:cxn ang="0">
                <a:pos x="52" y="95"/>
              </a:cxn>
              <a:cxn ang="0">
                <a:pos x="75" y="44"/>
              </a:cxn>
              <a:cxn ang="0">
                <a:pos x="106" y="95"/>
              </a:cxn>
              <a:cxn ang="0">
                <a:pos x="122" y="83"/>
              </a:cxn>
              <a:cxn ang="0">
                <a:pos x="132" y="95"/>
              </a:cxn>
              <a:cxn ang="0">
                <a:pos x="147" y="74"/>
              </a:cxn>
              <a:cxn ang="0">
                <a:pos x="209" y="74"/>
              </a:cxn>
              <a:cxn ang="0">
                <a:pos x="147" y="105"/>
              </a:cxn>
              <a:cxn ang="0">
                <a:pos x="106" y="105"/>
              </a:cxn>
              <a:cxn ang="0">
                <a:pos x="75" y="105"/>
              </a:cxn>
              <a:cxn ang="0">
                <a:pos x="34" y="105"/>
              </a:cxn>
              <a:cxn ang="0">
                <a:pos x="0" y="105"/>
              </a:cxn>
              <a:cxn ang="0">
                <a:pos x="34" y="147"/>
              </a:cxn>
              <a:cxn ang="0">
                <a:pos x="75" y="229"/>
              </a:cxn>
              <a:cxn ang="0">
                <a:pos x="106" y="252"/>
              </a:cxn>
              <a:cxn ang="0">
                <a:pos x="147" y="218"/>
              </a:cxn>
              <a:cxn ang="0">
                <a:pos x="230" y="177"/>
              </a:cxn>
              <a:cxn ang="0">
                <a:pos x="201" y="157"/>
              </a:cxn>
              <a:cxn ang="0">
                <a:pos x="178" y="208"/>
              </a:cxn>
              <a:cxn ang="0">
                <a:pos x="147" y="157"/>
              </a:cxn>
              <a:cxn ang="0">
                <a:pos x="132" y="169"/>
              </a:cxn>
              <a:cxn ang="0">
                <a:pos x="122" y="157"/>
              </a:cxn>
              <a:cxn ang="0">
                <a:pos x="106" y="177"/>
              </a:cxn>
              <a:cxn ang="0">
                <a:pos x="44" y="177"/>
              </a:cxn>
              <a:cxn ang="0">
                <a:pos x="106" y="147"/>
              </a:cxn>
              <a:cxn ang="0">
                <a:pos x="147" y="147"/>
              </a:cxn>
              <a:cxn ang="0">
                <a:pos x="178" y="147"/>
              </a:cxn>
              <a:cxn ang="0">
                <a:pos x="219" y="147"/>
              </a:cxn>
              <a:cxn ang="0">
                <a:pos x="253" y="147"/>
              </a:cxn>
              <a:cxn ang="0">
                <a:pos x="219" y="105"/>
              </a:cxn>
            </a:cxnLst>
            <a:rect l="0" t="0" r="r" b="b"/>
            <a:pathLst>
              <a:path w="253" h="252">
                <a:moveTo>
                  <a:pt x="238" y="131"/>
                </a:moveTo>
                <a:cubicBezTo>
                  <a:pt x="220" y="131"/>
                  <a:pt x="220" y="131"/>
                  <a:pt x="220" y="131"/>
                </a:cubicBezTo>
                <a:cubicBezTo>
                  <a:pt x="220" y="121"/>
                  <a:pt x="220" y="121"/>
                  <a:pt x="220" y="121"/>
                </a:cubicBezTo>
                <a:cubicBezTo>
                  <a:pt x="238" y="121"/>
                  <a:pt x="238" y="121"/>
                  <a:pt x="238" y="121"/>
                </a:cubicBezTo>
                <a:lnTo>
                  <a:pt x="238" y="131"/>
                </a:lnTo>
                <a:close/>
                <a:moveTo>
                  <a:pt x="204" y="131"/>
                </a:moveTo>
                <a:cubicBezTo>
                  <a:pt x="186" y="131"/>
                  <a:pt x="186" y="131"/>
                  <a:pt x="186" y="131"/>
                </a:cubicBezTo>
                <a:cubicBezTo>
                  <a:pt x="186" y="121"/>
                  <a:pt x="186" y="121"/>
                  <a:pt x="186" y="121"/>
                </a:cubicBezTo>
                <a:cubicBezTo>
                  <a:pt x="204" y="121"/>
                  <a:pt x="204" y="121"/>
                  <a:pt x="204" y="121"/>
                </a:cubicBezTo>
                <a:lnTo>
                  <a:pt x="204" y="131"/>
                </a:lnTo>
                <a:close/>
                <a:moveTo>
                  <a:pt x="169" y="131"/>
                </a:moveTo>
                <a:cubicBezTo>
                  <a:pt x="152" y="131"/>
                  <a:pt x="152" y="131"/>
                  <a:pt x="152" y="131"/>
                </a:cubicBezTo>
                <a:cubicBezTo>
                  <a:pt x="152" y="121"/>
                  <a:pt x="152" y="121"/>
                  <a:pt x="152" y="121"/>
                </a:cubicBezTo>
                <a:cubicBezTo>
                  <a:pt x="169" y="121"/>
                  <a:pt x="169" y="121"/>
                  <a:pt x="169" y="121"/>
                </a:cubicBezTo>
                <a:lnTo>
                  <a:pt x="169" y="131"/>
                </a:lnTo>
                <a:close/>
                <a:moveTo>
                  <a:pt x="135" y="131"/>
                </a:moveTo>
                <a:cubicBezTo>
                  <a:pt x="118" y="131"/>
                  <a:pt x="118" y="131"/>
                  <a:pt x="118" y="131"/>
                </a:cubicBezTo>
                <a:cubicBezTo>
                  <a:pt x="118" y="121"/>
                  <a:pt x="118" y="121"/>
                  <a:pt x="118" y="121"/>
                </a:cubicBezTo>
                <a:cubicBezTo>
                  <a:pt x="135" y="121"/>
                  <a:pt x="135" y="121"/>
                  <a:pt x="135" y="121"/>
                </a:cubicBezTo>
                <a:lnTo>
                  <a:pt x="135" y="131"/>
                </a:lnTo>
                <a:close/>
                <a:moveTo>
                  <a:pt x="101" y="131"/>
                </a:moveTo>
                <a:cubicBezTo>
                  <a:pt x="84" y="131"/>
                  <a:pt x="84" y="131"/>
                  <a:pt x="84" y="131"/>
                </a:cubicBezTo>
                <a:cubicBezTo>
                  <a:pt x="84" y="121"/>
                  <a:pt x="84" y="121"/>
                  <a:pt x="84" y="121"/>
                </a:cubicBezTo>
                <a:cubicBezTo>
                  <a:pt x="101" y="121"/>
                  <a:pt x="101" y="121"/>
                  <a:pt x="101" y="121"/>
                </a:cubicBezTo>
                <a:lnTo>
                  <a:pt x="101" y="131"/>
                </a:lnTo>
                <a:close/>
                <a:moveTo>
                  <a:pt x="67" y="131"/>
                </a:moveTo>
                <a:cubicBezTo>
                  <a:pt x="49" y="131"/>
                  <a:pt x="49" y="131"/>
                  <a:pt x="49" y="131"/>
                </a:cubicBezTo>
                <a:cubicBezTo>
                  <a:pt x="49" y="121"/>
                  <a:pt x="49" y="121"/>
                  <a:pt x="49" y="121"/>
                </a:cubicBezTo>
                <a:cubicBezTo>
                  <a:pt x="67" y="121"/>
                  <a:pt x="67" y="121"/>
                  <a:pt x="67" y="121"/>
                </a:cubicBezTo>
                <a:lnTo>
                  <a:pt x="67" y="131"/>
                </a:lnTo>
                <a:close/>
                <a:moveTo>
                  <a:pt x="122" y="220"/>
                </a:moveTo>
                <a:cubicBezTo>
                  <a:pt x="132" y="220"/>
                  <a:pt x="132" y="220"/>
                  <a:pt x="132" y="220"/>
                </a:cubicBezTo>
                <a:cubicBezTo>
                  <a:pt x="132" y="237"/>
                  <a:pt x="132" y="237"/>
                  <a:pt x="132" y="237"/>
                </a:cubicBezTo>
                <a:cubicBezTo>
                  <a:pt x="122" y="237"/>
                  <a:pt x="122" y="237"/>
                  <a:pt x="122" y="237"/>
                </a:cubicBezTo>
                <a:lnTo>
                  <a:pt x="122" y="220"/>
                </a:lnTo>
                <a:close/>
                <a:moveTo>
                  <a:pt x="122" y="186"/>
                </a:moveTo>
                <a:cubicBezTo>
                  <a:pt x="132" y="186"/>
                  <a:pt x="132" y="186"/>
                  <a:pt x="132" y="186"/>
                </a:cubicBezTo>
                <a:cubicBezTo>
                  <a:pt x="132" y="203"/>
                  <a:pt x="132" y="203"/>
                  <a:pt x="132" y="203"/>
                </a:cubicBezTo>
                <a:cubicBezTo>
                  <a:pt x="122" y="203"/>
                  <a:pt x="122" y="203"/>
                  <a:pt x="122" y="203"/>
                </a:cubicBezTo>
                <a:lnTo>
                  <a:pt x="122" y="186"/>
                </a:lnTo>
                <a:close/>
                <a:moveTo>
                  <a:pt x="33" y="131"/>
                </a:moveTo>
                <a:cubicBezTo>
                  <a:pt x="15" y="131"/>
                  <a:pt x="15" y="131"/>
                  <a:pt x="15" y="131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33" y="121"/>
                  <a:pt x="33" y="121"/>
                  <a:pt x="33" y="121"/>
                </a:cubicBezTo>
                <a:lnTo>
                  <a:pt x="33" y="131"/>
                </a:lnTo>
                <a:close/>
                <a:moveTo>
                  <a:pt x="132" y="32"/>
                </a:moveTo>
                <a:cubicBezTo>
                  <a:pt x="122" y="32"/>
                  <a:pt x="122" y="32"/>
                  <a:pt x="122" y="32"/>
                </a:cubicBezTo>
                <a:cubicBezTo>
                  <a:pt x="122" y="15"/>
                  <a:pt x="122" y="15"/>
                  <a:pt x="122" y="15"/>
                </a:cubicBezTo>
                <a:cubicBezTo>
                  <a:pt x="132" y="15"/>
                  <a:pt x="132" y="15"/>
                  <a:pt x="132" y="15"/>
                </a:cubicBezTo>
                <a:lnTo>
                  <a:pt x="132" y="32"/>
                </a:lnTo>
                <a:close/>
                <a:moveTo>
                  <a:pt x="132" y="66"/>
                </a:moveTo>
                <a:cubicBezTo>
                  <a:pt x="122" y="66"/>
                  <a:pt x="122" y="66"/>
                  <a:pt x="122" y="66"/>
                </a:cubicBezTo>
                <a:cubicBezTo>
                  <a:pt x="122" y="49"/>
                  <a:pt x="122" y="49"/>
                  <a:pt x="122" y="49"/>
                </a:cubicBezTo>
                <a:cubicBezTo>
                  <a:pt x="132" y="49"/>
                  <a:pt x="132" y="49"/>
                  <a:pt x="132" y="49"/>
                </a:cubicBezTo>
                <a:lnTo>
                  <a:pt x="132" y="66"/>
                </a:lnTo>
                <a:close/>
                <a:moveTo>
                  <a:pt x="219" y="105"/>
                </a:moveTo>
                <a:cubicBezTo>
                  <a:pt x="226" y="97"/>
                  <a:pt x="230" y="86"/>
                  <a:pt x="230" y="74"/>
                </a:cubicBezTo>
                <a:cubicBezTo>
                  <a:pt x="230" y="46"/>
                  <a:pt x="207" y="23"/>
                  <a:pt x="178" y="23"/>
                </a:cubicBezTo>
                <a:cubicBezTo>
                  <a:pt x="166" y="23"/>
                  <a:pt x="156" y="27"/>
                  <a:pt x="147" y="33"/>
                </a:cubicBezTo>
                <a:cubicBezTo>
                  <a:pt x="147" y="0"/>
                  <a:pt x="147" y="0"/>
                  <a:pt x="147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106" y="33"/>
                  <a:pt x="106" y="33"/>
                  <a:pt x="106" y="33"/>
                </a:cubicBezTo>
                <a:cubicBezTo>
                  <a:pt x="98" y="27"/>
                  <a:pt x="87" y="23"/>
                  <a:pt x="75" y="23"/>
                </a:cubicBezTo>
                <a:cubicBezTo>
                  <a:pt x="47" y="23"/>
                  <a:pt x="24" y="46"/>
                  <a:pt x="24" y="74"/>
                </a:cubicBezTo>
                <a:cubicBezTo>
                  <a:pt x="24" y="82"/>
                  <a:pt x="25" y="88"/>
                  <a:pt x="28" y="95"/>
                </a:cubicBezTo>
                <a:cubicBezTo>
                  <a:pt x="52" y="95"/>
                  <a:pt x="52" y="95"/>
                  <a:pt x="52" y="95"/>
                </a:cubicBezTo>
                <a:cubicBezTo>
                  <a:pt x="47" y="89"/>
                  <a:pt x="44" y="82"/>
                  <a:pt x="44" y="74"/>
                </a:cubicBezTo>
                <a:cubicBezTo>
                  <a:pt x="44" y="58"/>
                  <a:pt x="58" y="44"/>
                  <a:pt x="75" y="44"/>
                </a:cubicBezTo>
                <a:cubicBezTo>
                  <a:pt x="92" y="44"/>
                  <a:pt x="106" y="58"/>
                  <a:pt x="106" y="74"/>
                </a:cubicBezTo>
                <a:cubicBezTo>
                  <a:pt x="106" y="95"/>
                  <a:pt x="106" y="95"/>
                  <a:pt x="106" y="95"/>
                </a:cubicBezTo>
                <a:cubicBezTo>
                  <a:pt x="122" y="95"/>
                  <a:pt x="122" y="95"/>
                  <a:pt x="122" y="95"/>
                </a:cubicBezTo>
                <a:cubicBezTo>
                  <a:pt x="122" y="83"/>
                  <a:pt x="122" y="83"/>
                  <a:pt x="122" y="83"/>
                </a:cubicBezTo>
                <a:cubicBezTo>
                  <a:pt x="132" y="83"/>
                  <a:pt x="132" y="83"/>
                  <a:pt x="132" y="83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47" y="95"/>
                  <a:pt x="147" y="95"/>
                  <a:pt x="147" y="95"/>
                </a:cubicBezTo>
                <a:cubicBezTo>
                  <a:pt x="147" y="74"/>
                  <a:pt x="147" y="74"/>
                  <a:pt x="147" y="74"/>
                </a:cubicBezTo>
                <a:cubicBezTo>
                  <a:pt x="147" y="58"/>
                  <a:pt x="161" y="44"/>
                  <a:pt x="178" y="44"/>
                </a:cubicBezTo>
                <a:cubicBezTo>
                  <a:pt x="195" y="44"/>
                  <a:pt x="209" y="58"/>
                  <a:pt x="209" y="74"/>
                </a:cubicBezTo>
                <a:cubicBezTo>
                  <a:pt x="209" y="92"/>
                  <a:pt x="195" y="105"/>
                  <a:pt x="178" y="105"/>
                </a:cubicBezTo>
                <a:cubicBezTo>
                  <a:pt x="147" y="105"/>
                  <a:pt x="147" y="105"/>
                  <a:pt x="147" y="105"/>
                </a:cubicBezTo>
                <a:cubicBezTo>
                  <a:pt x="147" y="105"/>
                  <a:pt x="147" y="105"/>
                  <a:pt x="147" y="105"/>
                </a:cubicBezTo>
                <a:cubicBezTo>
                  <a:pt x="106" y="105"/>
                  <a:pt x="106" y="105"/>
                  <a:pt x="106" y="105"/>
                </a:cubicBezTo>
                <a:cubicBezTo>
                  <a:pt x="106" y="105"/>
                  <a:pt x="106" y="105"/>
                  <a:pt x="106" y="105"/>
                </a:cubicBezTo>
                <a:cubicBezTo>
                  <a:pt x="75" y="105"/>
                  <a:pt x="75" y="105"/>
                  <a:pt x="75" y="105"/>
                </a:cubicBezTo>
                <a:cubicBezTo>
                  <a:pt x="75" y="105"/>
                  <a:pt x="75" y="105"/>
                  <a:pt x="74" y="105"/>
                </a:cubicBezTo>
                <a:cubicBezTo>
                  <a:pt x="34" y="105"/>
                  <a:pt x="34" y="105"/>
                  <a:pt x="34" y="105"/>
                </a:cubicBezTo>
                <a:cubicBezTo>
                  <a:pt x="11" y="105"/>
                  <a:pt x="11" y="105"/>
                  <a:pt x="11" y="105"/>
                </a:cubicBezTo>
                <a:cubicBezTo>
                  <a:pt x="0" y="105"/>
                  <a:pt x="0" y="105"/>
                  <a:pt x="0" y="105"/>
                </a:cubicBezTo>
                <a:cubicBezTo>
                  <a:pt x="0" y="147"/>
                  <a:pt x="0" y="147"/>
                  <a:pt x="0" y="147"/>
                </a:cubicBezTo>
                <a:cubicBezTo>
                  <a:pt x="34" y="147"/>
                  <a:pt x="34" y="147"/>
                  <a:pt x="34" y="147"/>
                </a:cubicBezTo>
                <a:cubicBezTo>
                  <a:pt x="28" y="155"/>
                  <a:pt x="24" y="166"/>
                  <a:pt x="24" y="177"/>
                </a:cubicBezTo>
                <a:cubicBezTo>
                  <a:pt x="24" y="206"/>
                  <a:pt x="47" y="229"/>
                  <a:pt x="75" y="229"/>
                </a:cubicBezTo>
                <a:cubicBezTo>
                  <a:pt x="87" y="229"/>
                  <a:pt x="98" y="225"/>
                  <a:pt x="106" y="218"/>
                </a:cubicBezTo>
                <a:cubicBezTo>
                  <a:pt x="106" y="252"/>
                  <a:pt x="106" y="252"/>
                  <a:pt x="106" y="252"/>
                </a:cubicBezTo>
                <a:cubicBezTo>
                  <a:pt x="147" y="252"/>
                  <a:pt x="147" y="252"/>
                  <a:pt x="147" y="252"/>
                </a:cubicBezTo>
                <a:cubicBezTo>
                  <a:pt x="147" y="218"/>
                  <a:pt x="147" y="218"/>
                  <a:pt x="147" y="218"/>
                </a:cubicBezTo>
                <a:cubicBezTo>
                  <a:pt x="156" y="225"/>
                  <a:pt x="166" y="229"/>
                  <a:pt x="178" y="229"/>
                </a:cubicBezTo>
                <a:cubicBezTo>
                  <a:pt x="207" y="229"/>
                  <a:pt x="230" y="206"/>
                  <a:pt x="230" y="177"/>
                </a:cubicBezTo>
                <a:cubicBezTo>
                  <a:pt x="230" y="170"/>
                  <a:pt x="228" y="164"/>
                  <a:pt x="226" y="157"/>
                </a:cubicBezTo>
                <a:cubicBezTo>
                  <a:pt x="201" y="157"/>
                  <a:pt x="201" y="157"/>
                  <a:pt x="201" y="157"/>
                </a:cubicBezTo>
                <a:cubicBezTo>
                  <a:pt x="206" y="163"/>
                  <a:pt x="209" y="170"/>
                  <a:pt x="209" y="177"/>
                </a:cubicBezTo>
                <a:cubicBezTo>
                  <a:pt x="209" y="194"/>
                  <a:pt x="195" y="208"/>
                  <a:pt x="178" y="208"/>
                </a:cubicBezTo>
                <a:cubicBezTo>
                  <a:pt x="161" y="208"/>
                  <a:pt x="147" y="194"/>
                  <a:pt x="147" y="177"/>
                </a:cubicBezTo>
                <a:cubicBezTo>
                  <a:pt x="147" y="157"/>
                  <a:pt x="147" y="157"/>
                  <a:pt x="147" y="157"/>
                </a:cubicBezTo>
                <a:cubicBezTo>
                  <a:pt x="132" y="157"/>
                  <a:pt x="132" y="157"/>
                  <a:pt x="132" y="157"/>
                </a:cubicBezTo>
                <a:cubicBezTo>
                  <a:pt x="132" y="169"/>
                  <a:pt x="132" y="169"/>
                  <a:pt x="132" y="169"/>
                </a:cubicBezTo>
                <a:cubicBezTo>
                  <a:pt x="122" y="169"/>
                  <a:pt x="122" y="169"/>
                  <a:pt x="122" y="169"/>
                </a:cubicBezTo>
                <a:cubicBezTo>
                  <a:pt x="122" y="157"/>
                  <a:pt x="122" y="157"/>
                  <a:pt x="122" y="157"/>
                </a:cubicBezTo>
                <a:cubicBezTo>
                  <a:pt x="106" y="157"/>
                  <a:pt x="106" y="157"/>
                  <a:pt x="106" y="157"/>
                </a:cubicBezTo>
                <a:cubicBezTo>
                  <a:pt x="106" y="177"/>
                  <a:pt x="106" y="177"/>
                  <a:pt x="106" y="177"/>
                </a:cubicBezTo>
                <a:cubicBezTo>
                  <a:pt x="106" y="194"/>
                  <a:pt x="92" y="208"/>
                  <a:pt x="75" y="208"/>
                </a:cubicBezTo>
                <a:cubicBezTo>
                  <a:pt x="58" y="208"/>
                  <a:pt x="44" y="194"/>
                  <a:pt x="44" y="177"/>
                </a:cubicBezTo>
                <a:cubicBezTo>
                  <a:pt x="44" y="161"/>
                  <a:pt x="58" y="147"/>
                  <a:pt x="75" y="147"/>
                </a:cubicBezTo>
                <a:cubicBezTo>
                  <a:pt x="106" y="147"/>
                  <a:pt x="106" y="147"/>
                  <a:pt x="106" y="147"/>
                </a:cubicBezTo>
                <a:cubicBezTo>
                  <a:pt x="106" y="147"/>
                  <a:pt x="106" y="147"/>
                  <a:pt x="106" y="147"/>
                </a:cubicBezTo>
                <a:cubicBezTo>
                  <a:pt x="147" y="147"/>
                  <a:pt x="147" y="147"/>
                  <a:pt x="147" y="147"/>
                </a:cubicBezTo>
                <a:cubicBezTo>
                  <a:pt x="147" y="147"/>
                  <a:pt x="147" y="147"/>
                  <a:pt x="147" y="147"/>
                </a:cubicBezTo>
                <a:cubicBezTo>
                  <a:pt x="178" y="147"/>
                  <a:pt x="178" y="147"/>
                  <a:pt x="178" y="147"/>
                </a:cubicBezTo>
                <a:cubicBezTo>
                  <a:pt x="178" y="147"/>
                  <a:pt x="179" y="147"/>
                  <a:pt x="179" y="147"/>
                </a:cubicBezTo>
                <a:cubicBezTo>
                  <a:pt x="219" y="147"/>
                  <a:pt x="219" y="147"/>
                  <a:pt x="219" y="147"/>
                </a:cubicBezTo>
                <a:cubicBezTo>
                  <a:pt x="219" y="147"/>
                  <a:pt x="219" y="147"/>
                  <a:pt x="219" y="147"/>
                </a:cubicBezTo>
                <a:cubicBezTo>
                  <a:pt x="253" y="147"/>
                  <a:pt x="253" y="147"/>
                  <a:pt x="253" y="147"/>
                </a:cubicBezTo>
                <a:cubicBezTo>
                  <a:pt x="253" y="105"/>
                  <a:pt x="253" y="105"/>
                  <a:pt x="253" y="105"/>
                </a:cubicBezTo>
                <a:lnTo>
                  <a:pt x="219" y="10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7"/>
          <p:cNvSpPr>
            <a:spLocks noEditPoints="1"/>
          </p:cNvSpPr>
          <p:nvPr/>
        </p:nvSpPr>
        <p:spPr bwMode="auto">
          <a:xfrm>
            <a:off x="584522" y="5423299"/>
            <a:ext cx="431800" cy="327025"/>
          </a:xfrm>
          <a:custGeom>
            <a:avLst/>
            <a:gdLst/>
            <a:ahLst/>
            <a:cxnLst>
              <a:cxn ang="0">
                <a:pos x="182" y="80"/>
              </a:cxn>
              <a:cxn ang="0">
                <a:pos x="216" y="80"/>
              </a:cxn>
              <a:cxn ang="0">
                <a:pos x="184" y="136"/>
              </a:cxn>
              <a:cxn ang="0">
                <a:pos x="99" y="136"/>
              </a:cxn>
              <a:cxn ang="0">
                <a:pos x="44" y="132"/>
              </a:cxn>
              <a:cxn ang="0">
                <a:pos x="98" y="118"/>
              </a:cxn>
              <a:cxn ang="0">
                <a:pos x="170" y="118"/>
              </a:cxn>
              <a:cxn ang="0">
                <a:pos x="184" y="136"/>
              </a:cxn>
              <a:cxn ang="0">
                <a:pos x="12" y="80"/>
              </a:cxn>
              <a:cxn ang="0">
                <a:pos x="46" y="80"/>
              </a:cxn>
              <a:cxn ang="0">
                <a:pos x="168" y="87"/>
              </a:cxn>
              <a:cxn ang="0">
                <a:pos x="71" y="98"/>
              </a:cxn>
              <a:cxn ang="0">
                <a:pos x="168" y="87"/>
              </a:cxn>
              <a:cxn ang="0">
                <a:pos x="114" y="12"/>
              </a:cxn>
              <a:cxn ang="0">
                <a:pos x="192" y="47"/>
              </a:cxn>
              <a:cxn ang="0">
                <a:pos x="114" y="51"/>
              </a:cxn>
              <a:cxn ang="0">
                <a:pos x="36" y="47"/>
              </a:cxn>
              <a:cxn ang="0">
                <a:pos x="211" y="46"/>
              </a:cxn>
              <a:cxn ang="0">
                <a:pos x="180" y="5"/>
              </a:cxn>
              <a:cxn ang="0">
                <a:pos x="48" y="5"/>
              </a:cxn>
              <a:cxn ang="0">
                <a:pos x="17" y="46"/>
              </a:cxn>
              <a:cxn ang="0">
                <a:pos x="3" y="144"/>
              </a:cxn>
              <a:cxn ang="0">
                <a:pos x="10" y="149"/>
              </a:cxn>
              <a:cxn ang="0">
                <a:pos x="14" y="165"/>
              </a:cxn>
              <a:cxn ang="0">
                <a:pos x="38" y="172"/>
              </a:cxn>
              <a:cxn ang="0">
                <a:pos x="46" y="149"/>
              </a:cxn>
              <a:cxn ang="0">
                <a:pos x="182" y="149"/>
              </a:cxn>
              <a:cxn ang="0">
                <a:pos x="189" y="172"/>
              </a:cxn>
              <a:cxn ang="0">
                <a:pos x="214" y="165"/>
              </a:cxn>
              <a:cxn ang="0">
                <a:pos x="218" y="149"/>
              </a:cxn>
              <a:cxn ang="0">
                <a:pos x="225" y="144"/>
              </a:cxn>
              <a:cxn ang="0">
                <a:pos x="211" y="46"/>
              </a:cxn>
            </a:cxnLst>
            <a:rect l="0" t="0" r="r" b="b"/>
            <a:pathLst>
              <a:path w="228" h="172">
                <a:moveTo>
                  <a:pt x="199" y="97"/>
                </a:moveTo>
                <a:cubicBezTo>
                  <a:pt x="189" y="97"/>
                  <a:pt x="182" y="89"/>
                  <a:pt x="182" y="80"/>
                </a:cubicBezTo>
                <a:cubicBezTo>
                  <a:pt x="182" y="70"/>
                  <a:pt x="189" y="63"/>
                  <a:pt x="199" y="63"/>
                </a:cubicBezTo>
                <a:cubicBezTo>
                  <a:pt x="208" y="63"/>
                  <a:pt x="216" y="70"/>
                  <a:pt x="216" y="80"/>
                </a:cubicBezTo>
                <a:cubicBezTo>
                  <a:pt x="216" y="89"/>
                  <a:pt x="208" y="97"/>
                  <a:pt x="199" y="97"/>
                </a:cubicBezTo>
                <a:close/>
                <a:moveTo>
                  <a:pt x="184" y="136"/>
                </a:moveTo>
                <a:cubicBezTo>
                  <a:pt x="131" y="136"/>
                  <a:pt x="131" y="136"/>
                  <a:pt x="131" y="136"/>
                </a:cubicBezTo>
                <a:cubicBezTo>
                  <a:pt x="99" y="136"/>
                  <a:pt x="99" y="136"/>
                  <a:pt x="99" y="136"/>
                </a:cubicBezTo>
                <a:cubicBezTo>
                  <a:pt x="44" y="136"/>
                  <a:pt x="44" y="136"/>
                  <a:pt x="44" y="136"/>
                </a:cubicBezTo>
                <a:cubicBezTo>
                  <a:pt x="44" y="132"/>
                  <a:pt x="44" y="132"/>
                  <a:pt x="44" y="132"/>
                </a:cubicBezTo>
                <a:cubicBezTo>
                  <a:pt x="44" y="124"/>
                  <a:pt x="50" y="118"/>
                  <a:pt x="58" y="118"/>
                </a:cubicBezTo>
                <a:cubicBezTo>
                  <a:pt x="98" y="118"/>
                  <a:pt x="98" y="118"/>
                  <a:pt x="98" y="118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70" y="118"/>
                  <a:pt x="170" y="118"/>
                  <a:pt x="170" y="118"/>
                </a:cubicBezTo>
                <a:cubicBezTo>
                  <a:pt x="178" y="118"/>
                  <a:pt x="184" y="124"/>
                  <a:pt x="184" y="132"/>
                </a:cubicBezTo>
                <a:lnTo>
                  <a:pt x="184" y="136"/>
                </a:lnTo>
                <a:close/>
                <a:moveTo>
                  <a:pt x="29" y="97"/>
                </a:moveTo>
                <a:cubicBezTo>
                  <a:pt x="20" y="97"/>
                  <a:pt x="12" y="89"/>
                  <a:pt x="12" y="80"/>
                </a:cubicBezTo>
                <a:cubicBezTo>
                  <a:pt x="12" y="70"/>
                  <a:pt x="20" y="63"/>
                  <a:pt x="29" y="63"/>
                </a:cubicBezTo>
                <a:cubicBezTo>
                  <a:pt x="38" y="63"/>
                  <a:pt x="46" y="70"/>
                  <a:pt x="46" y="80"/>
                </a:cubicBezTo>
                <a:cubicBezTo>
                  <a:pt x="46" y="89"/>
                  <a:pt x="38" y="97"/>
                  <a:pt x="29" y="97"/>
                </a:cubicBezTo>
                <a:close/>
                <a:moveTo>
                  <a:pt x="168" y="87"/>
                </a:moveTo>
                <a:cubicBezTo>
                  <a:pt x="168" y="93"/>
                  <a:pt x="163" y="98"/>
                  <a:pt x="157" y="98"/>
                </a:cubicBezTo>
                <a:cubicBezTo>
                  <a:pt x="71" y="98"/>
                  <a:pt x="71" y="98"/>
                  <a:pt x="71" y="98"/>
                </a:cubicBezTo>
                <a:cubicBezTo>
                  <a:pt x="65" y="98"/>
                  <a:pt x="60" y="93"/>
                  <a:pt x="60" y="87"/>
                </a:cubicBezTo>
                <a:lnTo>
                  <a:pt x="168" y="87"/>
                </a:lnTo>
                <a:close/>
                <a:moveTo>
                  <a:pt x="56" y="15"/>
                </a:moveTo>
                <a:cubicBezTo>
                  <a:pt x="56" y="15"/>
                  <a:pt x="75" y="12"/>
                  <a:pt x="114" y="12"/>
                </a:cubicBezTo>
                <a:cubicBezTo>
                  <a:pt x="153" y="12"/>
                  <a:pt x="172" y="15"/>
                  <a:pt x="172" y="15"/>
                </a:cubicBezTo>
                <a:cubicBezTo>
                  <a:pt x="172" y="15"/>
                  <a:pt x="194" y="41"/>
                  <a:pt x="192" y="47"/>
                </a:cubicBezTo>
                <a:cubicBezTo>
                  <a:pt x="191" y="49"/>
                  <a:pt x="190" y="51"/>
                  <a:pt x="182" y="51"/>
                </a:cubicBezTo>
                <a:cubicBezTo>
                  <a:pt x="172" y="51"/>
                  <a:pt x="114" y="51"/>
                  <a:pt x="114" y="51"/>
                </a:cubicBezTo>
                <a:cubicBezTo>
                  <a:pt x="114" y="51"/>
                  <a:pt x="56" y="51"/>
                  <a:pt x="46" y="51"/>
                </a:cubicBezTo>
                <a:cubicBezTo>
                  <a:pt x="38" y="51"/>
                  <a:pt x="37" y="49"/>
                  <a:pt x="36" y="47"/>
                </a:cubicBezTo>
                <a:cubicBezTo>
                  <a:pt x="34" y="41"/>
                  <a:pt x="56" y="15"/>
                  <a:pt x="56" y="15"/>
                </a:cubicBezTo>
                <a:close/>
                <a:moveTo>
                  <a:pt x="211" y="46"/>
                </a:moveTo>
                <a:cubicBezTo>
                  <a:pt x="210" y="44"/>
                  <a:pt x="209" y="42"/>
                  <a:pt x="208" y="40"/>
                </a:cubicBezTo>
                <a:cubicBezTo>
                  <a:pt x="199" y="25"/>
                  <a:pt x="188" y="12"/>
                  <a:pt x="180" y="5"/>
                </a:cubicBezTo>
                <a:cubicBezTo>
                  <a:pt x="173" y="0"/>
                  <a:pt x="128" y="0"/>
                  <a:pt x="114" y="0"/>
                </a:cubicBezTo>
                <a:cubicBezTo>
                  <a:pt x="100" y="0"/>
                  <a:pt x="55" y="0"/>
                  <a:pt x="48" y="5"/>
                </a:cubicBezTo>
                <a:cubicBezTo>
                  <a:pt x="40" y="12"/>
                  <a:pt x="29" y="25"/>
                  <a:pt x="20" y="40"/>
                </a:cubicBezTo>
                <a:cubicBezTo>
                  <a:pt x="19" y="42"/>
                  <a:pt x="18" y="44"/>
                  <a:pt x="17" y="46"/>
                </a:cubicBezTo>
                <a:cubicBezTo>
                  <a:pt x="9" y="59"/>
                  <a:pt x="0" y="74"/>
                  <a:pt x="0" y="108"/>
                </a:cubicBezTo>
                <a:cubicBezTo>
                  <a:pt x="0" y="130"/>
                  <a:pt x="3" y="143"/>
                  <a:pt x="3" y="144"/>
                </a:cubicBezTo>
                <a:cubicBezTo>
                  <a:pt x="4" y="147"/>
                  <a:pt x="7" y="149"/>
                  <a:pt x="10" y="149"/>
                </a:cubicBezTo>
                <a:cubicBezTo>
                  <a:pt x="10" y="149"/>
                  <a:pt x="10" y="149"/>
                  <a:pt x="10" y="149"/>
                </a:cubicBezTo>
                <a:cubicBezTo>
                  <a:pt x="14" y="149"/>
                  <a:pt x="14" y="149"/>
                  <a:pt x="14" y="149"/>
                </a:cubicBezTo>
                <a:cubicBezTo>
                  <a:pt x="14" y="165"/>
                  <a:pt x="14" y="165"/>
                  <a:pt x="14" y="165"/>
                </a:cubicBezTo>
                <a:cubicBezTo>
                  <a:pt x="14" y="169"/>
                  <a:pt x="17" y="172"/>
                  <a:pt x="22" y="172"/>
                </a:cubicBezTo>
                <a:cubicBezTo>
                  <a:pt x="38" y="172"/>
                  <a:pt x="38" y="172"/>
                  <a:pt x="38" y="172"/>
                </a:cubicBezTo>
                <a:cubicBezTo>
                  <a:pt x="42" y="172"/>
                  <a:pt x="46" y="169"/>
                  <a:pt x="46" y="165"/>
                </a:cubicBezTo>
                <a:cubicBezTo>
                  <a:pt x="46" y="149"/>
                  <a:pt x="46" y="149"/>
                  <a:pt x="46" y="149"/>
                </a:cubicBezTo>
                <a:cubicBezTo>
                  <a:pt x="114" y="149"/>
                  <a:pt x="114" y="149"/>
                  <a:pt x="114" y="149"/>
                </a:cubicBezTo>
                <a:cubicBezTo>
                  <a:pt x="182" y="149"/>
                  <a:pt x="182" y="149"/>
                  <a:pt x="182" y="149"/>
                </a:cubicBezTo>
                <a:cubicBezTo>
                  <a:pt x="182" y="165"/>
                  <a:pt x="182" y="165"/>
                  <a:pt x="182" y="165"/>
                </a:cubicBezTo>
                <a:cubicBezTo>
                  <a:pt x="182" y="169"/>
                  <a:pt x="186" y="172"/>
                  <a:pt x="189" y="172"/>
                </a:cubicBezTo>
                <a:cubicBezTo>
                  <a:pt x="206" y="172"/>
                  <a:pt x="206" y="172"/>
                  <a:pt x="206" y="172"/>
                </a:cubicBezTo>
                <a:cubicBezTo>
                  <a:pt x="210" y="172"/>
                  <a:pt x="214" y="169"/>
                  <a:pt x="214" y="165"/>
                </a:cubicBezTo>
                <a:cubicBezTo>
                  <a:pt x="214" y="149"/>
                  <a:pt x="214" y="149"/>
                  <a:pt x="214" y="149"/>
                </a:cubicBezTo>
                <a:cubicBezTo>
                  <a:pt x="218" y="149"/>
                  <a:pt x="218" y="149"/>
                  <a:pt x="218" y="149"/>
                </a:cubicBezTo>
                <a:cubicBezTo>
                  <a:pt x="218" y="149"/>
                  <a:pt x="218" y="149"/>
                  <a:pt x="218" y="149"/>
                </a:cubicBezTo>
                <a:cubicBezTo>
                  <a:pt x="221" y="149"/>
                  <a:pt x="224" y="147"/>
                  <a:pt x="225" y="144"/>
                </a:cubicBezTo>
                <a:cubicBezTo>
                  <a:pt x="225" y="143"/>
                  <a:pt x="228" y="130"/>
                  <a:pt x="228" y="108"/>
                </a:cubicBezTo>
                <a:cubicBezTo>
                  <a:pt x="228" y="74"/>
                  <a:pt x="219" y="59"/>
                  <a:pt x="211" y="46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9"/>
          <p:cNvSpPr>
            <a:spLocks noEditPoints="1"/>
          </p:cNvSpPr>
          <p:nvPr/>
        </p:nvSpPr>
        <p:spPr bwMode="auto">
          <a:xfrm>
            <a:off x="559122" y="4412833"/>
            <a:ext cx="482600" cy="454025"/>
          </a:xfrm>
          <a:custGeom>
            <a:avLst/>
            <a:gdLst/>
            <a:ahLst/>
            <a:cxnLst>
              <a:cxn ang="0">
                <a:pos x="44" y="27"/>
              </a:cxn>
              <a:cxn ang="0">
                <a:pos x="44" y="25"/>
              </a:cxn>
              <a:cxn ang="0">
                <a:pos x="49" y="26"/>
              </a:cxn>
              <a:cxn ang="0">
                <a:pos x="46" y="38"/>
              </a:cxn>
              <a:cxn ang="0">
                <a:pos x="44" y="38"/>
              </a:cxn>
              <a:cxn ang="0">
                <a:pos x="40" y="34"/>
              </a:cxn>
              <a:cxn ang="0">
                <a:pos x="46" y="36"/>
              </a:cxn>
              <a:cxn ang="0">
                <a:pos x="30" y="27"/>
              </a:cxn>
              <a:cxn ang="0">
                <a:pos x="26" y="30"/>
              </a:cxn>
              <a:cxn ang="0">
                <a:pos x="25" y="21"/>
              </a:cxn>
              <a:cxn ang="0">
                <a:pos x="29" y="23"/>
              </a:cxn>
              <a:cxn ang="0">
                <a:pos x="30" y="27"/>
              </a:cxn>
              <a:cxn ang="0">
                <a:pos x="17" y="12"/>
              </a:cxn>
              <a:cxn ang="0">
                <a:pos x="14" y="7"/>
              </a:cxn>
              <a:cxn ang="0">
                <a:pos x="16" y="6"/>
              </a:cxn>
              <a:cxn ang="0">
                <a:pos x="17" y="12"/>
              </a:cxn>
              <a:cxn ang="0">
                <a:pos x="10" y="18"/>
              </a:cxn>
              <a:cxn ang="0">
                <a:pos x="6" y="16"/>
              </a:cxn>
              <a:cxn ang="0">
                <a:pos x="7" y="14"/>
              </a:cxn>
              <a:cxn ang="0">
                <a:pos x="11" y="18"/>
              </a:cxn>
              <a:cxn ang="0">
                <a:pos x="7" y="38"/>
              </a:cxn>
              <a:cxn ang="0">
                <a:pos x="6" y="38"/>
              </a:cxn>
              <a:cxn ang="0">
                <a:pos x="10" y="34"/>
              </a:cxn>
              <a:cxn ang="0">
                <a:pos x="11" y="36"/>
              </a:cxn>
              <a:cxn ang="0">
                <a:pos x="4" y="25"/>
              </a:cxn>
              <a:cxn ang="0">
                <a:pos x="9" y="26"/>
              </a:cxn>
              <a:cxn ang="0">
                <a:pos x="4" y="27"/>
              </a:cxn>
              <a:cxn ang="0">
                <a:pos x="24" y="4"/>
              </a:cxn>
              <a:cxn ang="0">
                <a:pos x="27" y="4"/>
              </a:cxn>
              <a:cxn ang="0">
                <a:pos x="26" y="9"/>
              </a:cxn>
              <a:cxn ang="0">
                <a:pos x="24" y="4"/>
              </a:cxn>
              <a:cxn ang="0">
                <a:pos x="36" y="6"/>
              </a:cxn>
              <a:cxn ang="0">
                <a:pos x="38" y="7"/>
              </a:cxn>
              <a:cxn ang="0">
                <a:pos x="35" y="12"/>
              </a:cxn>
              <a:cxn ang="0">
                <a:pos x="34" y="10"/>
              </a:cxn>
              <a:cxn ang="0">
                <a:pos x="44" y="14"/>
              </a:cxn>
              <a:cxn ang="0">
                <a:pos x="46" y="16"/>
              </a:cxn>
              <a:cxn ang="0">
                <a:pos x="41" y="18"/>
              </a:cxn>
              <a:cxn ang="0">
                <a:pos x="41" y="16"/>
              </a:cxn>
              <a:cxn ang="0">
                <a:pos x="0" y="26"/>
              </a:cxn>
              <a:cxn ang="0">
                <a:pos x="18" y="42"/>
              </a:cxn>
              <a:cxn ang="0">
                <a:pos x="34" y="42"/>
              </a:cxn>
              <a:cxn ang="0">
                <a:pos x="51" y="26"/>
              </a:cxn>
              <a:cxn ang="0">
                <a:pos x="26" y="23"/>
              </a:cxn>
              <a:cxn ang="0">
                <a:pos x="26" y="28"/>
              </a:cxn>
              <a:cxn ang="0">
                <a:pos x="26" y="23"/>
              </a:cxn>
            </a:cxnLst>
            <a:rect l="0" t="0" r="r" b="b"/>
            <a:pathLst>
              <a:path w="51" h="48">
                <a:moveTo>
                  <a:pt x="48" y="27"/>
                </a:moveTo>
                <a:cubicBezTo>
                  <a:pt x="44" y="27"/>
                  <a:pt x="44" y="27"/>
                  <a:pt x="44" y="27"/>
                </a:cubicBezTo>
                <a:cubicBezTo>
                  <a:pt x="43" y="27"/>
                  <a:pt x="42" y="27"/>
                  <a:pt x="42" y="26"/>
                </a:cubicBezTo>
                <a:cubicBezTo>
                  <a:pt x="42" y="25"/>
                  <a:pt x="43" y="25"/>
                  <a:pt x="44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9" y="25"/>
                  <a:pt x="49" y="25"/>
                  <a:pt x="49" y="26"/>
                </a:cubicBezTo>
                <a:cubicBezTo>
                  <a:pt x="49" y="27"/>
                  <a:pt x="49" y="27"/>
                  <a:pt x="48" y="27"/>
                </a:cubicBezTo>
                <a:close/>
                <a:moveTo>
                  <a:pt x="46" y="38"/>
                </a:moveTo>
                <a:cubicBezTo>
                  <a:pt x="46" y="38"/>
                  <a:pt x="45" y="38"/>
                  <a:pt x="45" y="38"/>
                </a:cubicBezTo>
                <a:cubicBezTo>
                  <a:pt x="45" y="38"/>
                  <a:pt x="44" y="38"/>
                  <a:pt x="44" y="38"/>
                </a:cubicBezTo>
                <a:cubicBezTo>
                  <a:pt x="41" y="36"/>
                  <a:pt x="41" y="36"/>
                  <a:pt x="41" y="36"/>
                </a:cubicBezTo>
                <a:cubicBezTo>
                  <a:pt x="40" y="35"/>
                  <a:pt x="40" y="35"/>
                  <a:pt x="40" y="34"/>
                </a:cubicBezTo>
                <a:cubicBezTo>
                  <a:pt x="40" y="33"/>
                  <a:pt x="41" y="33"/>
                  <a:pt x="42" y="34"/>
                </a:cubicBezTo>
                <a:cubicBezTo>
                  <a:pt x="46" y="36"/>
                  <a:pt x="46" y="36"/>
                  <a:pt x="46" y="36"/>
                </a:cubicBezTo>
                <a:cubicBezTo>
                  <a:pt x="46" y="36"/>
                  <a:pt x="46" y="37"/>
                  <a:pt x="46" y="38"/>
                </a:cubicBezTo>
                <a:close/>
                <a:moveTo>
                  <a:pt x="30" y="27"/>
                </a:moveTo>
                <a:cubicBezTo>
                  <a:pt x="30" y="29"/>
                  <a:pt x="29" y="30"/>
                  <a:pt x="27" y="30"/>
                </a:cubicBezTo>
                <a:cubicBezTo>
                  <a:pt x="27" y="30"/>
                  <a:pt x="26" y="30"/>
                  <a:pt x="26" y="30"/>
                </a:cubicBezTo>
                <a:cubicBezTo>
                  <a:pt x="24" y="30"/>
                  <a:pt x="22" y="29"/>
                  <a:pt x="21" y="27"/>
                </a:cubicBezTo>
                <a:cubicBezTo>
                  <a:pt x="21" y="25"/>
                  <a:pt x="22" y="22"/>
                  <a:pt x="25" y="21"/>
                </a:cubicBezTo>
                <a:cubicBezTo>
                  <a:pt x="25" y="21"/>
                  <a:pt x="25" y="21"/>
                  <a:pt x="26" y="21"/>
                </a:cubicBezTo>
                <a:cubicBezTo>
                  <a:pt x="27" y="21"/>
                  <a:pt x="28" y="22"/>
                  <a:pt x="29" y="23"/>
                </a:cubicBezTo>
                <a:cubicBezTo>
                  <a:pt x="48" y="20"/>
                  <a:pt x="48" y="20"/>
                  <a:pt x="48" y="20"/>
                </a:cubicBezTo>
                <a:lnTo>
                  <a:pt x="30" y="27"/>
                </a:lnTo>
                <a:close/>
                <a:moveTo>
                  <a:pt x="17" y="12"/>
                </a:moveTo>
                <a:cubicBezTo>
                  <a:pt x="17" y="12"/>
                  <a:pt x="17" y="12"/>
                  <a:pt x="17" y="12"/>
                </a:cubicBezTo>
                <a:cubicBezTo>
                  <a:pt x="16" y="12"/>
                  <a:pt x="16" y="11"/>
                  <a:pt x="16" y="11"/>
                </a:cubicBezTo>
                <a:cubicBezTo>
                  <a:pt x="14" y="7"/>
                  <a:pt x="14" y="7"/>
                  <a:pt x="14" y="7"/>
                </a:cubicBezTo>
                <a:cubicBezTo>
                  <a:pt x="13" y="7"/>
                  <a:pt x="13" y="6"/>
                  <a:pt x="14" y="6"/>
                </a:cubicBezTo>
                <a:cubicBezTo>
                  <a:pt x="15" y="5"/>
                  <a:pt x="15" y="5"/>
                  <a:pt x="16" y="6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1"/>
                  <a:pt x="17" y="12"/>
                </a:cubicBezTo>
                <a:close/>
                <a:moveTo>
                  <a:pt x="11" y="18"/>
                </a:moveTo>
                <a:cubicBezTo>
                  <a:pt x="11" y="18"/>
                  <a:pt x="11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6" y="16"/>
                  <a:pt x="6" y="16"/>
                  <a:pt x="6" y="16"/>
                </a:cubicBezTo>
                <a:cubicBezTo>
                  <a:pt x="5" y="16"/>
                  <a:pt x="5" y="15"/>
                  <a:pt x="6" y="14"/>
                </a:cubicBezTo>
                <a:cubicBezTo>
                  <a:pt x="6" y="14"/>
                  <a:pt x="7" y="13"/>
                  <a:pt x="7" y="14"/>
                </a:cubicBezTo>
                <a:cubicBezTo>
                  <a:pt x="11" y="16"/>
                  <a:pt x="11" y="16"/>
                  <a:pt x="11" y="16"/>
                </a:cubicBezTo>
                <a:cubicBezTo>
                  <a:pt x="12" y="16"/>
                  <a:pt x="12" y="17"/>
                  <a:pt x="11" y="18"/>
                </a:cubicBezTo>
                <a:close/>
                <a:moveTo>
                  <a:pt x="11" y="36"/>
                </a:move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5" y="37"/>
                  <a:pt x="5" y="36"/>
                  <a:pt x="6" y="36"/>
                </a:cubicBezTo>
                <a:cubicBezTo>
                  <a:pt x="10" y="34"/>
                  <a:pt x="10" y="34"/>
                  <a:pt x="10" y="34"/>
                </a:cubicBezTo>
                <a:cubicBezTo>
                  <a:pt x="10" y="33"/>
                  <a:pt x="11" y="33"/>
                  <a:pt x="11" y="34"/>
                </a:cubicBezTo>
                <a:cubicBezTo>
                  <a:pt x="12" y="35"/>
                  <a:pt x="12" y="35"/>
                  <a:pt x="11" y="36"/>
                </a:cubicBezTo>
                <a:close/>
                <a:moveTo>
                  <a:pt x="2" y="26"/>
                </a:moveTo>
                <a:cubicBezTo>
                  <a:pt x="2" y="25"/>
                  <a:pt x="3" y="25"/>
                  <a:pt x="4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9" y="25"/>
                  <a:pt x="9" y="25"/>
                  <a:pt x="9" y="26"/>
                </a:cubicBezTo>
                <a:cubicBezTo>
                  <a:pt x="9" y="27"/>
                  <a:pt x="9" y="27"/>
                  <a:pt x="8" y="27"/>
                </a:cubicBezTo>
                <a:cubicBezTo>
                  <a:pt x="4" y="27"/>
                  <a:pt x="4" y="27"/>
                  <a:pt x="4" y="27"/>
                </a:cubicBezTo>
                <a:cubicBezTo>
                  <a:pt x="3" y="27"/>
                  <a:pt x="2" y="27"/>
                  <a:pt x="2" y="26"/>
                </a:cubicBezTo>
                <a:close/>
                <a:moveTo>
                  <a:pt x="24" y="4"/>
                </a:moveTo>
                <a:cubicBezTo>
                  <a:pt x="24" y="3"/>
                  <a:pt x="25" y="2"/>
                  <a:pt x="26" y="2"/>
                </a:cubicBezTo>
                <a:cubicBezTo>
                  <a:pt x="26" y="2"/>
                  <a:pt x="27" y="3"/>
                  <a:pt x="27" y="4"/>
                </a:cubicBezTo>
                <a:cubicBezTo>
                  <a:pt x="27" y="8"/>
                  <a:pt x="27" y="8"/>
                  <a:pt x="27" y="8"/>
                </a:cubicBezTo>
                <a:cubicBezTo>
                  <a:pt x="27" y="9"/>
                  <a:pt x="26" y="9"/>
                  <a:pt x="26" y="9"/>
                </a:cubicBezTo>
                <a:cubicBezTo>
                  <a:pt x="25" y="9"/>
                  <a:pt x="24" y="9"/>
                  <a:pt x="24" y="8"/>
                </a:cubicBezTo>
                <a:lnTo>
                  <a:pt x="24" y="4"/>
                </a:lnTo>
                <a:close/>
                <a:moveTo>
                  <a:pt x="34" y="10"/>
                </a:moveTo>
                <a:cubicBezTo>
                  <a:pt x="36" y="6"/>
                  <a:pt x="36" y="6"/>
                  <a:pt x="36" y="6"/>
                </a:cubicBezTo>
                <a:cubicBezTo>
                  <a:pt x="36" y="5"/>
                  <a:pt x="37" y="5"/>
                  <a:pt x="37" y="6"/>
                </a:cubicBezTo>
                <a:cubicBezTo>
                  <a:pt x="38" y="6"/>
                  <a:pt x="38" y="7"/>
                  <a:pt x="38" y="7"/>
                </a:cubicBezTo>
                <a:cubicBezTo>
                  <a:pt x="36" y="11"/>
                  <a:pt x="36" y="11"/>
                  <a:pt x="36" y="11"/>
                </a:cubicBezTo>
                <a:cubicBezTo>
                  <a:pt x="36" y="11"/>
                  <a:pt x="35" y="12"/>
                  <a:pt x="35" y="12"/>
                </a:cubicBezTo>
                <a:cubicBezTo>
                  <a:pt x="34" y="12"/>
                  <a:pt x="34" y="12"/>
                  <a:pt x="34" y="12"/>
                </a:cubicBezTo>
                <a:cubicBezTo>
                  <a:pt x="33" y="11"/>
                  <a:pt x="33" y="10"/>
                  <a:pt x="34" y="10"/>
                </a:cubicBezTo>
                <a:close/>
                <a:moveTo>
                  <a:pt x="41" y="16"/>
                </a:moveTo>
                <a:cubicBezTo>
                  <a:pt x="44" y="14"/>
                  <a:pt x="44" y="14"/>
                  <a:pt x="44" y="14"/>
                </a:cubicBezTo>
                <a:cubicBezTo>
                  <a:pt x="45" y="13"/>
                  <a:pt x="46" y="14"/>
                  <a:pt x="46" y="14"/>
                </a:cubicBezTo>
                <a:cubicBezTo>
                  <a:pt x="46" y="15"/>
                  <a:pt x="46" y="16"/>
                  <a:pt x="46" y="16"/>
                </a:cubicBezTo>
                <a:cubicBezTo>
                  <a:pt x="42" y="18"/>
                  <a:pt x="42" y="18"/>
                  <a:pt x="42" y="18"/>
                </a:cubicBezTo>
                <a:cubicBezTo>
                  <a:pt x="42" y="18"/>
                  <a:pt x="41" y="18"/>
                  <a:pt x="41" y="18"/>
                </a:cubicBezTo>
                <a:cubicBezTo>
                  <a:pt x="41" y="18"/>
                  <a:pt x="40" y="18"/>
                  <a:pt x="40" y="18"/>
                </a:cubicBezTo>
                <a:cubicBezTo>
                  <a:pt x="40" y="17"/>
                  <a:pt x="40" y="16"/>
                  <a:pt x="41" y="16"/>
                </a:cubicBezTo>
                <a:close/>
                <a:moveTo>
                  <a:pt x="26" y="0"/>
                </a:moveTo>
                <a:cubicBezTo>
                  <a:pt x="12" y="0"/>
                  <a:pt x="0" y="12"/>
                  <a:pt x="0" y="26"/>
                </a:cubicBezTo>
                <a:cubicBezTo>
                  <a:pt x="0" y="36"/>
                  <a:pt x="6" y="44"/>
                  <a:pt x="14" y="48"/>
                </a:cubicBezTo>
                <a:cubicBezTo>
                  <a:pt x="18" y="42"/>
                  <a:pt x="18" y="42"/>
                  <a:pt x="18" y="42"/>
                </a:cubicBezTo>
                <a:cubicBezTo>
                  <a:pt x="20" y="43"/>
                  <a:pt x="23" y="44"/>
                  <a:pt x="26" y="44"/>
                </a:cubicBezTo>
                <a:cubicBezTo>
                  <a:pt x="29" y="44"/>
                  <a:pt x="31" y="43"/>
                  <a:pt x="34" y="42"/>
                </a:cubicBezTo>
                <a:cubicBezTo>
                  <a:pt x="37" y="48"/>
                  <a:pt x="37" y="48"/>
                  <a:pt x="37" y="48"/>
                </a:cubicBezTo>
                <a:cubicBezTo>
                  <a:pt x="45" y="44"/>
                  <a:pt x="51" y="36"/>
                  <a:pt x="51" y="26"/>
                </a:cubicBezTo>
                <a:cubicBezTo>
                  <a:pt x="51" y="12"/>
                  <a:pt x="40" y="0"/>
                  <a:pt x="26" y="0"/>
                </a:cubicBezTo>
                <a:close/>
                <a:moveTo>
                  <a:pt x="26" y="23"/>
                </a:moveTo>
                <a:cubicBezTo>
                  <a:pt x="24" y="23"/>
                  <a:pt x="23" y="24"/>
                  <a:pt x="23" y="26"/>
                </a:cubicBezTo>
                <a:cubicBezTo>
                  <a:pt x="23" y="27"/>
                  <a:pt x="24" y="28"/>
                  <a:pt x="26" y="28"/>
                </a:cubicBezTo>
                <a:cubicBezTo>
                  <a:pt x="27" y="28"/>
                  <a:pt x="28" y="27"/>
                  <a:pt x="28" y="26"/>
                </a:cubicBezTo>
                <a:cubicBezTo>
                  <a:pt x="28" y="24"/>
                  <a:pt x="27" y="23"/>
                  <a:pt x="26" y="23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15991" y="4218486"/>
            <a:ext cx="8064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415991" y="5298273"/>
            <a:ext cx="8064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67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id" hidden="1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530226" y="685800"/>
            <a:ext cx="8997950" cy="6711950"/>
            <a:chOff x="530352" y="685800"/>
            <a:chExt cx="8997696" cy="6711696"/>
          </a:xfrm>
        </p:grpSpPr>
        <p:sp>
          <p:nvSpPr>
            <p:cNvPr id="40" name="Footer block" hidden="1"/>
            <p:cNvSpPr>
              <a:spLocks noChangeArrowheads="1"/>
            </p:cNvSpPr>
            <p:nvPr/>
          </p:nvSpPr>
          <p:spPr bwMode="gray">
            <a:xfrm>
              <a:off x="530352" y="6784744"/>
              <a:ext cx="8997696" cy="612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41" name="Title block" hidden="1"/>
            <p:cNvSpPr>
              <a:spLocks noChangeArrowheads="1"/>
            </p:cNvSpPr>
            <p:nvPr/>
          </p:nvSpPr>
          <p:spPr bwMode="gray">
            <a:xfrm>
              <a:off x="530352" y="1142983"/>
              <a:ext cx="8997696" cy="914365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9127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dirty="0">
                <a:latin typeface="+mn-lt"/>
              </a:endParaRPr>
            </a:p>
          </p:txBody>
        </p:sp>
        <p:sp>
          <p:nvSpPr>
            <p:cNvPr id="4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614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801601" fontAlgn="auto">
                <a:spcBef>
                  <a:spcPts val="0"/>
                </a:spcBef>
                <a:spcAft>
                  <a:spcPts val="0"/>
                </a:spcAft>
                <a:buSzPct val="90000"/>
                <a:defRPr/>
              </a:pPr>
              <a:endParaRPr lang="en-GB" sz="1400" dirty="0">
                <a:solidFill>
                  <a:schemeClr val="folHlink"/>
                </a:solidFill>
                <a:latin typeface="+mn-lt"/>
                <a:cs typeface="Arial" charset="0"/>
              </a:endParaRPr>
            </a:p>
          </p:txBody>
        </p:sp>
        <p:grpSp>
          <p:nvGrpSpPr>
            <p:cNvPr id="43" name="Group 600" hidden="1"/>
            <p:cNvGrpSpPr>
              <a:grpSpLocks/>
            </p:cNvGrpSpPr>
            <p:nvPr userDrawn="1"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7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87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355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223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2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616" y="601642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3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84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84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42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4" name="Group 500" hidden="1"/>
            <p:cNvGrpSpPr>
              <a:grpSpLocks/>
            </p:cNvGrpSpPr>
            <p:nvPr userDrawn="1"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7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87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355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223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616" y="525762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84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62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5" name="Group 400" hidden="1"/>
            <p:cNvGrpSpPr>
              <a:grpSpLocks/>
            </p:cNvGrpSpPr>
            <p:nvPr userDrawn="1"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6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87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355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223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616" y="4498831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84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7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31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6" name="Group 300" hidden="1"/>
            <p:cNvGrpSpPr>
              <a:grpSpLocks/>
            </p:cNvGrpSpPr>
            <p:nvPr userDrawn="1"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6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87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355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223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616" y="3730510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84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510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7" name="Group 200" hidden="1"/>
            <p:cNvGrpSpPr>
              <a:grpSpLocks/>
            </p:cNvGrpSpPr>
            <p:nvPr userDrawn="1"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5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87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355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223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616" y="2971713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84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6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713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  <p:grpSp>
          <p:nvGrpSpPr>
            <p:cNvPr id="48" name="Group 100" hidden="1"/>
            <p:cNvGrpSpPr>
              <a:grpSpLocks/>
            </p:cNvGrpSpPr>
            <p:nvPr userDrawn="1"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87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355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223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616" y="2212917"/>
                <a:ext cx="1371561" cy="609577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84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  <p:sp>
            <p:nvSpPr>
              <p:cNvPr id="5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917"/>
                <a:ext cx="1371561" cy="612752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91271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2000" dirty="0">
                  <a:latin typeface="+mn-l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sk-SK" dirty="0" err="1" smtClean="0"/>
              <a:t>áš</a:t>
            </a:r>
            <a:r>
              <a:rPr lang="sk-SK" dirty="0" smtClean="0"/>
              <a:t> prístup 2</a:t>
            </a:r>
            <a:r>
              <a:rPr lang="en-US" dirty="0" smtClean="0"/>
              <a:t>/2</a:t>
            </a:r>
            <a:endParaRPr lang="en-GB" dirty="0"/>
          </a:p>
        </p:txBody>
      </p:sp>
      <p:sp>
        <p:nvSpPr>
          <p:cNvPr id="85" name="Page Number"/>
          <p:cNvSpPr txBox="1"/>
          <p:nvPr>
            <p:custDataLst>
              <p:tags r:id="rId2"/>
            </p:custDataLst>
          </p:nvPr>
        </p:nvSpPr>
        <p:spPr>
          <a:xfrm>
            <a:off x="9444866" y="7262815"/>
            <a:ext cx="78548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algn="r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</a:rPr>
              <a:t>4</a:t>
            </a:r>
            <a:endParaRPr lang="en-GB" sz="1100" noProof="1">
              <a:latin typeface="+mn-lt"/>
            </a:endParaRPr>
          </a:p>
        </p:txBody>
      </p:sp>
      <p:sp>
        <p:nvSpPr>
          <p:cNvPr id="86" name="Section Footer"/>
          <p:cNvSpPr txBox="1"/>
          <p:nvPr>
            <p:custDataLst>
              <p:tags r:id="rId3"/>
            </p:custDataLst>
          </p:nvPr>
        </p:nvSpPr>
        <p:spPr>
          <a:xfrm>
            <a:off x="531815" y="7094540"/>
            <a:ext cx="5434180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</a:rPr>
              <a:t>C2i, s.r.o. • Ponuka v oblasti nastavenia reportingového systému  pomocou BI nástroja </a:t>
            </a:r>
            <a:endParaRPr lang="en-GB" sz="1100" noProof="1">
              <a:latin typeface="+mn-lt"/>
            </a:endParaRPr>
          </a:p>
        </p:txBody>
      </p:sp>
      <p:sp>
        <p:nvSpPr>
          <p:cNvPr id="87" name="Section Header"/>
          <p:cNvSpPr txBox="1"/>
          <p:nvPr>
            <p:custDataLst>
              <p:tags r:id="rId4"/>
            </p:custDataLst>
          </p:nvPr>
        </p:nvSpPr>
        <p:spPr>
          <a:xfrm>
            <a:off x="520702" y="814390"/>
            <a:ext cx="2364430" cy="1692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305613" defTabSz="1018714" fontAlgn="auto">
              <a:spcBef>
                <a:spcPts val="0"/>
              </a:spcBef>
              <a:spcAft>
                <a:spcPts val="1004"/>
              </a:spcAft>
              <a:defRPr/>
            </a:pPr>
            <a:r>
              <a:rPr lang="en-GB" sz="1100" noProof="1" smtClean="0">
                <a:latin typeface="+mn-lt"/>
                <a:ea typeface="Cambria Math" pitchFamily="18" charset="0"/>
              </a:rPr>
              <a:t>Section 2 – Náš prístup a časový plán</a:t>
            </a:r>
            <a:endParaRPr lang="en-GB" sz="1100" noProof="1">
              <a:latin typeface="+mn-lt"/>
              <a:ea typeface="Cambria Math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48680" y="573832"/>
            <a:ext cx="3456384" cy="413593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89" name="Rectangle 88"/>
          <p:cNvSpPr/>
          <p:nvPr/>
        </p:nvSpPr>
        <p:spPr>
          <a:xfrm>
            <a:off x="531815" y="6996828"/>
            <a:ext cx="5435769" cy="31177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90" name="Rectangle 89"/>
          <p:cNvSpPr/>
          <p:nvPr/>
        </p:nvSpPr>
        <p:spPr>
          <a:xfrm>
            <a:off x="9240124" y="7291708"/>
            <a:ext cx="488031" cy="19997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noProof="0" dirty="0" smtClean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4294967295"/>
          </p:nvPr>
        </p:nvSpPr>
        <p:spPr>
          <a:xfrm>
            <a:off x="6884450" y="7244672"/>
            <a:ext cx="2638425" cy="341312"/>
          </a:xfrm>
        </p:spPr>
        <p:txBody>
          <a:bodyPr/>
          <a:lstStyle/>
          <a:p>
            <a:pPr>
              <a:defRPr/>
            </a:pPr>
            <a:fld id="{6F1DD6CF-6F3C-4247-A75A-84C807C993AA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91" name="TextBox 90"/>
          <p:cNvSpPr txBox="1"/>
          <p:nvPr/>
        </p:nvSpPr>
        <p:spPr>
          <a:xfrm>
            <a:off x="1356792" y="1941984"/>
            <a:ext cx="4896544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2200" dirty="0" smtClean="0">
                <a:latin typeface="Georgia" pitchFamily="18" charset="0"/>
                <a:cs typeface="Arial" pitchFamily="34" charset="0"/>
              </a:rPr>
              <a:t>Dizajn a tvorba</a:t>
            </a:r>
            <a:endParaRPr lang="en-GB" sz="2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20702" y="2446040"/>
            <a:ext cx="9007474" cy="633482"/>
          </a:xfrm>
          <a:prstGeom prst="rect">
            <a:avLst/>
          </a:prstGeom>
          <a:solidFill>
            <a:schemeClr val="bg2">
              <a:lumMod val="85000"/>
              <a:alpha val="50000"/>
            </a:schemeClr>
          </a:solidFill>
          <a:ln w="2540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GB" noProof="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677690" y="2771745"/>
            <a:ext cx="31993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dirty="0" smtClean="0">
                <a:latin typeface="Georgia" pitchFamily="18" charset="0"/>
                <a:cs typeface="Arial" pitchFamily="34" charset="0"/>
              </a:rPr>
              <a:t>Dizajn a tvorba pokryje nasledovné aspekty: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446863" y="3569352"/>
            <a:ext cx="859213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b="1" dirty="0" smtClean="0">
                <a:latin typeface="Georgia" pitchFamily="18" charset="0"/>
                <a:cs typeface="Arial" pitchFamily="34" charset="0"/>
              </a:rPr>
              <a:t>Dizajn business </a:t>
            </a:r>
            <a:r>
              <a:rPr lang="sk-SK" sz="1200" b="1" dirty="0" err="1" smtClean="0">
                <a:latin typeface="Georgia" pitchFamily="18" charset="0"/>
                <a:cs typeface="Arial" pitchFamily="34" charset="0"/>
              </a:rPr>
              <a:t>case</a:t>
            </a:r>
            <a:endParaRPr lang="sk-SK" sz="1200" b="1" dirty="0" smtClean="0">
              <a:latin typeface="Georgia" pitchFamily="18" charset="0"/>
              <a:cs typeface="Arial" pitchFamily="34" charset="0"/>
            </a:endParaRP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Kalkulácia prínosov na základe identifikovaných nedostatkov</a:t>
            </a: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Prioritizácia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opatrení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na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workshope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PwC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&amp;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Medirex</a:t>
            </a:r>
            <a:endParaRPr lang="sk-SK" sz="1200" dirty="0" smtClean="0">
              <a:latin typeface="Georgia" pitchFamily="18" charset="0"/>
              <a:cs typeface="Arial" pitchFamily="34" charset="0"/>
            </a:endParaRP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Identifikácia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quick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wins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 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433414" y="4722420"/>
            <a:ext cx="859213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b="1" dirty="0" smtClean="0">
                <a:latin typeface="Georgia" pitchFamily="18" charset="0"/>
                <a:cs typeface="Arial" pitchFamily="34" charset="0"/>
              </a:rPr>
              <a:t>Tvorba prevádzkového modelu divízie dopravy </a:t>
            </a: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Kapacitné vyváženie pracovníkov - časové a geografické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;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syst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ém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riadenia nadčasov</a:t>
            </a: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Implementácia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quick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wins</a:t>
            </a:r>
            <a:endParaRPr lang="sk-SK" sz="1200" dirty="0" smtClean="0">
              <a:latin typeface="Georgia" pitchFamily="18" charset="0"/>
              <a:cs typeface="Arial" pitchFamily="34" charset="0"/>
            </a:endParaRPr>
          </a:p>
          <a:p>
            <a:pPr indent="-274320">
              <a:buFont typeface="Arial" panose="020B0604020202020204" pitchFamily="34" charset="0"/>
              <a:buChar char="•"/>
            </a:pP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Tvorba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 “routing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modelu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” 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–zmien v organizácii a dispečingu výjazdov </a:t>
            </a: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Tvorba 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prioritizačnej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matice pre jasné rozhodovanie v prípade konfliktných priorít</a:t>
            </a:r>
          </a:p>
          <a:p>
            <a:pPr indent="-274320">
              <a:buFont typeface="Arial" panose="020B0604020202020204" pitchFamily="34" charset="0"/>
              <a:buChar char="•"/>
            </a:pPr>
            <a:r>
              <a:rPr lang="sk-SK" sz="1200" dirty="0" smtClean="0">
                <a:latin typeface="Georgia" pitchFamily="18" charset="0"/>
                <a:cs typeface="Arial" pitchFamily="34" charset="0"/>
              </a:rPr>
              <a:t>Systém riadenia výkonnosti pracovníkov dopravy – 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(DWOR)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248110" y="6378877"/>
            <a:ext cx="2551310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endParaRPr lang="sk-SK" sz="1100" dirty="0" smtClean="0">
              <a:latin typeface="Georgia" pitchFamily="18" charset="0"/>
              <a:cs typeface="Arial" pitchFamily="34" charset="0"/>
            </a:endParaRPr>
          </a:p>
          <a:p>
            <a:pPr marL="11430" indent="-2857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Kapacitné modelovanie</a:t>
            </a:r>
          </a:p>
          <a:p>
            <a:pPr marL="11430" indent="-285750">
              <a:buFont typeface="Arial" panose="020B0604020202020204" pitchFamily="34" charset="0"/>
              <a:buChar char="•"/>
            </a:pP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Overtime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tollgate</a:t>
            </a:r>
            <a:endParaRPr lang="sk-SK" sz="11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380528" y="6380481"/>
            <a:ext cx="2551310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100" b="1" dirty="0" smtClean="0">
                <a:latin typeface="Georgia" pitchFamily="18" charset="0"/>
                <a:cs typeface="Arial" pitchFamily="34" charset="0"/>
              </a:rPr>
              <a:t>Štúdie: </a:t>
            </a:r>
          </a:p>
          <a:p>
            <a:pPr marL="11430" indent="-285750">
              <a:buFont typeface="Arial" panose="020B0604020202020204" pitchFamily="34" charset="0"/>
              <a:buChar char="•"/>
            </a:pP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Prioritizačná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matica</a:t>
            </a:r>
          </a:p>
          <a:p>
            <a:pPr marL="11430" indent="-2857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Business </a:t>
            </a:r>
            <a:r>
              <a:rPr lang="sk-SK" sz="1100" dirty="0" err="1" smtClean="0">
                <a:latin typeface="Georgia" pitchFamily="18" charset="0"/>
                <a:cs typeface="Arial" pitchFamily="34" charset="0"/>
              </a:rPr>
              <a:t>case</a:t>
            </a:r>
            <a:endParaRPr lang="sk-SK" sz="11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77690" y="2518345"/>
            <a:ext cx="823994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sk-SK" sz="1200" dirty="0" smtClean="0">
                <a:latin typeface="Georgia" pitchFamily="18" charset="0"/>
                <a:cs typeface="Arial" pitchFamily="34" charset="0"/>
              </a:rPr>
              <a:t>Kalkulácia 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“high level business case” a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tvorba</a:t>
            </a:r>
            <a:r>
              <a:rPr lang="en-US" sz="1200" dirty="0" smtClean="0">
                <a:latin typeface="Georgia" pitchFamily="18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Georgia" pitchFamily="18" charset="0"/>
                <a:cs typeface="Arial" pitchFamily="34" charset="0"/>
              </a:rPr>
              <a:t>syst</a:t>
            </a:r>
            <a:r>
              <a:rPr lang="sk-SK" sz="1200" dirty="0" err="1" smtClean="0">
                <a:latin typeface="Georgia" pitchFamily="18" charset="0"/>
                <a:cs typeface="Arial" pitchFamily="34" charset="0"/>
              </a:rPr>
              <a:t>émových</a:t>
            </a:r>
            <a:r>
              <a:rPr lang="sk-SK" sz="1200" dirty="0" smtClean="0">
                <a:latin typeface="Georgia" pitchFamily="18" charset="0"/>
                <a:cs typeface="Arial" pitchFamily="34" charset="0"/>
              </a:rPr>
              <a:t> nástrojov pre zefektívnenie divízie dopravy a redukciu nákladov  </a:t>
            </a:r>
            <a:endParaRPr lang="en-GB" sz="120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605264" y="6402454"/>
            <a:ext cx="2878165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endParaRPr lang="sk-SK" sz="1100" dirty="0" smtClean="0">
              <a:latin typeface="Georgia" pitchFamily="18" charset="0"/>
              <a:cs typeface="Arial" pitchFamily="34" charset="0"/>
            </a:endParaRPr>
          </a:p>
          <a:p>
            <a:pPr marL="11430" indent="-285750">
              <a:buFont typeface="Arial" panose="020B0604020202020204" pitchFamily="34" charset="0"/>
              <a:buChar char="•"/>
            </a:pPr>
            <a:r>
              <a:rPr lang="sk-SK" sz="1100" dirty="0" smtClean="0">
                <a:latin typeface="Georgia" pitchFamily="18" charset="0"/>
                <a:cs typeface="Arial" pitchFamily="34" charset="0"/>
              </a:rPr>
              <a:t>DWOR</a:t>
            </a:r>
            <a:r>
              <a:rPr lang="en-US" sz="1100" dirty="0" smtClean="0">
                <a:latin typeface="Georgia" pitchFamily="18" charset="0"/>
                <a:cs typeface="Arial" pitchFamily="34" charset="0"/>
              </a:rPr>
              <a:t> – daily weekly operating report</a:t>
            </a:r>
            <a:r>
              <a:rPr lang="sk-SK" sz="1100" dirty="0" smtClean="0"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103" name="Oval 102"/>
          <p:cNvSpPr/>
          <p:nvPr/>
        </p:nvSpPr>
        <p:spPr bwMode="ltGray">
          <a:xfrm>
            <a:off x="564101" y="1768484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4" name="Freeform 13"/>
          <p:cNvSpPr>
            <a:spLocks noEditPoints="1"/>
          </p:cNvSpPr>
          <p:nvPr/>
        </p:nvSpPr>
        <p:spPr bwMode="auto">
          <a:xfrm>
            <a:off x="594906" y="5044931"/>
            <a:ext cx="444500" cy="468313"/>
          </a:xfrm>
          <a:custGeom>
            <a:avLst/>
            <a:gdLst/>
            <a:ahLst/>
            <a:cxnLst>
              <a:cxn ang="0">
                <a:pos x="191" y="166"/>
              </a:cxn>
              <a:cxn ang="0">
                <a:pos x="137" y="147"/>
              </a:cxn>
              <a:cxn ang="0">
                <a:pos x="98" y="147"/>
              </a:cxn>
              <a:cxn ang="0">
                <a:pos x="44" y="166"/>
              </a:cxn>
              <a:cxn ang="0">
                <a:pos x="35" y="217"/>
              </a:cxn>
              <a:cxn ang="0">
                <a:pos x="69" y="196"/>
              </a:cxn>
              <a:cxn ang="0">
                <a:pos x="75" y="239"/>
              </a:cxn>
              <a:cxn ang="0">
                <a:pos x="160" y="239"/>
              </a:cxn>
              <a:cxn ang="0">
                <a:pos x="166" y="196"/>
              </a:cxn>
              <a:cxn ang="0">
                <a:pos x="200" y="217"/>
              </a:cxn>
              <a:cxn ang="0">
                <a:pos x="117" y="76"/>
              </a:cxn>
              <a:cxn ang="0">
                <a:pos x="117" y="139"/>
              </a:cxn>
              <a:cxn ang="0">
                <a:pos x="117" y="76"/>
              </a:cxn>
              <a:cxn ang="0">
                <a:pos x="29" y="76"/>
              </a:cxn>
              <a:cxn ang="0">
                <a:pos x="34" y="157"/>
              </a:cxn>
              <a:cxn ang="0">
                <a:pos x="82" y="134"/>
              </a:cxn>
              <a:cxn ang="0">
                <a:pos x="109" y="64"/>
              </a:cxn>
              <a:cxn ang="0">
                <a:pos x="108" y="57"/>
              </a:cxn>
              <a:cxn ang="0">
                <a:pos x="73" y="45"/>
              </a:cxn>
              <a:cxn ang="0">
                <a:pos x="48" y="45"/>
              </a:cxn>
              <a:cxn ang="0">
                <a:pos x="12" y="57"/>
              </a:cxn>
              <a:cxn ang="0">
                <a:pos x="1" y="123"/>
              </a:cxn>
              <a:cxn ang="0">
                <a:pos x="11" y="134"/>
              </a:cxn>
              <a:cxn ang="0">
                <a:pos x="60" y="38"/>
              </a:cxn>
              <a:cxn ang="0">
                <a:pos x="60" y="0"/>
              </a:cxn>
              <a:cxn ang="0">
                <a:pos x="60" y="38"/>
              </a:cxn>
              <a:cxn ang="0">
                <a:pos x="223" y="59"/>
              </a:cxn>
              <a:cxn ang="0">
                <a:pos x="204" y="45"/>
              </a:cxn>
              <a:cxn ang="0">
                <a:pos x="175" y="66"/>
              </a:cxn>
              <a:cxn ang="0">
                <a:pos x="145" y="45"/>
              </a:cxn>
              <a:cxn ang="0">
                <a:pos x="126" y="59"/>
              </a:cxn>
              <a:cxn ang="0">
                <a:pos x="162" y="107"/>
              </a:cxn>
              <a:cxn ang="0">
                <a:pos x="163" y="134"/>
              </a:cxn>
              <a:cxn ang="0">
                <a:pos x="200" y="76"/>
              </a:cxn>
              <a:cxn ang="0">
                <a:pos x="214" y="126"/>
              </a:cxn>
              <a:cxn ang="0">
                <a:pos x="225" y="134"/>
              </a:cxn>
              <a:cxn ang="0">
                <a:pos x="175" y="38"/>
              </a:cxn>
              <a:cxn ang="0">
                <a:pos x="175" y="0"/>
              </a:cxn>
              <a:cxn ang="0">
                <a:pos x="175" y="38"/>
              </a:cxn>
            </a:cxnLst>
            <a:rect l="0" t="0" r="r" b="b"/>
            <a:pathLst>
              <a:path w="234" h="246">
                <a:moveTo>
                  <a:pt x="192" y="168"/>
                </a:moveTo>
                <a:cubicBezTo>
                  <a:pt x="192" y="168"/>
                  <a:pt x="191" y="167"/>
                  <a:pt x="191" y="166"/>
                </a:cubicBezTo>
                <a:cubicBezTo>
                  <a:pt x="188" y="155"/>
                  <a:pt x="176" y="147"/>
                  <a:pt x="163" y="147"/>
                </a:cubicBezTo>
                <a:cubicBezTo>
                  <a:pt x="137" y="147"/>
                  <a:pt x="137" y="147"/>
                  <a:pt x="137" y="147"/>
                </a:cubicBezTo>
                <a:cubicBezTo>
                  <a:pt x="117" y="180"/>
                  <a:pt x="117" y="180"/>
                  <a:pt x="117" y="180"/>
                </a:cubicBezTo>
                <a:cubicBezTo>
                  <a:pt x="98" y="147"/>
                  <a:pt x="98" y="147"/>
                  <a:pt x="98" y="147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59" y="147"/>
                  <a:pt x="47" y="155"/>
                  <a:pt x="44" y="166"/>
                </a:cubicBezTo>
                <a:cubicBezTo>
                  <a:pt x="44" y="167"/>
                  <a:pt x="43" y="168"/>
                  <a:pt x="43" y="168"/>
                </a:cubicBezTo>
                <a:cubicBezTo>
                  <a:pt x="35" y="217"/>
                  <a:pt x="35" y="217"/>
                  <a:pt x="35" y="217"/>
                </a:cubicBezTo>
                <a:cubicBezTo>
                  <a:pt x="44" y="224"/>
                  <a:pt x="53" y="229"/>
                  <a:pt x="63" y="234"/>
                </a:cubicBezTo>
                <a:cubicBezTo>
                  <a:pt x="69" y="196"/>
                  <a:pt x="69" y="196"/>
                  <a:pt x="69" y="196"/>
                </a:cubicBezTo>
                <a:cubicBezTo>
                  <a:pt x="77" y="196"/>
                  <a:pt x="77" y="196"/>
                  <a:pt x="77" y="196"/>
                </a:cubicBezTo>
                <a:cubicBezTo>
                  <a:pt x="75" y="239"/>
                  <a:pt x="75" y="239"/>
                  <a:pt x="75" y="239"/>
                </a:cubicBezTo>
                <a:cubicBezTo>
                  <a:pt x="89" y="243"/>
                  <a:pt x="103" y="246"/>
                  <a:pt x="117" y="246"/>
                </a:cubicBezTo>
                <a:cubicBezTo>
                  <a:pt x="132" y="246"/>
                  <a:pt x="146" y="243"/>
                  <a:pt x="160" y="239"/>
                </a:cubicBezTo>
                <a:cubicBezTo>
                  <a:pt x="158" y="196"/>
                  <a:pt x="158" y="196"/>
                  <a:pt x="158" y="196"/>
                </a:cubicBezTo>
                <a:cubicBezTo>
                  <a:pt x="166" y="196"/>
                  <a:pt x="166" y="196"/>
                  <a:pt x="166" y="196"/>
                </a:cubicBezTo>
                <a:cubicBezTo>
                  <a:pt x="172" y="234"/>
                  <a:pt x="172" y="234"/>
                  <a:pt x="172" y="234"/>
                </a:cubicBezTo>
                <a:cubicBezTo>
                  <a:pt x="182" y="229"/>
                  <a:pt x="191" y="223"/>
                  <a:pt x="200" y="217"/>
                </a:cubicBezTo>
                <a:lnTo>
                  <a:pt x="192" y="168"/>
                </a:lnTo>
                <a:close/>
                <a:moveTo>
                  <a:pt x="117" y="76"/>
                </a:moveTo>
                <a:cubicBezTo>
                  <a:pt x="100" y="76"/>
                  <a:pt x="86" y="90"/>
                  <a:pt x="86" y="107"/>
                </a:cubicBezTo>
                <a:cubicBezTo>
                  <a:pt x="86" y="125"/>
                  <a:pt x="100" y="139"/>
                  <a:pt x="117" y="139"/>
                </a:cubicBezTo>
                <a:cubicBezTo>
                  <a:pt x="135" y="139"/>
                  <a:pt x="149" y="125"/>
                  <a:pt x="149" y="107"/>
                </a:cubicBezTo>
                <a:cubicBezTo>
                  <a:pt x="149" y="90"/>
                  <a:pt x="135" y="76"/>
                  <a:pt x="117" y="76"/>
                </a:cubicBezTo>
                <a:moveTo>
                  <a:pt x="21" y="126"/>
                </a:moveTo>
                <a:cubicBezTo>
                  <a:pt x="29" y="76"/>
                  <a:pt x="29" y="76"/>
                  <a:pt x="29" y="76"/>
                </a:cubicBezTo>
                <a:cubicBezTo>
                  <a:pt x="35" y="76"/>
                  <a:pt x="35" y="76"/>
                  <a:pt x="35" y="76"/>
                </a:cubicBezTo>
                <a:cubicBezTo>
                  <a:pt x="34" y="157"/>
                  <a:pt x="34" y="157"/>
                  <a:pt x="34" y="157"/>
                </a:cubicBezTo>
                <a:cubicBezTo>
                  <a:pt x="40" y="143"/>
                  <a:pt x="55" y="134"/>
                  <a:pt x="72" y="134"/>
                </a:cubicBezTo>
                <a:cubicBezTo>
                  <a:pt x="82" y="134"/>
                  <a:pt x="82" y="134"/>
                  <a:pt x="82" y="134"/>
                </a:cubicBezTo>
                <a:cubicBezTo>
                  <a:pt x="76" y="126"/>
                  <a:pt x="73" y="117"/>
                  <a:pt x="73" y="107"/>
                </a:cubicBezTo>
                <a:cubicBezTo>
                  <a:pt x="73" y="86"/>
                  <a:pt x="89" y="68"/>
                  <a:pt x="109" y="64"/>
                </a:cubicBezTo>
                <a:cubicBezTo>
                  <a:pt x="109" y="59"/>
                  <a:pt x="109" y="59"/>
                  <a:pt x="109" y="59"/>
                </a:cubicBezTo>
                <a:cubicBezTo>
                  <a:pt x="108" y="58"/>
                  <a:pt x="108" y="58"/>
                  <a:pt x="108" y="57"/>
                </a:cubicBezTo>
                <a:cubicBezTo>
                  <a:pt x="106" y="50"/>
                  <a:pt x="98" y="45"/>
                  <a:pt x="90" y="45"/>
                </a:cubicBezTo>
                <a:cubicBezTo>
                  <a:pt x="73" y="45"/>
                  <a:pt x="73" y="45"/>
                  <a:pt x="73" y="45"/>
                </a:cubicBezTo>
                <a:cubicBezTo>
                  <a:pt x="60" y="66"/>
                  <a:pt x="60" y="66"/>
                  <a:pt x="60" y="66"/>
                </a:cubicBezTo>
                <a:cubicBezTo>
                  <a:pt x="48" y="45"/>
                  <a:pt x="48" y="45"/>
                  <a:pt x="48" y="45"/>
                </a:cubicBezTo>
                <a:cubicBezTo>
                  <a:pt x="31" y="45"/>
                  <a:pt x="31" y="45"/>
                  <a:pt x="31" y="45"/>
                </a:cubicBezTo>
                <a:cubicBezTo>
                  <a:pt x="22" y="45"/>
                  <a:pt x="15" y="50"/>
                  <a:pt x="12" y="57"/>
                </a:cubicBezTo>
                <a:cubicBezTo>
                  <a:pt x="12" y="58"/>
                  <a:pt x="12" y="58"/>
                  <a:pt x="12" y="59"/>
                </a:cubicBezTo>
                <a:cubicBezTo>
                  <a:pt x="1" y="123"/>
                  <a:pt x="1" y="123"/>
                  <a:pt x="1" y="123"/>
                </a:cubicBezTo>
                <a:cubicBezTo>
                  <a:pt x="0" y="128"/>
                  <a:pt x="4" y="133"/>
                  <a:pt x="9" y="134"/>
                </a:cubicBezTo>
                <a:cubicBezTo>
                  <a:pt x="10" y="134"/>
                  <a:pt x="11" y="134"/>
                  <a:pt x="11" y="134"/>
                </a:cubicBezTo>
                <a:cubicBezTo>
                  <a:pt x="16" y="134"/>
                  <a:pt x="20" y="131"/>
                  <a:pt x="21" y="126"/>
                </a:cubicBezTo>
                <a:close/>
                <a:moveTo>
                  <a:pt x="60" y="38"/>
                </a:moveTo>
                <a:cubicBezTo>
                  <a:pt x="71" y="38"/>
                  <a:pt x="79" y="29"/>
                  <a:pt x="79" y="19"/>
                </a:cubicBezTo>
                <a:cubicBezTo>
                  <a:pt x="79" y="8"/>
                  <a:pt x="71" y="0"/>
                  <a:pt x="60" y="0"/>
                </a:cubicBezTo>
                <a:cubicBezTo>
                  <a:pt x="50" y="0"/>
                  <a:pt x="41" y="8"/>
                  <a:pt x="41" y="19"/>
                </a:cubicBezTo>
                <a:cubicBezTo>
                  <a:pt x="41" y="29"/>
                  <a:pt x="50" y="38"/>
                  <a:pt x="60" y="38"/>
                </a:cubicBezTo>
                <a:close/>
                <a:moveTo>
                  <a:pt x="234" y="123"/>
                </a:moveTo>
                <a:cubicBezTo>
                  <a:pt x="223" y="59"/>
                  <a:pt x="223" y="59"/>
                  <a:pt x="223" y="59"/>
                </a:cubicBezTo>
                <a:cubicBezTo>
                  <a:pt x="223" y="58"/>
                  <a:pt x="223" y="58"/>
                  <a:pt x="223" y="57"/>
                </a:cubicBezTo>
                <a:cubicBezTo>
                  <a:pt x="220" y="50"/>
                  <a:pt x="213" y="45"/>
                  <a:pt x="204" y="45"/>
                </a:cubicBezTo>
                <a:cubicBezTo>
                  <a:pt x="187" y="45"/>
                  <a:pt x="187" y="45"/>
                  <a:pt x="187" y="45"/>
                </a:cubicBezTo>
                <a:cubicBezTo>
                  <a:pt x="175" y="66"/>
                  <a:pt x="175" y="66"/>
                  <a:pt x="175" y="66"/>
                </a:cubicBezTo>
                <a:cubicBezTo>
                  <a:pt x="162" y="45"/>
                  <a:pt x="162" y="45"/>
                  <a:pt x="162" y="45"/>
                </a:cubicBezTo>
                <a:cubicBezTo>
                  <a:pt x="145" y="45"/>
                  <a:pt x="145" y="45"/>
                  <a:pt x="145" y="45"/>
                </a:cubicBezTo>
                <a:cubicBezTo>
                  <a:pt x="136" y="45"/>
                  <a:pt x="129" y="50"/>
                  <a:pt x="127" y="57"/>
                </a:cubicBezTo>
                <a:cubicBezTo>
                  <a:pt x="127" y="58"/>
                  <a:pt x="127" y="58"/>
                  <a:pt x="126" y="59"/>
                </a:cubicBezTo>
                <a:cubicBezTo>
                  <a:pt x="125" y="64"/>
                  <a:pt x="125" y="64"/>
                  <a:pt x="125" y="64"/>
                </a:cubicBezTo>
                <a:cubicBezTo>
                  <a:pt x="146" y="68"/>
                  <a:pt x="162" y="86"/>
                  <a:pt x="162" y="107"/>
                </a:cubicBezTo>
                <a:cubicBezTo>
                  <a:pt x="162" y="117"/>
                  <a:pt x="158" y="126"/>
                  <a:pt x="153" y="134"/>
                </a:cubicBezTo>
                <a:cubicBezTo>
                  <a:pt x="163" y="134"/>
                  <a:pt x="163" y="134"/>
                  <a:pt x="163" y="134"/>
                </a:cubicBezTo>
                <a:cubicBezTo>
                  <a:pt x="179" y="134"/>
                  <a:pt x="195" y="143"/>
                  <a:pt x="201" y="157"/>
                </a:cubicBezTo>
                <a:cubicBezTo>
                  <a:pt x="200" y="76"/>
                  <a:pt x="200" y="76"/>
                  <a:pt x="200" y="76"/>
                </a:cubicBezTo>
                <a:cubicBezTo>
                  <a:pt x="206" y="76"/>
                  <a:pt x="206" y="76"/>
                  <a:pt x="206" y="76"/>
                </a:cubicBezTo>
                <a:cubicBezTo>
                  <a:pt x="214" y="126"/>
                  <a:pt x="214" y="126"/>
                  <a:pt x="214" y="126"/>
                </a:cubicBezTo>
                <a:cubicBezTo>
                  <a:pt x="215" y="131"/>
                  <a:pt x="219" y="134"/>
                  <a:pt x="224" y="134"/>
                </a:cubicBezTo>
                <a:cubicBezTo>
                  <a:pt x="224" y="134"/>
                  <a:pt x="225" y="134"/>
                  <a:pt x="225" y="134"/>
                </a:cubicBezTo>
                <a:cubicBezTo>
                  <a:pt x="231" y="133"/>
                  <a:pt x="234" y="128"/>
                  <a:pt x="234" y="123"/>
                </a:cubicBezTo>
                <a:close/>
                <a:moveTo>
                  <a:pt x="175" y="38"/>
                </a:moveTo>
                <a:cubicBezTo>
                  <a:pt x="185" y="38"/>
                  <a:pt x="194" y="29"/>
                  <a:pt x="194" y="19"/>
                </a:cubicBezTo>
                <a:cubicBezTo>
                  <a:pt x="194" y="8"/>
                  <a:pt x="185" y="0"/>
                  <a:pt x="175" y="0"/>
                </a:cubicBezTo>
                <a:cubicBezTo>
                  <a:pt x="164" y="0"/>
                  <a:pt x="156" y="8"/>
                  <a:pt x="156" y="19"/>
                </a:cubicBezTo>
                <a:cubicBezTo>
                  <a:pt x="156" y="29"/>
                  <a:pt x="164" y="38"/>
                  <a:pt x="175" y="38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Oval 104"/>
          <p:cNvSpPr/>
          <p:nvPr/>
        </p:nvSpPr>
        <p:spPr bwMode="ltGray">
          <a:xfrm>
            <a:off x="572578" y="4918339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6" name="Oval 105"/>
          <p:cNvSpPr/>
          <p:nvPr/>
        </p:nvSpPr>
        <p:spPr bwMode="ltGray">
          <a:xfrm>
            <a:off x="559618" y="3626909"/>
            <a:ext cx="612000" cy="6120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7" name="Freeform 12"/>
          <p:cNvSpPr>
            <a:spLocks noEditPoints="1"/>
          </p:cNvSpPr>
          <p:nvPr/>
        </p:nvSpPr>
        <p:spPr bwMode="auto">
          <a:xfrm>
            <a:off x="667492" y="3773603"/>
            <a:ext cx="395288" cy="323850"/>
          </a:xfrm>
          <a:custGeom>
            <a:avLst/>
            <a:gdLst/>
            <a:ahLst/>
            <a:cxnLst>
              <a:cxn ang="0">
                <a:pos x="208" y="156"/>
              </a:cxn>
              <a:cxn ang="0">
                <a:pos x="0" y="156"/>
              </a:cxn>
              <a:cxn ang="0">
                <a:pos x="0" y="170"/>
              </a:cxn>
              <a:cxn ang="0">
                <a:pos x="208" y="170"/>
              </a:cxn>
              <a:cxn ang="0">
                <a:pos x="208" y="156"/>
              </a:cxn>
              <a:cxn ang="0">
                <a:pos x="201" y="0"/>
              </a:cxn>
              <a:cxn ang="0">
                <a:pos x="178" y="0"/>
              </a:cxn>
              <a:cxn ang="0">
                <a:pos x="172" y="6"/>
              </a:cxn>
              <a:cxn ang="0">
                <a:pos x="172" y="137"/>
              </a:cxn>
              <a:cxn ang="0">
                <a:pos x="178" y="143"/>
              </a:cxn>
              <a:cxn ang="0">
                <a:pos x="201" y="143"/>
              </a:cxn>
              <a:cxn ang="0">
                <a:pos x="208" y="137"/>
              </a:cxn>
              <a:cxn ang="0">
                <a:pos x="208" y="6"/>
              </a:cxn>
              <a:cxn ang="0">
                <a:pos x="201" y="0"/>
              </a:cxn>
              <a:cxn ang="0">
                <a:pos x="121" y="143"/>
              </a:cxn>
              <a:cxn ang="0">
                <a:pos x="144" y="143"/>
              </a:cxn>
              <a:cxn ang="0">
                <a:pos x="151" y="137"/>
              </a:cxn>
              <a:cxn ang="0">
                <a:pos x="151" y="56"/>
              </a:cxn>
              <a:cxn ang="0">
                <a:pos x="144" y="49"/>
              </a:cxn>
              <a:cxn ang="0">
                <a:pos x="121" y="49"/>
              </a:cxn>
              <a:cxn ang="0">
                <a:pos x="115" y="56"/>
              </a:cxn>
              <a:cxn ang="0">
                <a:pos x="115" y="137"/>
              </a:cxn>
              <a:cxn ang="0">
                <a:pos x="121" y="143"/>
              </a:cxn>
              <a:cxn ang="0">
                <a:pos x="64" y="143"/>
              </a:cxn>
              <a:cxn ang="0">
                <a:pos x="87" y="143"/>
              </a:cxn>
              <a:cxn ang="0">
                <a:pos x="93" y="137"/>
              </a:cxn>
              <a:cxn ang="0">
                <a:pos x="93" y="38"/>
              </a:cxn>
              <a:cxn ang="0">
                <a:pos x="87" y="32"/>
              </a:cxn>
              <a:cxn ang="0">
                <a:pos x="64" y="32"/>
              </a:cxn>
              <a:cxn ang="0">
                <a:pos x="58" y="38"/>
              </a:cxn>
              <a:cxn ang="0">
                <a:pos x="58" y="137"/>
              </a:cxn>
              <a:cxn ang="0">
                <a:pos x="64" y="143"/>
              </a:cxn>
              <a:cxn ang="0">
                <a:pos x="7" y="143"/>
              </a:cxn>
              <a:cxn ang="0">
                <a:pos x="30" y="143"/>
              </a:cxn>
              <a:cxn ang="0">
                <a:pos x="36" y="137"/>
              </a:cxn>
              <a:cxn ang="0">
                <a:pos x="36" y="88"/>
              </a:cxn>
              <a:cxn ang="0">
                <a:pos x="30" y="81"/>
              </a:cxn>
              <a:cxn ang="0">
                <a:pos x="7" y="81"/>
              </a:cxn>
              <a:cxn ang="0">
                <a:pos x="0" y="88"/>
              </a:cxn>
              <a:cxn ang="0">
                <a:pos x="0" y="137"/>
              </a:cxn>
              <a:cxn ang="0">
                <a:pos x="7" y="143"/>
              </a:cxn>
            </a:cxnLst>
            <a:rect l="0" t="0" r="r" b="b"/>
            <a:pathLst>
              <a:path w="208" h="170">
                <a:moveTo>
                  <a:pt x="208" y="156"/>
                </a:moveTo>
                <a:cubicBezTo>
                  <a:pt x="0" y="156"/>
                  <a:pt x="0" y="156"/>
                  <a:pt x="0" y="156"/>
                </a:cubicBezTo>
                <a:cubicBezTo>
                  <a:pt x="0" y="170"/>
                  <a:pt x="0" y="170"/>
                  <a:pt x="0" y="170"/>
                </a:cubicBezTo>
                <a:cubicBezTo>
                  <a:pt x="208" y="170"/>
                  <a:pt x="208" y="170"/>
                  <a:pt x="208" y="170"/>
                </a:cubicBezTo>
                <a:lnTo>
                  <a:pt x="208" y="156"/>
                </a:lnTo>
                <a:close/>
                <a:moveTo>
                  <a:pt x="201" y="0"/>
                </a:moveTo>
                <a:cubicBezTo>
                  <a:pt x="178" y="0"/>
                  <a:pt x="178" y="0"/>
                  <a:pt x="178" y="0"/>
                </a:cubicBezTo>
                <a:cubicBezTo>
                  <a:pt x="175" y="0"/>
                  <a:pt x="172" y="3"/>
                  <a:pt x="172" y="6"/>
                </a:cubicBezTo>
                <a:cubicBezTo>
                  <a:pt x="172" y="137"/>
                  <a:pt x="172" y="137"/>
                  <a:pt x="172" y="137"/>
                </a:cubicBezTo>
                <a:cubicBezTo>
                  <a:pt x="172" y="140"/>
                  <a:pt x="175" y="143"/>
                  <a:pt x="178" y="143"/>
                </a:cubicBezTo>
                <a:cubicBezTo>
                  <a:pt x="201" y="143"/>
                  <a:pt x="201" y="143"/>
                  <a:pt x="201" y="143"/>
                </a:cubicBezTo>
                <a:cubicBezTo>
                  <a:pt x="205" y="143"/>
                  <a:pt x="208" y="140"/>
                  <a:pt x="208" y="137"/>
                </a:cubicBezTo>
                <a:cubicBezTo>
                  <a:pt x="208" y="6"/>
                  <a:pt x="208" y="6"/>
                  <a:pt x="208" y="6"/>
                </a:cubicBezTo>
                <a:cubicBezTo>
                  <a:pt x="208" y="3"/>
                  <a:pt x="205" y="0"/>
                  <a:pt x="201" y="0"/>
                </a:cubicBezTo>
                <a:close/>
                <a:moveTo>
                  <a:pt x="121" y="143"/>
                </a:moveTo>
                <a:cubicBezTo>
                  <a:pt x="144" y="143"/>
                  <a:pt x="144" y="143"/>
                  <a:pt x="144" y="143"/>
                </a:cubicBezTo>
                <a:cubicBezTo>
                  <a:pt x="148" y="143"/>
                  <a:pt x="151" y="140"/>
                  <a:pt x="151" y="137"/>
                </a:cubicBezTo>
                <a:cubicBezTo>
                  <a:pt x="151" y="56"/>
                  <a:pt x="151" y="56"/>
                  <a:pt x="151" y="56"/>
                </a:cubicBezTo>
                <a:cubicBezTo>
                  <a:pt x="151" y="52"/>
                  <a:pt x="148" y="49"/>
                  <a:pt x="144" y="49"/>
                </a:cubicBezTo>
                <a:cubicBezTo>
                  <a:pt x="121" y="49"/>
                  <a:pt x="121" y="49"/>
                  <a:pt x="121" y="49"/>
                </a:cubicBezTo>
                <a:cubicBezTo>
                  <a:pt x="118" y="49"/>
                  <a:pt x="115" y="52"/>
                  <a:pt x="115" y="56"/>
                </a:cubicBezTo>
                <a:cubicBezTo>
                  <a:pt x="115" y="137"/>
                  <a:pt x="115" y="137"/>
                  <a:pt x="115" y="137"/>
                </a:cubicBezTo>
                <a:cubicBezTo>
                  <a:pt x="115" y="140"/>
                  <a:pt x="118" y="143"/>
                  <a:pt x="121" y="143"/>
                </a:cubicBezTo>
                <a:close/>
                <a:moveTo>
                  <a:pt x="64" y="143"/>
                </a:moveTo>
                <a:cubicBezTo>
                  <a:pt x="87" y="143"/>
                  <a:pt x="87" y="143"/>
                  <a:pt x="87" y="143"/>
                </a:cubicBezTo>
                <a:cubicBezTo>
                  <a:pt x="90" y="143"/>
                  <a:pt x="93" y="140"/>
                  <a:pt x="93" y="137"/>
                </a:cubicBezTo>
                <a:cubicBezTo>
                  <a:pt x="93" y="38"/>
                  <a:pt x="93" y="38"/>
                  <a:pt x="93" y="38"/>
                </a:cubicBezTo>
                <a:cubicBezTo>
                  <a:pt x="93" y="34"/>
                  <a:pt x="90" y="32"/>
                  <a:pt x="87" y="32"/>
                </a:cubicBezTo>
                <a:cubicBezTo>
                  <a:pt x="64" y="32"/>
                  <a:pt x="64" y="32"/>
                  <a:pt x="64" y="32"/>
                </a:cubicBezTo>
                <a:cubicBezTo>
                  <a:pt x="60" y="32"/>
                  <a:pt x="58" y="34"/>
                  <a:pt x="58" y="38"/>
                </a:cubicBezTo>
                <a:cubicBezTo>
                  <a:pt x="58" y="137"/>
                  <a:pt x="58" y="137"/>
                  <a:pt x="58" y="137"/>
                </a:cubicBezTo>
                <a:cubicBezTo>
                  <a:pt x="58" y="140"/>
                  <a:pt x="60" y="143"/>
                  <a:pt x="64" y="143"/>
                </a:cubicBezTo>
                <a:close/>
                <a:moveTo>
                  <a:pt x="7" y="143"/>
                </a:moveTo>
                <a:cubicBezTo>
                  <a:pt x="30" y="143"/>
                  <a:pt x="30" y="143"/>
                  <a:pt x="30" y="143"/>
                </a:cubicBezTo>
                <a:cubicBezTo>
                  <a:pt x="33" y="143"/>
                  <a:pt x="36" y="140"/>
                  <a:pt x="36" y="137"/>
                </a:cubicBezTo>
                <a:cubicBezTo>
                  <a:pt x="36" y="88"/>
                  <a:pt x="36" y="88"/>
                  <a:pt x="36" y="88"/>
                </a:cubicBezTo>
                <a:cubicBezTo>
                  <a:pt x="36" y="84"/>
                  <a:pt x="33" y="81"/>
                  <a:pt x="30" y="81"/>
                </a:cubicBezTo>
                <a:cubicBezTo>
                  <a:pt x="7" y="81"/>
                  <a:pt x="7" y="81"/>
                  <a:pt x="7" y="81"/>
                </a:cubicBezTo>
                <a:cubicBezTo>
                  <a:pt x="3" y="81"/>
                  <a:pt x="0" y="84"/>
                  <a:pt x="0" y="88"/>
                </a:cubicBezTo>
                <a:cubicBezTo>
                  <a:pt x="0" y="137"/>
                  <a:pt x="0" y="137"/>
                  <a:pt x="0" y="137"/>
                </a:cubicBezTo>
                <a:cubicBezTo>
                  <a:pt x="0" y="140"/>
                  <a:pt x="3" y="143"/>
                  <a:pt x="7" y="143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3"/>
          <p:cNvSpPr>
            <a:spLocks noEditPoints="1"/>
          </p:cNvSpPr>
          <p:nvPr/>
        </p:nvSpPr>
        <p:spPr bwMode="auto">
          <a:xfrm>
            <a:off x="667492" y="5018603"/>
            <a:ext cx="444500" cy="468313"/>
          </a:xfrm>
          <a:custGeom>
            <a:avLst/>
            <a:gdLst/>
            <a:ahLst/>
            <a:cxnLst>
              <a:cxn ang="0">
                <a:pos x="191" y="166"/>
              </a:cxn>
              <a:cxn ang="0">
                <a:pos x="137" y="147"/>
              </a:cxn>
              <a:cxn ang="0">
                <a:pos x="98" y="147"/>
              </a:cxn>
              <a:cxn ang="0">
                <a:pos x="44" y="166"/>
              </a:cxn>
              <a:cxn ang="0">
                <a:pos x="35" y="217"/>
              </a:cxn>
              <a:cxn ang="0">
                <a:pos x="69" y="196"/>
              </a:cxn>
              <a:cxn ang="0">
                <a:pos x="75" y="239"/>
              </a:cxn>
              <a:cxn ang="0">
                <a:pos x="160" y="239"/>
              </a:cxn>
              <a:cxn ang="0">
                <a:pos x="166" y="196"/>
              </a:cxn>
              <a:cxn ang="0">
                <a:pos x="200" y="217"/>
              </a:cxn>
              <a:cxn ang="0">
                <a:pos x="117" y="76"/>
              </a:cxn>
              <a:cxn ang="0">
                <a:pos x="117" y="139"/>
              </a:cxn>
              <a:cxn ang="0">
                <a:pos x="117" y="76"/>
              </a:cxn>
              <a:cxn ang="0">
                <a:pos x="29" y="76"/>
              </a:cxn>
              <a:cxn ang="0">
                <a:pos x="34" y="157"/>
              </a:cxn>
              <a:cxn ang="0">
                <a:pos x="82" y="134"/>
              </a:cxn>
              <a:cxn ang="0">
                <a:pos x="109" y="64"/>
              </a:cxn>
              <a:cxn ang="0">
                <a:pos x="108" y="57"/>
              </a:cxn>
              <a:cxn ang="0">
                <a:pos x="73" y="45"/>
              </a:cxn>
              <a:cxn ang="0">
                <a:pos x="48" y="45"/>
              </a:cxn>
              <a:cxn ang="0">
                <a:pos x="12" y="57"/>
              </a:cxn>
              <a:cxn ang="0">
                <a:pos x="1" y="123"/>
              </a:cxn>
              <a:cxn ang="0">
                <a:pos x="11" y="134"/>
              </a:cxn>
              <a:cxn ang="0">
                <a:pos x="60" y="38"/>
              </a:cxn>
              <a:cxn ang="0">
                <a:pos x="60" y="0"/>
              </a:cxn>
              <a:cxn ang="0">
                <a:pos x="60" y="38"/>
              </a:cxn>
              <a:cxn ang="0">
                <a:pos x="223" y="59"/>
              </a:cxn>
              <a:cxn ang="0">
                <a:pos x="204" y="45"/>
              </a:cxn>
              <a:cxn ang="0">
                <a:pos x="175" y="66"/>
              </a:cxn>
              <a:cxn ang="0">
                <a:pos x="145" y="45"/>
              </a:cxn>
              <a:cxn ang="0">
                <a:pos x="126" y="59"/>
              </a:cxn>
              <a:cxn ang="0">
                <a:pos x="162" y="107"/>
              </a:cxn>
              <a:cxn ang="0">
                <a:pos x="163" y="134"/>
              </a:cxn>
              <a:cxn ang="0">
                <a:pos x="200" y="76"/>
              </a:cxn>
              <a:cxn ang="0">
                <a:pos x="214" y="126"/>
              </a:cxn>
              <a:cxn ang="0">
                <a:pos x="225" y="134"/>
              </a:cxn>
              <a:cxn ang="0">
                <a:pos x="175" y="38"/>
              </a:cxn>
              <a:cxn ang="0">
                <a:pos x="175" y="0"/>
              </a:cxn>
              <a:cxn ang="0">
                <a:pos x="175" y="38"/>
              </a:cxn>
            </a:cxnLst>
            <a:rect l="0" t="0" r="r" b="b"/>
            <a:pathLst>
              <a:path w="234" h="246">
                <a:moveTo>
                  <a:pt x="192" y="168"/>
                </a:moveTo>
                <a:cubicBezTo>
                  <a:pt x="192" y="168"/>
                  <a:pt x="191" y="167"/>
                  <a:pt x="191" y="166"/>
                </a:cubicBezTo>
                <a:cubicBezTo>
                  <a:pt x="188" y="155"/>
                  <a:pt x="176" y="147"/>
                  <a:pt x="163" y="147"/>
                </a:cubicBezTo>
                <a:cubicBezTo>
                  <a:pt x="137" y="147"/>
                  <a:pt x="137" y="147"/>
                  <a:pt x="137" y="147"/>
                </a:cubicBezTo>
                <a:cubicBezTo>
                  <a:pt x="117" y="180"/>
                  <a:pt x="117" y="180"/>
                  <a:pt x="117" y="180"/>
                </a:cubicBezTo>
                <a:cubicBezTo>
                  <a:pt x="98" y="147"/>
                  <a:pt x="98" y="147"/>
                  <a:pt x="98" y="147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59" y="147"/>
                  <a:pt x="47" y="155"/>
                  <a:pt x="44" y="166"/>
                </a:cubicBezTo>
                <a:cubicBezTo>
                  <a:pt x="44" y="167"/>
                  <a:pt x="43" y="168"/>
                  <a:pt x="43" y="168"/>
                </a:cubicBezTo>
                <a:cubicBezTo>
                  <a:pt x="35" y="217"/>
                  <a:pt x="35" y="217"/>
                  <a:pt x="35" y="217"/>
                </a:cubicBezTo>
                <a:cubicBezTo>
                  <a:pt x="44" y="224"/>
                  <a:pt x="53" y="229"/>
                  <a:pt x="63" y="234"/>
                </a:cubicBezTo>
                <a:cubicBezTo>
                  <a:pt x="69" y="196"/>
                  <a:pt x="69" y="196"/>
                  <a:pt x="69" y="196"/>
                </a:cubicBezTo>
                <a:cubicBezTo>
                  <a:pt x="77" y="196"/>
                  <a:pt x="77" y="196"/>
                  <a:pt x="77" y="196"/>
                </a:cubicBezTo>
                <a:cubicBezTo>
                  <a:pt x="75" y="239"/>
                  <a:pt x="75" y="239"/>
                  <a:pt x="75" y="239"/>
                </a:cubicBezTo>
                <a:cubicBezTo>
                  <a:pt x="89" y="243"/>
                  <a:pt x="103" y="246"/>
                  <a:pt x="117" y="246"/>
                </a:cubicBezTo>
                <a:cubicBezTo>
                  <a:pt x="132" y="246"/>
                  <a:pt x="146" y="243"/>
                  <a:pt x="160" y="239"/>
                </a:cubicBezTo>
                <a:cubicBezTo>
                  <a:pt x="158" y="196"/>
                  <a:pt x="158" y="196"/>
                  <a:pt x="158" y="196"/>
                </a:cubicBezTo>
                <a:cubicBezTo>
                  <a:pt x="166" y="196"/>
                  <a:pt x="166" y="196"/>
                  <a:pt x="166" y="196"/>
                </a:cubicBezTo>
                <a:cubicBezTo>
                  <a:pt x="172" y="234"/>
                  <a:pt x="172" y="234"/>
                  <a:pt x="172" y="234"/>
                </a:cubicBezTo>
                <a:cubicBezTo>
                  <a:pt x="182" y="229"/>
                  <a:pt x="191" y="223"/>
                  <a:pt x="200" y="217"/>
                </a:cubicBezTo>
                <a:lnTo>
                  <a:pt x="192" y="168"/>
                </a:lnTo>
                <a:close/>
                <a:moveTo>
                  <a:pt x="117" y="76"/>
                </a:moveTo>
                <a:cubicBezTo>
                  <a:pt x="100" y="76"/>
                  <a:pt x="86" y="90"/>
                  <a:pt x="86" y="107"/>
                </a:cubicBezTo>
                <a:cubicBezTo>
                  <a:pt x="86" y="125"/>
                  <a:pt x="100" y="139"/>
                  <a:pt x="117" y="139"/>
                </a:cubicBezTo>
                <a:cubicBezTo>
                  <a:pt x="135" y="139"/>
                  <a:pt x="149" y="125"/>
                  <a:pt x="149" y="107"/>
                </a:cubicBezTo>
                <a:cubicBezTo>
                  <a:pt x="149" y="90"/>
                  <a:pt x="135" y="76"/>
                  <a:pt x="117" y="76"/>
                </a:cubicBezTo>
                <a:moveTo>
                  <a:pt x="21" y="126"/>
                </a:moveTo>
                <a:cubicBezTo>
                  <a:pt x="29" y="76"/>
                  <a:pt x="29" y="76"/>
                  <a:pt x="29" y="76"/>
                </a:cubicBezTo>
                <a:cubicBezTo>
                  <a:pt x="35" y="76"/>
                  <a:pt x="35" y="76"/>
                  <a:pt x="35" y="76"/>
                </a:cubicBezTo>
                <a:cubicBezTo>
                  <a:pt x="34" y="157"/>
                  <a:pt x="34" y="157"/>
                  <a:pt x="34" y="157"/>
                </a:cubicBezTo>
                <a:cubicBezTo>
                  <a:pt x="40" y="143"/>
                  <a:pt x="55" y="134"/>
                  <a:pt x="72" y="134"/>
                </a:cubicBezTo>
                <a:cubicBezTo>
                  <a:pt x="82" y="134"/>
                  <a:pt x="82" y="134"/>
                  <a:pt x="82" y="134"/>
                </a:cubicBezTo>
                <a:cubicBezTo>
                  <a:pt x="76" y="126"/>
                  <a:pt x="73" y="117"/>
                  <a:pt x="73" y="107"/>
                </a:cubicBezTo>
                <a:cubicBezTo>
                  <a:pt x="73" y="86"/>
                  <a:pt x="89" y="68"/>
                  <a:pt x="109" y="64"/>
                </a:cubicBezTo>
                <a:cubicBezTo>
                  <a:pt x="109" y="59"/>
                  <a:pt x="109" y="59"/>
                  <a:pt x="109" y="59"/>
                </a:cubicBezTo>
                <a:cubicBezTo>
                  <a:pt x="108" y="58"/>
                  <a:pt x="108" y="58"/>
                  <a:pt x="108" y="57"/>
                </a:cubicBezTo>
                <a:cubicBezTo>
                  <a:pt x="106" y="50"/>
                  <a:pt x="98" y="45"/>
                  <a:pt x="90" y="45"/>
                </a:cubicBezTo>
                <a:cubicBezTo>
                  <a:pt x="73" y="45"/>
                  <a:pt x="73" y="45"/>
                  <a:pt x="73" y="45"/>
                </a:cubicBezTo>
                <a:cubicBezTo>
                  <a:pt x="60" y="66"/>
                  <a:pt x="60" y="66"/>
                  <a:pt x="60" y="66"/>
                </a:cubicBezTo>
                <a:cubicBezTo>
                  <a:pt x="48" y="45"/>
                  <a:pt x="48" y="45"/>
                  <a:pt x="48" y="45"/>
                </a:cubicBezTo>
                <a:cubicBezTo>
                  <a:pt x="31" y="45"/>
                  <a:pt x="31" y="45"/>
                  <a:pt x="31" y="45"/>
                </a:cubicBezTo>
                <a:cubicBezTo>
                  <a:pt x="22" y="45"/>
                  <a:pt x="15" y="50"/>
                  <a:pt x="12" y="57"/>
                </a:cubicBezTo>
                <a:cubicBezTo>
                  <a:pt x="12" y="58"/>
                  <a:pt x="12" y="58"/>
                  <a:pt x="12" y="59"/>
                </a:cubicBezTo>
                <a:cubicBezTo>
                  <a:pt x="1" y="123"/>
                  <a:pt x="1" y="123"/>
                  <a:pt x="1" y="123"/>
                </a:cubicBezTo>
                <a:cubicBezTo>
                  <a:pt x="0" y="128"/>
                  <a:pt x="4" y="133"/>
                  <a:pt x="9" y="134"/>
                </a:cubicBezTo>
                <a:cubicBezTo>
                  <a:pt x="10" y="134"/>
                  <a:pt x="11" y="134"/>
                  <a:pt x="11" y="134"/>
                </a:cubicBezTo>
                <a:cubicBezTo>
                  <a:pt x="16" y="134"/>
                  <a:pt x="20" y="131"/>
                  <a:pt x="21" y="126"/>
                </a:cubicBezTo>
                <a:close/>
                <a:moveTo>
                  <a:pt x="60" y="38"/>
                </a:moveTo>
                <a:cubicBezTo>
                  <a:pt x="71" y="38"/>
                  <a:pt x="79" y="29"/>
                  <a:pt x="79" y="19"/>
                </a:cubicBezTo>
                <a:cubicBezTo>
                  <a:pt x="79" y="8"/>
                  <a:pt x="71" y="0"/>
                  <a:pt x="60" y="0"/>
                </a:cubicBezTo>
                <a:cubicBezTo>
                  <a:pt x="50" y="0"/>
                  <a:pt x="41" y="8"/>
                  <a:pt x="41" y="19"/>
                </a:cubicBezTo>
                <a:cubicBezTo>
                  <a:pt x="41" y="29"/>
                  <a:pt x="50" y="38"/>
                  <a:pt x="60" y="38"/>
                </a:cubicBezTo>
                <a:close/>
                <a:moveTo>
                  <a:pt x="234" y="123"/>
                </a:moveTo>
                <a:cubicBezTo>
                  <a:pt x="223" y="59"/>
                  <a:pt x="223" y="59"/>
                  <a:pt x="223" y="59"/>
                </a:cubicBezTo>
                <a:cubicBezTo>
                  <a:pt x="223" y="58"/>
                  <a:pt x="223" y="58"/>
                  <a:pt x="223" y="57"/>
                </a:cubicBezTo>
                <a:cubicBezTo>
                  <a:pt x="220" y="50"/>
                  <a:pt x="213" y="45"/>
                  <a:pt x="204" y="45"/>
                </a:cubicBezTo>
                <a:cubicBezTo>
                  <a:pt x="187" y="45"/>
                  <a:pt x="187" y="45"/>
                  <a:pt x="187" y="45"/>
                </a:cubicBezTo>
                <a:cubicBezTo>
                  <a:pt x="175" y="66"/>
                  <a:pt x="175" y="66"/>
                  <a:pt x="175" y="66"/>
                </a:cubicBezTo>
                <a:cubicBezTo>
                  <a:pt x="162" y="45"/>
                  <a:pt x="162" y="45"/>
                  <a:pt x="162" y="45"/>
                </a:cubicBezTo>
                <a:cubicBezTo>
                  <a:pt x="145" y="45"/>
                  <a:pt x="145" y="45"/>
                  <a:pt x="145" y="45"/>
                </a:cubicBezTo>
                <a:cubicBezTo>
                  <a:pt x="136" y="45"/>
                  <a:pt x="129" y="50"/>
                  <a:pt x="127" y="57"/>
                </a:cubicBezTo>
                <a:cubicBezTo>
                  <a:pt x="127" y="58"/>
                  <a:pt x="127" y="58"/>
                  <a:pt x="126" y="59"/>
                </a:cubicBezTo>
                <a:cubicBezTo>
                  <a:pt x="125" y="64"/>
                  <a:pt x="125" y="64"/>
                  <a:pt x="125" y="64"/>
                </a:cubicBezTo>
                <a:cubicBezTo>
                  <a:pt x="146" y="68"/>
                  <a:pt x="162" y="86"/>
                  <a:pt x="162" y="107"/>
                </a:cubicBezTo>
                <a:cubicBezTo>
                  <a:pt x="162" y="117"/>
                  <a:pt x="158" y="126"/>
                  <a:pt x="153" y="134"/>
                </a:cubicBezTo>
                <a:cubicBezTo>
                  <a:pt x="163" y="134"/>
                  <a:pt x="163" y="134"/>
                  <a:pt x="163" y="134"/>
                </a:cubicBezTo>
                <a:cubicBezTo>
                  <a:pt x="179" y="134"/>
                  <a:pt x="195" y="143"/>
                  <a:pt x="201" y="157"/>
                </a:cubicBezTo>
                <a:cubicBezTo>
                  <a:pt x="200" y="76"/>
                  <a:pt x="200" y="76"/>
                  <a:pt x="200" y="76"/>
                </a:cubicBezTo>
                <a:cubicBezTo>
                  <a:pt x="206" y="76"/>
                  <a:pt x="206" y="76"/>
                  <a:pt x="206" y="76"/>
                </a:cubicBezTo>
                <a:cubicBezTo>
                  <a:pt x="214" y="126"/>
                  <a:pt x="214" y="126"/>
                  <a:pt x="214" y="126"/>
                </a:cubicBezTo>
                <a:cubicBezTo>
                  <a:pt x="215" y="131"/>
                  <a:pt x="219" y="134"/>
                  <a:pt x="224" y="134"/>
                </a:cubicBezTo>
                <a:cubicBezTo>
                  <a:pt x="224" y="134"/>
                  <a:pt x="225" y="134"/>
                  <a:pt x="225" y="134"/>
                </a:cubicBezTo>
                <a:cubicBezTo>
                  <a:pt x="231" y="133"/>
                  <a:pt x="234" y="128"/>
                  <a:pt x="234" y="123"/>
                </a:cubicBezTo>
                <a:close/>
                <a:moveTo>
                  <a:pt x="175" y="38"/>
                </a:moveTo>
                <a:cubicBezTo>
                  <a:pt x="185" y="38"/>
                  <a:pt x="194" y="29"/>
                  <a:pt x="194" y="19"/>
                </a:cubicBezTo>
                <a:cubicBezTo>
                  <a:pt x="194" y="8"/>
                  <a:pt x="185" y="0"/>
                  <a:pt x="175" y="0"/>
                </a:cubicBezTo>
                <a:cubicBezTo>
                  <a:pt x="164" y="0"/>
                  <a:pt x="156" y="8"/>
                  <a:pt x="156" y="19"/>
                </a:cubicBezTo>
                <a:cubicBezTo>
                  <a:pt x="156" y="29"/>
                  <a:pt x="164" y="38"/>
                  <a:pt x="175" y="38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29"/>
          <p:cNvSpPr>
            <a:spLocks noEditPoints="1"/>
          </p:cNvSpPr>
          <p:nvPr/>
        </p:nvSpPr>
        <p:spPr bwMode="auto">
          <a:xfrm>
            <a:off x="656991" y="1862786"/>
            <a:ext cx="455613" cy="474663"/>
          </a:xfrm>
          <a:custGeom>
            <a:avLst/>
            <a:gdLst/>
            <a:ahLst/>
            <a:cxnLst>
              <a:cxn ang="0">
                <a:pos x="232" y="144"/>
              </a:cxn>
              <a:cxn ang="0">
                <a:pos x="204" y="79"/>
              </a:cxn>
              <a:cxn ang="0">
                <a:pos x="196" y="76"/>
              </a:cxn>
              <a:cxn ang="0">
                <a:pos x="218" y="163"/>
              </a:cxn>
              <a:cxn ang="0">
                <a:pos x="210" y="171"/>
              </a:cxn>
              <a:cxn ang="0">
                <a:pos x="208" y="168"/>
              </a:cxn>
              <a:cxn ang="0">
                <a:pos x="157" y="140"/>
              </a:cxn>
              <a:cxn ang="0">
                <a:pos x="141" y="74"/>
              </a:cxn>
              <a:cxn ang="0">
                <a:pos x="144" y="65"/>
              </a:cxn>
              <a:cxn ang="0">
                <a:pos x="201" y="51"/>
              </a:cxn>
              <a:cxn ang="0">
                <a:pos x="219" y="65"/>
              </a:cxn>
              <a:cxn ang="0">
                <a:pos x="235" y="144"/>
              </a:cxn>
              <a:cxn ang="0">
                <a:pos x="36" y="172"/>
              </a:cxn>
              <a:cxn ang="0">
                <a:pos x="37" y="83"/>
              </a:cxn>
              <a:cxn ang="0">
                <a:pos x="22" y="134"/>
              </a:cxn>
              <a:cxn ang="0">
                <a:pos x="9" y="143"/>
              </a:cxn>
              <a:cxn ang="0">
                <a:pos x="13" y="64"/>
              </a:cxn>
              <a:cxn ang="0">
                <a:pos x="33" y="50"/>
              </a:cxn>
              <a:cxn ang="0">
                <a:pos x="61" y="57"/>
              </a:cxn>
              <a:cxn ang="0">
                <a:pos x="63" y="122"/>
              </a:cxn>
              <a:cxn ang="0">
                <a:pos x="65" y="57"/>
              </a:cxn>
              <a:cxn ang="0">
                <a:pos x="94" y="50"/>
              </a:cxn>
              <a:cxn ang="0">
                <a:pos x="113" y="64"/>
              </a:cxn>
              <a:cxn ang="0">
                <a:pos x="91" y="83"/>
              </a:cxn>
              <a:cxn ang="0">
                <a:pos x="90" y="84"/>
              </a:cxn>
              <a:cxn ang="0">
                <a:pos x="87" y="140"/>
              </a:cxn>
              <a:cxn ang="0">
                <a:pos x="37" y="168"/>
              </a:cxn>
              <a:cxn ang="0">
                <a:pos x="204" y="222"/>
              </a:cxn>
              <a:cxn ang="0">
                <a:pos x="170" y="201"/>
              </a:cxn>
              <a:cxn ang="0">
                <a:pos x="164" y="245"/>
              </a:cxn>
              <a:cxn ang="0">
                <a:pos x="81" y="245"/>
              </a:cxn>
              <a:cxn ang="0">
                <a:pos x="75" y="201"/>
              </a:cxn>
              <a:cxn ang="0">
                <a:pos x="41" y="222"/>
              </a:cxn>
              <a:cxn ang="0">
                <a:pos x="49" y="172"/>
              </a:cxn>
              <a:cxn ang="0">
                <a:pos x="104" y="152"/>
              </a:cxn>
              <a:cxn ang="0">
                <a:pos x="141" y="152"/>
              </a:cxn>
              <a:cxn ang="0">
                <a:pos x="196" y="172"/>
              </a:cxn>
              <a:cxn ang="0">
                <a:pos x="43" y="23"/>
              </a:cxn>
              <a:cxn ang="0">
                <a:pos x="83" y="23"/>
              </a:cxn>
              <a:cxn ang="0">
                <a:pos x="43" y="23"/>
              </a:cxn>
              <a:cxn ang="0">
                <a:pos x="165" y="15"/>
              </a:cxn>
              <a:cxn ang="0">
                <a:pos x="198" y="15"/>
              </a:cxn>
              <a:cxn ang="0">
                <a:pos x="182" y="43"/>
              </a:cxn>
              <a:cxn ang="0">
                <a:pos x="122" y="82"/>
              </a:cxn>
              <a:cxn ang="0">
                <a:pos x="122" y="144"/>
              </a:cxn>
              <a:cxn ang="0">
                <a:pos x="122" y="82"/>
              </a:cxn>
            </a:cxnLst>
            <a:rect l="0" t="0" r="r" b="b"/>
            <a:pathLst>
              <a:path w="242" h="251">
                <a:moveTo>
                  <a:pt x="235" y="144"/>
                </a:moveTo>
                <a:cubicBezTo>
                  <a:pt x="234" y="144"/>
                  <a:pt x="233" y="144"/>
                  <a:pt x="232" y="144"/>
                </a:cubicBezTo>
                <a:cubicBezTo>
                  <a:pt x="228" y="144"/>
                  <a:pt x="223" y="142"/>
                  <a:pt x="222" y="137"/>
                </a:cubicBezTo>
                <a:cubicBezTo>
                  <a:pt x="204" y="79"/>
                  <a:pt x="204" y="79"/>
                  <a:pt x="204" y="79"/>
                </a:cubicBezTo>
                <a:cubicBezTo>
                  <a:pt x="203" y="78"/>
                  <a:pt x="203" y="77"/>
                  <a:pt x="202" y="76"/>
                </a:cubicBezTo>
                <a:cubicBezTo>
                  <a:pt x="196" y="76"/>
                  <a:pt x="196" y="76"/>
                  <a:pt x="196" y="76"/>
                </a:cubicBezTo>
                <a:cubicBezTo>
                  <a:pt x="217" y="159"/>
                  <a:pt x="217" y="159"/>
                  <a:pt x="217" y="159"/>
                </a:cubicBezTo>
                <a:cubicBezTo>
                  <a:pt x="218" y="160"/>
                  <a:pt x="218" y="161"/>
                  <a:pt x="218" y="163"/>
                </a:cubicBezTo>
                <a:cubicBezTo>
                  <a:pt x="218" y="167"/>
                  <a:pt x="214" y="171"/>
                  <a:pt x="210" y="171"/>
                </a:cubicBezTo>
                <a:cubicBezTo>
                  <a:pt x="210" y="171"/>
                  <a:pt x="210" y="171"/>
                  <a:pt x="210" y="171"/>
                </a:cubicBezTo>
                <a:cubicBezTo>
                  <a:pt x="209" y="171"/>
                  <a:pt x="209" y="171"/>
                  <a:pt x="209" y="171"/>
                </a:cubicBezTo>
                <a:cubicBezTo>
                  <a:pt x="208" y="170"/>
                  <a:pt x="208" y="169"/>
                  <a:pt x="208" y="168"/>
                </a:cubicBezTo>
                <a:cubicBezTo>
                  <a:pt x="203" y="151"/>
                  <a:pt x="186" y="140"/>
                  <a:pt x="168" y="140"/>
                </a:cubicBezTo>
                <a:cubicBezTo>
                  <a:pt x="157" y="140"/>
                  <a:pt x="157" y="140"/>
                  <a:pt x="157" y="140"/>
                </a:cubicBezTo>
                <a:cubicBezTo>
                  <a:pt x="163" y="132"/>
                  <a:pt x="166" y="123"/>
                  <a:pt x="166" y="113"/>
                </a:cubicBezTo>
                <a:cubicBezTo>
                  <a:pt x="166" y="96"/>
                  <a:pt x="156" y="81"/>
                  <a:pt x="141" y="74"/>
                </a:cubicBezTo>
                <a:cubicBezTo>
                  <a:pt x="144" y="65"/>
                  <a:pt x="144" y="65"/>
                  <a:pt x="144" y="65"/>
                </a:cubicBezTo>
                <a:cubicBezTo>
                  <a:pt x="144" y="65"/>
                  <a:pt x="144" y="65"/>
                  <a:pt x="144" y="65"/>
                </a:cubicBezTo>
                <a:cubicBezTo>
                  <a:pt x="147" y="56"/>
                  <a:pt x="154" y="51"/>
                  <a:pt x="163" y="51"/>
                </a:cubicBezTo>
                <a:cubicBezTo>
                  <a:pt x="201" y="51"/>
                  <a:pt x="201" y="51"/>
                  <a:pt x="201" y="51"/>
                </a:cubicBezTo>
                <a:cubicBezTo>
                  <a:pt x="209" y="51"/>
                  <a:pt x="216" y="56"/>
                  <a:pt x="219" y="65"/>
                </a:cubicBezTo>
                <a:cubicBezTo>
                  <a:pt x="219" y="65"/>
                  <a:pt x="219" y="65"/>
                  <a:pt x="219" y="65"/>
                </a:cubicBezTo>
                <a:cubicBezTo>
                  <a:pt x="241" y="132"/>
                  <a:pt x="241" y="132"/>
                  <a:pt x="241" y="132"/>
                </a:cubicBezTo>
                <a:cubicBezTo>
                  <a:pt x="242" y="137"/>
                  <a:pt x="240" y="142"/>
                  <a:pt x="235" y="144"/>
                </a:cubicBezTo>
                <a:close/>
                <a:moveTo>
                  <a:pt x="37" y="168"/>
                </a:moveTo>
                <a:cubicBezTo>
                  <a:pt x="37" y="169"/>
                  <a:pt x="36" y="170"/>
                  <a:pt x="36" y="172"/>
                </a:cubicBezTo>
                <a:cubicBezTo>
                  <a:pt x="35" y="177"/>
                  <a:pt x="35" y="177"/>
                  <a:pt x="35" y="177"/>
                </a:cubicBezTo>
                <a:cubicBezTo>
                  <a:pt x="37" y="83"/>
                  <a:pt x="37" y="83"/>
                  <a:pt x="37" y="83"/>
                </a:cubicBezTo>
                <a:cubicBezTo>
                  <a:pt x="31" y="83"/>
                  <a:pt x="31" y="83"/>
                  <a:pt x="31" y="83"/>
                </a:cubicBezTo>
                <a:cubicBezTo>
                  <a:pt x="22" y="134"/>
                  <a:pt x="22" y="134"/>
                  <a:pt x="22" y="134"/>
                </a:cubicBezTo>
                <a:cubicBezTo>
                  <a:pt x="21" y="139"/>
                  <a:pt x="17" y="143"/>
                  <a:pt x="11" y="143"/>
                </a:cubicBezTo>
                <a:cubicBezTo>
                  <a:pt x="11" y="143"/>
                  <a:pt x="10" y="143"/>
                  <a:pt x="9" y="143"/>
                </a:cubicBezTo>
                <a:cubicBezTo>
                  <a:pt x="4" y="142"/>
                  <a:pt x="0" y="136"/>
                  <a:pt x="1" y="131"/>
                </a:cubicBezTo>
                <a:cubicBezTo>
                  <a:pt x="13" y="64"/>
                  <a:pt x="13" y="64"/>
                  <a:pt x="13" y="64"/>
                </a:cubicBezTo>
                <a:cubicBezTo>
                  <a:pt x="13" y="64"/>
                  <a:pt x="13" y="63"/>
                  <a:pt x="14" y="63"/>
                </a:cubicBezTo>
                <a:cubicBezTo>
                  <a:pt x="16" y="55"/>
                  <a:pt x="24" y="50"/>
                  <a:pt x="33" y="50"/>
                </a:cubicBezTo>
                <a:cubicBezTo>
                  <a:pt x="54" y="50"/>
                  <a:pt x="54" y="50"/>
                  <a:pt x="54" y="50"/>
                </a:cubicBezTo>
                <a:cubicBezTo>
                  <a:pt x="61" y="57"/>
                  <a:pt x="61" y="57"/>
                  <a:pt x="61" y="57"/>
                </a:cubicBezTo>
                <a:cubicBezTo>
                  <a:pt x="55" y="114"/>
                  <a:pt x="55" y="114"/>
                  <a:pt x="55" y="114"/>
                </a:cubicBezTo>
                <a:cubicBezTo>
                  <a:pt x="63" y="122"/>
                  <a:pt x="63" y="122"/>
                  <a:pt x="63" y="122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65" y="57"/>
                  <a:pt x="65" y="57"/>
                  <a:pt x="65" y="57"/>
                </a:cubicBezTo>
                <a:cubicBezTo>
                  <a:pt x="72" y="50"/>
                  <a:pt x="72" y="50"/>
                  <a:pt x="72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103" y="50"/>
                  <a:pt x="110" y="55"/>
                  <a:pt x="113" y="63"/>
                </a:cubicBezTo>
                <a:cubicBezTo>
                  <a:pt x="113" y="64"/>
                  <a:pt x="113" y="64"/>
                  <a:pt x="113" y="64"/>
                </a:cubicBezTo>
                <a:cubicBezTo>
                  <a:pt x="114" y="70"/>
                  <a:pt x="114" y="70"/>
                  <a:pt x="114" y="70"/>
                </a:cubicBezTo>
                <a:cubicBezTo>
                  <a:pt x="105" y="72"/>
                  <a:pt x="97" y="76"/>
                  <a:pt x="91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4"/>
                  <a:pt x="90" y="84"/>
                  <a:pt x="90" y="84"/>
                </a:cubicBezTo>
                <a:cubicBezTo>
                  <a:pt x="83" y="91"/>
                  <a:pt x="79" y="102"/>
                  <a:pt x="79" y="113"/>
                </a:cubicBezTo>
                <a:cubicBezTo>
                  <a:pt x="79" y="123"/>
                  <a:pt x="82" y="132"/>
                  <a:pt x="87" y="140"/>
                </a:cubicBezTo>
                <a:cubicBezTo>
                  <a:pt x="77" y="140"/>
                  <a:pt x="77" y="140"/>
                  <a:pt x="77" y="140"/>
                </a:cubicBezTo>
                <a:cubicBezTo>
                  <a:pt x="59" y="140"/>
                  <a:pt x="42" y="151"/>
                  <a:pt x="37" y="168"/>
                </a:cubicBezTo>
                <a:close/>
                <a:moveTo>
                  <a:pt x="196" y="174"/>
                </a:moveTo>
                <a:cubicBezTo>
                  <a:pt x="204" y="222"/>
                  <a:pt x="204" y="222"/>
                  <a:pt x="204" y="222"/>
                </a:cubicBezTo>
                <a:cubicBezTo>
                  <a:pt x="196" y="229"/>
                  <a:pt x="186" y="235"/>
                  <a:pt x="176" y="240"/>
                </a:cubicBezTo>
                <a:cubicBezTo>
                  <a:pt x="170" y="201"/>
                  <a:pt x="170" y="201"/>
                  <a:pt x="170" y="201"/>
                </a:cubicBezTo>
                <a:cubicBezTo>
                  <a:pt x="162" y="201"/>
                  <a:pt x="162" y="201"/>
                  <a:pt x="162" y="201"/>
                </a:cubicBezTo>
                <a:cubicBezTo>
                  <a:pt x="164" y="245"/>
                  <a:pt x="164" y="245"/>
                  <a:pt x="164" y="245"/>
                </a:cubicBezTo>
                <a:cubicBezTo>
                  <a:pt x="151" y="249"/>
                  <a:pt x="137" y="251"/>
                  <a:pt x="122" y="251"/>
                </a:cubicBezTo>
                <a:cubicBezTo>
                  <a:pt x="108" y="251"/>
                  <a:pt x="94" y="249"/>
                  <a:pt x="81" y="245"/>
                </a:cubicBezTo>
                <a:cubicBezTo>
                  <a:pt x="83" y="201"/>
                  <a:pt x="83" y="201"/>
                  <a:pt x="83" y="201"/>
                </a:cubicBezTo>
                <a:cubicBezTo>
                  <a:pt x="75" y="201"/>
                  <a:pt x="75" y="201"/>
                  <a:pt x="75" y="201"/>
                </a:cubicBezTo>
                <a:cubicBezTo>
                  <a:pt x="68" y="240"/>
                  <a:pt x="68" y="240"/>
                  <a:pt x="68" y="240"/>
                </a:cubicBezTo>
                <a:cubicBezTo>
                  <a:pt x="58" y="235"/>
                  <a:pt x="49" y="229"/>
                  <a:pt x="41" y="222"/>
                </a:cubicBezTo>
                <a:cubicBezTo>
                  <a:pt x="49" y="174"/>
                  <a:pt x="49" y="174"/>
                  <a:pt x="49" y="174"/>
                </a:cubicBezTo>
                <a:cubicBezTo>
                  <a:pt x="49" y="173"/>
                  <a:pt x="49" y="172"/>
                  <a:pt x="49" y="172"/>
                </a:cubicBezTo>
                <a:cubicBezTo>
                  <a:pt x="53" y="160"/>
                  <a:pt x="64" y="152"/>
                  <a:pt x="77" y="152"/>
                </a:cubicBezTo>
                <a:cubicBezTo>
                  <a:pt x="104" y="152"/>
                  <a:pt x="104" y="152"/>
                  <a:pt x="104" y="152"/>
                </a:cubicBezTo>
                <a:cubicBezTo>
                  <a:pt x="123" y="174"/>
                  <a:pt x="123" y="174"/>
                  <a:pt x="123" y="174"/>
                </a:cubicBezTo>
                <a:cubicBezTo>
                  <a:pt x="141" y="152"/>
                  <a:pt x="141" y="152"/>
                  <a:pt x="141" y="152"/>
                </a:cubicBezTo>
                <a:cubicBezTo>
                  <a:pt x="168" y="152"/>
                  <a:pt x="168" y="152"/>
                  <a:pt x="168" y="152"/>
                </a:cubicBezTo>
                <a:cubicBezTo>
                  <a:pt x="181" y="152"/>
                  <a:pt x="192" y="160"/>
                  <a:pt x="196" y="172"/>
                </a:cubicBezTo>
                <a:cubicBezTo>
                  <a:pt x="196" y="172"/>
                  <a:pt x="196" y="173"/>
                  <a:pt x="196" y="174"/>
                </a:cubicBezTo>
                <a:close/>
                <a:moveTo>
                  <a:pt x="43" y="23"/>
                </a:moveTo>
                <a:cubicBezTo>
                  <a:pt x="43" y="12"/>
                  <a:pt x="52" y="3"/>
                  <a:pt x="63" y="3"/>
                </a:cubicBezTo>
                <a:cubicBezTo>
                  <a:pt x="74" y="3"/>
                  <a:pt x="83" y="12"/>
                  <a:pt x="83" y="23"/>
                </a:cubicBezTo>
                <a:cubicBezTo>
                  <a:pt x="83" y="34"/>
                  <a:pt x="74" y="43"/>
                  <a:pt x="63" y="43"/>
                </a:cubicBezTo>
                <a:cubicBezTo>
                  <a:pt x="52" y="43"/>
                  <a:pt x="43" y="34"/>
                  <a:pt x="43" y="23"/>
                </a:cubicBezTo>
                <a:close/>
                <a:moveTo>
                  <a:pt x="154" y="34"/>
                </a:moveTo>
                <a:cubicBezTo>
                  <a:pt x="153" y="29"/>
                  <a:pt x="162" y="32"/>
                  <a:pt x="165" y="15"/>
                </a:cubicBezTo>
                <a:cubicBezTo>
                  <a:pt x="167" y="3"/>
                  <a:pt x="177" y="0"/>
                  <a:pt x="182" y="0"/>
                </a:cubicBezTo>
                <a:cubicBezTo>
                  <a:pt x="186" y="0"/>
                  <a:pt x="196" y="3"/>
                  <a:pt x="198" y="15"/>
                </a:cubicBezTo>
                <a:cubicBezTo>
                  <a:pt x="201" y="32"/>
                  <a:pt x="210" y="29"/>
                  <a:pt x="209" y="34"/>
                </a:cubicBezTo>
                <a:cubicBezTo>
                  <a:pt x="208" y="38"/>
                  <a:pt x="199" y="43"/>
                  <a:pt x="182" y="43"/>
                </a:cubicBezTo>
                <a:cubicBezTo>
                  <a:pt x="164" y="43"/>
                  <a:pt x="156" y="38"/>
                  <a:pt x="154" y="34"/>
                </a:cubicBezTo>
                <a:close/>
                <a:moveTo>
                  <a:pt x="122" y="82"/>
                </a:moveTo>
                <a:cubicBezTo>
                  <a:pt x="140" y="82"/>
                  <a:pt x="154" y="96"/>
                  <a:pt x="154" y="113"/>
                </a:cubicBezTo>
                <a:cubicBezTo>
                  <a:pt x="154" y="130"/>
                  <a:pt x="140" y="144"/>
                  <a:pt x="122" y="144"/>
                </a:cubicBezTo>
                <a:cubicBezTo>
                  <a:pt x="105" y="144"/>
                  <a:pt x="91" y="130"/>
                  <a:pt x="91" y="113"/>
                </a:cubicBezTo>
                <a:cubicBezTo>
                  <a:pt x="91" y="96"/>
                  <a:pt x="105" y="82"/>
                  <a:pt x="122" y="82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1415991" y="4485945"/>
            <a:ext cx="80640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73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id" hidden="1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0226" y="685802"/>
            <a:ext cx="8997950" cy="6711950"/>
            <a:chOff x="530352" y="685800"/>
            <a:chExt cx="8997696" cy="6711696"/>
          </a:xfrm>
        </p:grpSpPr>
        <p:sp>
          <p:nvSpPr>
            <p:cNvPr id="4813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4813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98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</p:spPr>
          <p:txBody>
            <a:bodyPr wrap="none" lIns="63479" tIns="0" rIns="64777" bIns="0" anchor="ctr"/>
            <a:lstStyle/>
            <a:p>
              <a:pPr algn="ctr" defTabSz="912713"/>
              <a:endParaRPr lang="en-GB" dirty="0"/>
            </a:p>
          </p:txBody>
        </p:sp>
        <p:sp>
          <p:nvSpPr>
            <p:cNvPr id="4813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98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</p:spPr>
          <p:txBody>
            <a:bodyPr wrap="none" lIns="63307" tIns="0" rIns="64600" bIns="0" anchor="ctr"/>
            <a:lstStyle/>
            <a:p>
              <a:pPr algn="ctr" defTabSz="801601">
                <a:buSzPct val="90000"/>
              </a:pPr>
              <a:endParaRPr lang="en-GB" sz="1400" dirty="0">
                <a:solidFill>
                  <a:schemeClr val="folHlink"/>
                </a:solidFill>
                <a:cs typeface="Arial" pitchFamily="34" charset="0"/>
              </a:endParaRPr>
            </a:p>
          </p:txBody>
        </p:sp>
        <p:grpSp>
          <p:nvGrpSpPr>
            <p:cNvPr id="48138" name="Group 600" hidden="1"/>
            <p:cNvGrpSpPr>
              <a:grpSpLocks/>
            </p:cNvGrpSpPr>
            <p:nvPr/>
          </p:nvGrpSpPr>
          <p:grpSpPr bwMode="auto"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817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39" name="Group 500" hidden="1"/>
            <p:cNvGrpSpPr>
              <a:grpSpLocks/>
            </p:cNvGrpSpPr>
            <p:nvPr/>
          </p:nvGrpSpPr>
          <p:grpSpPr bwMode="auto"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4816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7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0" name="Group 400" hidden="1"/>
            <p:cNvGrpSpPr>
              <a:grpSpLocks/>
            </p:cNvGrpSpPr>
            <p:nvPr/>
          </p:nvGrpSpPr>
          <p:grpSpPr bwMode="auto"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4816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1" name="Group 300" hidden="1"/>
            <p:cNvGrpSpPr>
              <a:grpSpLocks/>
            </p:cNvGrpSpPr>
            <p:nvPr/>
          </p:nvGrpSpPr>
          <p:grpSpPr bwMode="auto"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4815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6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2" name="Group 200" hidden="1"/>
            <p:cNvGrpSpPr>
              <a:grpSpLocks/>
            </p:cNvGrpSpPr>
            <p:nvPr/>
          </p:nvGrpSpPr>
          <p:grpSpPr bwMode="auto"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4815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5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  <p:grpSp>
          <p:nvGrpSpPr>
            <p:cNvPr id="48143" name="Group 100" hidden="1"/>
            <p:cNvGrpSpPr>
              <a:grpSpLocks/>
            </p:cNvGrpSpPr>
            <p:nvPr/>
          </p:nvGrpSpPr>
          <p:grpSpPr bwMode="auto"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4814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  <p:sp>
            <p:nvSpPr>
              <p:cNvPr id="4814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195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lIns="63479" tIns="0" rIns="64777" bIns="0" anchor="ctr"/>
              <a:lstStyle/>
              <a:p>
                <a:pPr algn="ctr" defTabSz="912713"/>
                <a:endParaRPr lang="en-GB" dirty="0"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30226" y="1143002"/>
            <a:ext cx="8997950" cy="517525"/>
          </a:xfrm>
        </p:spPr>
        <p:txBody>
          <a:bodyPr rtlCol="0"/>
          <a:lstStyle/>
          <a:p>
            <a:pPr defTabSz="1018714" eaLnBrk="1" fontAlgn="auto" hangingPunct="1">
              <a:spcBef>
                <a:spcPts val="0"/>
              </a:spcBef>
              <a:defRPr/>
            </a:pPr>
            <a:r>
              <a:rPr lang="en-GB" dirty="0" smtClean="0"/>
              <a:t>Navrhovaná cena</a:t>
            </a:r>
            <a:endParaRPr lang="en-GB" dirty="0"/>
          </a:p>
        </p:txBody>
      </p:sp>
      <p:sp>
        <p:nvSpPr>
          <p:cNvPr id="50" name="Big Number"/>
          <p:cNvSpPr txBox="1"/>
          <p:nvPr>
            <p:custDataLst>
              <p:tags r:id="rId4"/>
            </p:custDataLst>
          </p:nvPr>
        </p:nvSpPr>
        <p:spPr>
          <a:xfrm>
            <a:off x="7274540" y="2414590"/>
            <a:ext cx="2234586" cy="42930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-274290" algn="r" defTabSz="101871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7897" b="1" i="1" dirty="0">
                <a:solidFill>
                  <a:schemeClr val="bg1"/>
                </a:solidFill>
                <a:latin typeface="+mj-lt"/>
                <a:cs typeface="Arial" pitchFamily="34" charset="0"/>
              </a:rPr>
              <a:t>3</a:t>
            </a:r>
            <a:endParaRPr lang="en-GB" sz="27897" b="1" i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SCRIPTOR" val="Business Unit"/>
  <p:tag name="FOOTERHEIGHT" val="550"/>
  <p:tag name="HORIZONTALTOCTYPE" val="Header TOC"/>
  <p:tag name="PRESENTATIONDISCLAIMER" val="No Disclaimer"/>
  <p:tag name="SHOWPRESENTATIONDISCLAIMER" val="No"/>
  <p:tag name="SMRTDOCUMENTTYPE" val="2"/>
  <p:tag name="TABLEDEFAULTFONTSIZE" val="18"/>
  <p:tag name="TABLEHEADERFONTSIZE" val="20"/>
  <p:tag name="TABLESTYLEID" val="{74ED0A72-4B8E-423B-AE2F-120ADE3C16FB}"/>
  <p:tag name="TOCAPPENDIXTEXT" val="Appendices"/>
  <p:tag name="TOCTEXT" val="Agenda"/>
  <p:tag name="TOCAGENDATEXT" val="Agenda"/>
  <p:tag name="TOCPAGETEXT" val="Page"/>
  <p:tag name="TOCSECTIONTEXT" val=" "/>
  <p:tag name="SMARTTOCSLIDENUMBER" val="2"/>
  <p:tag name="PICTURE" val="Skywalk between office buildings in La Defense"/>
  <p:tag name="GRIDON" val="No"/>
  <p:tag name="SMARTTOCSTYLE" val="Presentation Agenda  [new brand]"/>
  <p:tag name="SMARTTOCHYPERLINK" val="NO"/>
  <p:tag name="SHOW DRAFT STAMP" val="NO"/>
  <p:tag name="SHOW DATE FILEPATH" val="NO"/>
  <p:tag name="PRESENTATION THEME COLOR" val="PwC Burgundy"/>
  <p:tag name="HASFRONTIMAGE" val="YES"/>
  <p:tag name="LANGUAGE" val="English (UK)"/>
  <p:tag name="TOCAGENDALANGUAGETEXT" val="Prehľad obsahu"/>
  <p:tag name="TOCPAGELANGUAGETEXT" val="Strana"/>
  <p:tag name="BUSINESSUNITCOVERTEXT" val="Poradenstvo"/>
  <p:tag name="TITLE" val="C2i, s.r.o."/>
  <p:tag name="SUBTITLE" val="Ponuka v oblasti nastavenia reportingového systému  pomocou BI nástroja "/>
  <p:tag name="DRAFT STAMP" val="Draft"/>
  <p:tag name="REPORT DATE" val="December 2017"/>
  <p:tag name="CONFIDENTIALITY STAMP" val="Striktne dôverné a tajné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WC TEXT STANDARD" val=";djapoicjv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HOW EXECUTIVE SUMMARY" val="No"/>
  <p:tag name="SMARTDIVIDERTYPE" val="Appendix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WC TEXT" val=";lhd;lao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LEVEL" val="0"/>
  <p:tag name="SMARTDIVIDERTYPE" val="Section"/>
  <p:tag name="SHOW EXECUTIVE SUMMARY" val="No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Cover with Content v.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Cover with Content v.2"/>
  <p:tag name="SMARTLINKEDSHAPEID" val="SideBar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Draft stamp}"/>
  <p:tag name="SMARTISVISIBLE" val="{@Show Draft stamp} = Yes"/>
  <p:tag name="SMARTWRITE" val="{@Draft stamp}"/>
  <p:tag name="SMARTOBJECT" val="Draft stamp Cover with Content v.2"/>
  <p:tag name="SMARTLINKEDSHAPEID" val="SideBar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Report date}"/>
  <p:tag name="SMARTWRITE" val="{@Report date}"/>
  <p:tag name="SMARTOBJECT" val="Report date Cover with Content v.2"/>
  <p:tag name="SMARTLINKEDSHAPEID" val="SideBa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BusinessUnitCoverText}"/>
  <p:tag name="SMARTWRITE" val="{@BusinessUnitCoverText}"/>
  <p:tag name="SMARTOBJECT" val="No Colour v.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Fixed Logo v.2"/>
  <p:tag name="SMARTREAD" val="{@Confidentiality stamp}"/>
  <p:tag name="SMARTWRITE" val="{@Confidentiality stamp}"/>
  <p:tag name="SMARTLINKEDSHAPEID" val="SideBar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raft stamp Fixed Logo v.2"/>
  <p:tag name="SMARTREAD" val="{@Draft stamp}"/>
  <p:tag name="SMARTWRITE" val="{@Draft stamp}"/>
  <p:tag name="SMARTISVISIBLE" val="{@Show Draft stamp} = Yes"/>
  <p:tag name="SMARTLINKEDSHAPEID" val="SideBar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OBJECT" val="Report date Fixed Logo v.2"/>
  <p:tag name="SMARTREAD" val="{@Report date}"/>
  <p:tag name="SMARTLINKEDSHAPEID" val="SideBar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escriptor Colour v.2"/>
  <p:tag name="SMARTREAD" val="{@BusinessUnitCoverText}"/>
  <p:tag name="SMARTWRITE" val="{@BusinessUnitCoverText}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Colour v.2"/>
  <p:tag name="SMARTREAD" val="{@Confidentiality stamp}"/>
  <p:tag name="SMARTWRITE" val="{@Confidentiality stamp}"/>
  <p:tag name="SMARTLINKEDSHAPEID" val="SideBar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OBJECT" val="Draft stamp Colour v.2"/>
  <p:tag name="SMARTREAD" val="{@Draft stamp}"/>
  <p:tag name="SMARTWRITE" val="{@Draft stamp}"/>
  <p:tag name="SMARTLINKEDSHAPEID" val="SideBar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OBJECT" val="Report date Colour v.2"/>
  <p:tag name="SMARTREAD" val="{@Report date}"/>
  <p:tag name="SMARTLINKEDSHAPEID" val="SideBar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escriptor Large Title and Subtitle v.2"/>
  <p:tag name="SMARTWRITE" val="{@BusinessUnitCoverText}"/>
  <p:tag name="SMARTREAD" val="{@BusinessUnitCoverText}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itle}"/>
  <p:tag name="SMARTWRITE" val="{@Title}"/>
  <p:tag name="SMARTLINKEDSHAPEID" val="Titl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Subtitle}"/>
  <p:tag name="SMARTWRITE" val="{@Subtitle}"/>
  <p:tag name="SMARTLINKEDSHAPEID" val="Titl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raft stamp Large Title and Subtitle v.2"/>
  <p:tag name="SMARTREAD" val="{@Draft stamp}"/>
  <p:tag name="SMARTISVISIBLE" val="{@Show Draft stamp} = Yes"/>
  <p:tag name="SMARTWRITE" val="{@Draft stamp}"/>
  <p:tag name="SMARTLINKEDSHAPEID" val="SideBar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Report date Large Title and Subtitle v.2"/>
  <p:tag name="SMARTREAD" val="{@Report date}"/>
  <p:tag name="SMARTWRITE" val="{@Report date}"/>
  <p:tag name="SMARTLINKEDSHAPEID" val="SideBar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Large Title and Subtitle v.2"/>
  <p:tag name="SMARTREAD" val="{@Confidentiality stamp}"/>
  <p:tag name="SMARTWRITE" val="{@Confidentiality stamp}"/>
  <p:tag name="SMARTLINKEDSHAPEID" val="SideBar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TOCSTYLE" val="Presentation Agenda  [new brand]"/>
  <p:tag name="SMARTSLIDETYPE" val="TOC"/>
  <p:tag name="UNLOCK SHAPES" val="Y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TOCAgendaLanguageText}"/>
  <p:tag name="SMARTWRITE" val="{@TOCAgendaLanguageText}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OCPageLanguageText}"/>
  <p:tag name="SMARTREAD" val="{@TOCPageLanguageText}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TOC"/>
  <p:tag name="TOCTYPE" val="Destina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INCLUDEINHORIZONTALTOC" val="NO"/>
  <p:tag name="SMARTDIVIDERLEVEL" val="0"/>
  <p:tag name="SHOW EXECUTIVE SUMMARY" val="NO"/>
  <p:tag name="UNLOCK SHAPES" val="Yes"/>
  <p:tag name="SMARTDIVIDERTEXT" val="Section"/>
  <p:tag name="SMARTDIVIDERNUMBER" val="1"/>
  <p:tag name="SMART DIVIDER TITLE" val="Naše chápanie Vašej situáci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INCLUDEINHORIZONTALTOC" val="NO"/>
  <p:tag name="SMARTDIVIDERLEVEL" val="0"/>
  <p:tag name="SHOW EXECUTIVE SUMMARY" val="NO"/>
  <p:tag name="UNLOCK SHAPES" val="Yes"/>
  <p:tag name="SMART DIVIDER TITLE" val="Náš prístup a časový plán"/>
  <p:tag name="SMARTDIVIDERTEXT" val="Section"/>
  <p:tag name="SMARTDIVIDERNUMBER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INCLUDEINHORIZONTALTOC" val="NO"/>
  <p:tag name="SMARTDIVIDERLEVEL" val="0"/>
  <p:tag name="SHOW EXECUTIVE SUMMARY" val="NO"/>
  <p:tag name="SMART DIVIDER TITLE" val="Navrhovaná cena"/>
  <p:tag name="SMARTDIVIDERTEXT" val="Section"/>
  <p:tag name="SMARTDIVIDERNUMBER" val="4"/>
  <p:tag name="UNLOCK SHAPES" val="Y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INCLUDEINHORIZONTALTOC" val="NO"/>
  <p:tag name="SMARTDIVIDERLEVEL" val="0"/>
  <p:tag name="SHOW EXECUTIVE SUMMARY" val="NO"/>
  <p:tag name="SMART DIVIDER TITLE" val="Navrhovaná cena"/>
  <p:tag name="SMARTDIVIDERTEXT" val="Section"/>
  <p:tag name="SMARTDIVIDERNUMBER" val="4"/>
  <p:tag name="UNLOCK SHAPES" val="YES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INCLUDEINHORIZONTALTOC" val="NO"/>
  <p:tag name="SMARTDIVIDERLEVEL" val="0"/>
  <p:tag name="SHOW EXECUTIVE SUMMARY" val="NO"/>
  <p:tag name="SMART DIVIDER TITLE" val="Náš tím"/>
  <p:tag name="SMARTDIVIDERTEXT" val="Section"/>
  <p:tag name="SMARTDIVIDERNUMBER" val="3"/>
  <p:tag name="UNLOCK SHAPES" val="YES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SectionNumber"/>
  <p:tag name="SMARTWRITE" val="{SmartDividernumber}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escriptor Large Title and Subtitle v.2"/>
  <p:tag name="SMARTWRITE" val="{@BusinessUnitCoverText}"/>
  <p:tag name="SMARTREAD" val="{@BusinessUnitCoverText}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nfidentiality stamp Large Title and Subtitle v.2"/>
  <p:tag name="SMARTREAD" val="{@Confidentiality stamp}"/>
  <p:tag name="SMARTWRITE" val="{@Confidentiality stamp}"/>
  <p:tag name="SMARTLINKEDSHAPEID" val="SideBa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Draft stamp Large Title and Subtitle v.2"/>
  <p:tag name="SMARTREAD" val="{@Draft stamp}"/>
  <p:tag name="SMARTISVISIBLE" val="{@Show Draft stamp} = Yes"/>
  <p:tag name="SMARTWRITE" val="{@Draft stamp}"/>
  <p:tag name="SMARTLINKEDSHAPEID" val="SideBar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Report date Large Title and Subtitle v.2"/>
  <p:tag name="SMARTREAD" val="{@Report date}"/>
  <p:tag name="SMARTWRITE" val="{@Report date}"/>
  <p:tag name="SMARTLINKEDSHAPEID" val="SideBar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  <p:tag name="SMARTLOCKSHAPE" val="Yes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heme/theme1.xml><?xml version="1.0" encoding="utf-8"?>
<a:theme xmlns:a="http://schemas.openxmlformats.org/drawingml/2006/main" name="Presentation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>
            <a:alpha val="50000"/>
          </a:srgbClr>
        </a:solidFill>
        <a:ln w="25400">
          <a:noFill/>
        </a:ln>
      </a:spPr>
      <a:bodyPr vert="horz" wrap="square" lIns="91440" tIns="45720" rIns="91440" bIns="45720" rtlCol="0" anchor="ctr">
        <a:noAutofit/>
      </a:bodyPr>
      <a:lstStyle>
        <a:defPPr algn="ctr">
          <a:defRPr noProof="0" dirty="0" smtClean="0"/>
        </a:defPPr>
      </a:lstStyle>
    </a:spDef>
    <a:txDef>
      <a:spPr>
        <a:noFill/>
      </a:spPr>
      <a:bodyPr wrap="square" lIns="0" tIns="0" rIns="0" bIns="0" rtlCol="0">
        <a:spAutoFit/>
      </a:bodyPr>
      <a:lstStyle>
        <a:defPPr indent="-274320">
          <a:defRPr sz="2200" dirty="0" smtClean="0">
            <a:latin typeface="Georgia" pitchFamily="18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8582</TotalTime>
  <Words>1460</Words>
  <Application>Microsoft Office PowerPoint</Application>
  <PresentationFormat>Custom</PresentationFormat>
  <Paragraphs>264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Georgia</vt:lpstr>
      <vt:lpstr>Presentation</vt:lpstr>
      <vt:lpstr>think-cell Slide</vt:lpstr>
      <vt:lpstr>Medirex, a.s.</vt:lpstr>
      <vt:lpstr>PowerPoint Presentation</vt:lpstr>
      <vt:lpstr>PowerPoint Presentation</vt:lpstr>
      <vt:lpstr>Naše porozumenie projektu pre Medirex</vt:lpstr>
      <vt:lpstr>PowerPoint Presentation</vt:lpstr>
      <vt:lpstr>Náš prístup k implementácii zmeny – metodológia Transform</vt:lpstr>
      <vt:lpstr>Náš prístup 1/2</vt:lpstr>
      <vt:lpstr>Náš prístup 2/2</vt:lpstr>
      <vt:lpstr>PowerPoint Presentation</vt:lpstr>
      <vt:lpstr>Naša navrhovaná cena</vt:lpstr>
      <vt:lpstr>PowerPoint Presentation</vt:lpstr>
      <vt:lpstr>Radi by sme Vám predstavili našich klientov a ich skúsenosti s našimi službami </vt:lpstr>
      <vt:lpstr>Radi by sme Vám predstavili našich klientov a ich skúsenosti s našimi službami</vt:lpstr>
      <vt:lpstr>PowerPoint Presentation</vt:lpstr>
      <vt:lpstr>Náš tím</vt:lpstr>
      <vt:lpstr>      X Hodnota pre Vás</vt:lpstr>
      <vt:lpstr>Kontakt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Plastcom proposal</dc:title>
  <dc:creator>Richard Hurka</dc:creator>
  <dc:description>Presentation - CEE</dc:description>
  <cp:lastModifiedBy>Stanislav Spano</cp:lastModifiedBy>
  <cp:revision>542</cp:revision>
  <cp:lastPrinted>2018-11-23T09:08:08Z</cp:lastPrinted>
  <dcterms:created xsi:type="dcterms:W3CDTF">2012-04-12T11:36:40Z</dcterms:created>
  <dcterms:modified xsi:type="dcterms:W3CDTF">2018-11-23T14:18:51Z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mart Base Presentation Template Version">
    <vt:lpwstr>20111201</vt:lpwstr>
  </property>
</Properties>
</file>